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44" r:id="rId1"/>
  </p:sldMasterIdLst>
  <p:notesMasterIdLst>
    <p:notesMasterId r:id="rId82"/>
  </p:notesMasterIdLst>
  <p:sldIdLst>
    <p:sldId id="256" r:id="rId2"/>
    <p:sldId id="257" r:id="rId3"/>
    <p:sldId id="258" r:id="rId4"/>
    <p:sldId id="259" r:id="rId5"/>
    <p:sldId id="260" r:id="rId6"/>
    <p:sldId id="261" r:id="rId7"/>
    <p:sldId id="262" r:id="rId8"/>
    <p:sldId id="264" r:id="rId9"/>
    <p:sldId id="263" r:id="rId10"/>
    <p:sldId id="269" r:id="rId11"/>
    <p:sldId id="265" r:id="rId12"/>
    <p:sldId id="266" r:id="rId13"/>
    <p:sldId id="267" r:id="rId14"/>
    <p:sldId id="270" r:id="rId15"/>
    <p:sldId id="271" r:id="rId16"/>
    <p:sldId id="272" r:id="rId17"/>
    <p:sldId id="323" r:id="rId18"/>
    <p:sldId id="273" r:id="rId19"/>
    <p:sldId id="275" r:id="rId20"/>
    <p:sldId id="330" r:id="rId21"/>
    <p:sldId id="331" r:id="rId22"/>
    <p:sldId id="332" r:id="rId23"/>
    <p:sldId id="333" r:id="rId24"/>
    <p:sldId id="334" r:id="rId25"/>
    <p:sldId id="335" r:id="rId26"/>
    <p:sldId id="336" r:id="rId27"/>
    <p:sldId id="346" r:id="rId28"/>
    <p:sldId id="348" r:id="rId29"/>
    <p:sldId id="349" r:id="rId30"/>
    <p:sldId id="337" r:id="rId31"/>
    <p:sldId id="338" r:id="rId32"/>
    <p:sldId id="339" r:id="rId33"/>
    <p:sldId id="340" r:id="rId34"/>
    <p:sldId id="341" r:id="rId35"/>
    <p:sldId id="342" r:id="rId36"/>
    <p:sldId id="343" r:id="rId37"/>
    <p:sldId id="344" r:id="rId38"/>
    <p:sldId id="345" r:id="rId39"/>
    <p:sldId id="278" r:id="rId40"/>
    <p:sldId id="279" r:id="rId41"/>
    <p:sldId id="282" r:id="rId42"/>
    <p:sldId id="281" r:id="rId43"/>
    <p:sldId id="283" r:id="rId44"/>
    <p:sldId id="284" r:id="rId45"/>
    <p:sldId id="285" r:id="rId46"/>
    <p:sldId id="286" r:id="rId47"/>
    <p:sldId id="287" r:id="rId48"/>
    <p:sldId id="291" r:id="rId49"/>
    <p:sldId id="294" r:id="rId50"/>
    <p:sldId id="324" r:id="rId51"/>
    <p:sldId id="325" r:id="rId52"/>
    <p:sldId id="297" r:id="rId53"/>
    <p:sldId id="299" r:id="rId54"/>
    <p:sldId id="300" r:id="rId55"/>
    <p:sldId id="326" r:id="rId56"/>
    <p:sldId id="302" r:id="rId57"/>
    <p:sldId id="303" r:id="rId58"/>
    <p:sldId id="306" r:id="rId59"/>
    <p:sldId id="304" r:id="rId60"/>
    <p:sldId id="305" r:id="rId61"/>
    <p:sldId id="307" r:id="rId62"/>
    <p:sldId id="308" r:id="rId63"/>
    <p:sldId id="309" r:id="rId64"/>
    <p:sldId id="310" r:id="rId65"/>
    <p:sldId id="311" r:id="rId66"/>
    <p:sldId id="312" r:id="rId67"/>
    <p:sldId id="313" r:id="rId68"/>
    <p:sldId id="314" r:id="rId69"/>
    <p:sldId id="315" r:id="rId70"/>
    <p:sldId id="316" r:id="rId71"/>
    <p:sldId id="317" r:id="rId72"/>
    <p:sldId id="318" r:id="rId73"/>
    <p:sldId id="319" r:id="rId74"/>
    <p:sldId id="320" r:id="rId75"/>
    <p:sldId id="321" r:id="rId76"/>
    <p:sldId id="322" r:id="rId77"/>
    <p:sldId id="350" r:id="rId78"/>
    <p:sldId id="327" r:id="rId79"/>
    <p:sldId id="328" r:id="rId80"/>
    <p:sldId id="329" r:id="rId8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27F97BB-C833-4FB7-BDE5-3F7075034690}" styleName="Стиль из темы 2 - акцент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4567" autoAdjust="0"/>
    <p:restoredTop sz="86377" autoAdjust="0"/>
  </p:normalViewPr>
  <p:slideViewPr>
    <p:cSldViewPr>
      <p:cViewPr>
        <p:scale>
          <a:sx n="68" d="100"/>
          <a:sy n="68" d="100"/>
        </p:scale>
        <p:origin x="-186" y="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2E3408-27B7-42C2-8485-31C10C99E503}" type="datetimeFigureOut">
              <a:rPr lang="ru-RU" smtClean="0"/>
              <a:pPr/>
              <a:t>11.03.2015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86E1F2-8194-4D3D-B38D-F24AC439BE66}" type="slidenum">
              <a:rPr lang="ru-RU" smtClean="0"/>
              <a:pPr/>
              <a:t>‹#›</a:t>
            </a:fld>
            <a:endParaRPr lang="ru-RU"/>
          </a:p>
        </p:txBody>
      </p:sp>
    </p:spTree>
    <p:extLst>
      <p:ext uri="{BB962C8B-B14F-4D97-AF65-F5344CB8AC3E}">
        <p14:creationId xmlns:p14="http://schemas.microsoft.com/office/powerpoint/2010/main" xmlns="" val="392609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986E1F2-8194-4D3D-B38D-F24AC439BE66}" type="slidenum">
              <a:rPr lang="ru-RU" smtClean="0"/>
              <a:pPr/>
              <a:t>29</a:t>
            </a:fld>
            <a:endParaRPr lang="ru-RU"/>
          </a:p>
        </p:txBody>
      </p:sp>
    </p:spTree>
    <p:extLst>
      <p:ext uri="{BB962C8B-B14F-4D97-AF65-F5344CB8AC3E}">
        <p14:creationId xmlns:p14="http://schemas.microsoft.com/office/powerpoint/2010/main" xmlns="" val="527392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986E1F2-8194-4D3D-B38D-F24AC439BE66}" type="slidenum">
              <a:rPr lang="ru-RU" smtClean="0"/>
              <a:pPr/>
              <a:t>46</a:t>
            </a:fld>
            <a:endParaRPr lang="ru-RU"/>
          </a:p>
        </p:txBody>
      </p:sp>
    </p:spTree>
    <p:extLst>
      <p:ext uri="{BB962C8B-B14F-4D97-AF65-F5344CB8AC3E}">
        <p14:creationId xmlns:p14="http://schemas.microsoft.com/office/powerpoint/2010/main" xmlns="" val="3344640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986E1F2-8194-4D3D-B38D-F24AC439BE66}" type="slidenum">
              <a:rPr lang="ru-RU" smtClean="0"/>
              <a:pPr/>
              <a:t>70</a:t>
            </a:fld>
            <a:endParaRPr lang="ru-RU"/>
          </a:p>
        </p:txBody>
      </p:sp>
    </p:spTree>
    <p:extLst>
      <p:ext uri="{BB962C8B-B14F-4D97-AF65-F5344CB8AC3E}">
        <p14:creationId xmlns:p14="http://schemas.microsoft.com/office/powerpoint/2010/main" xmlns="" val="230151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2702618559"/>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1347331842"/>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2542365201"/>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1848856820"/>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650319757"/>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11.03.2015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826633342"/>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11.03.2015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271703771"/>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11.03.2015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1830939527"/>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11.03.2015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1819884185"/>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11.03.2015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579122013"/>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11.03.2015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3766530519"/>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11.03.2015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xmlns="" val="236636430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slow">
    <p:wip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audio" Target="file:///C:\Documents%20and%20Settings\&#1040;&#1076;&#1084;&#1080;&#1085;&#1080;&#1089;&#1090;&#1088;&#1072;&#1090;&#1086;&#1088;\&#1056;&#1072;&#1073;&#1086;&#1095;&#1080;&#1081;%20&#1089;&#1090;&#1086;&#1083;\&#1059;&#1052;&#1050;%20&#1042;&#1040;&#1046;&#1053;&#1054;&#1045;!!!\&#1070;&#1083;&#1103;%20&#1050;&#1086;&#1089;&#1072;&#1088;&#1077;&#1074;&#1072;%20&#1059;&#1052;&#1050;%20&#1087;&#1088;&#1077;&#1079;&#1077;&#1085;&#1090;&#1072;&#1094;&#1080;&#1103;\&#1050;&#1088;&#1072;&#1089;&#1080;&#1074;&#1072;&#1103;%20&#1084;&#1077;&#1083;&#1086;&#1076;&#1080;&#1103;.mp3"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slide" Target="slide47.xml"/><Relationship Id="rId13" Type="http://schemas.openxmlformats.org/officeDocument/2006/relationships/slide" Target="slide52.xml"/><Relationship Id="rId3" Type="http://schemas.openxmlformats.org/officeDocument/2006/relationships/slide" Target="slide42.xml"/><Relationship Id="rId7" Type="http://schemas.openxmlformats.org/officeDocument/2006/relationships/slide" Target="slide46.xml"/><Relationship Id="rId12" Type="http://schemas.openxmlformats.org/officeDocument/2006/relationships/slide" Target="slide51.xml"/><Relationship Id="rId17" Type="http://schemas.openxmlformats.org/officeDocument/2006/relationships/slide" Target="slide9.xml"/><Relationship Id="rId2" Type="http://schemas.openxmlformats.org/officeDocument/2006/relationships/slide" Target="slide41.xml"/><Relationship Id="rId16" Type="http://schemas.openxmlformats.org/officeDocument/2006/relationships/slide" Target="slide55.xml"/><Relationship Id="rId1" Type="http://schemas.openxmlformats.org/officeDocument/2006/relationships/slideLayout" Target="../slideLayouts/slideLayout4.xml"/><Relationship Id="rId6" Type="http://schemas.openxmlformats.org/officeDocument/2006/relationships/slide" Target="slide45.xml"/><Relationship Id="rId11" Type="http://schemas.openxmlformats.org/officeDocument/2006/relationships/slide" Target="slide50.xml"/><Relationship Id="rId5" Type="http://schemas.openxmlformats.org/officeDocument/2006/relationships/slide" Target="slide44.xml"/><Relationship Id="rId15" Type="http://schemas.openxmlformats.org/officeDocument/2006/relationships/slide" Target="slide54.xml"/><Relationship Id="rId10" Type="http://schemas.openxmlformats.org/officeDocument/2006/relationships/slide" Target="slide49.xml"/><Relationship Id="rId4" Type="http://schemas.openxmlformats.org/officeDocument/2006/relationships/slide" Target="slide43.xml"/><Relationship Id="rId9" Type="http://schemas.openxmlformats.org/officeDocument/2006/relationships/slide" Target="slide48.xml"/><Relationship Id="rId14" Type="http://schemas.openxmlformats.org/officeDocument/2006/relationships/slide" Target="slide5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slide" Target="slide66.xml"/><Relationship Id="rId3" Type="http://schemas.openxmlformats.org/officeDocument/2006/relationships/slide" Target="slide61.xml"/><Relationship Id="rId7" Type="http://schemas.openxmlformats.org/officeDocument/2006/relationships/slide" Target="slide65.xml"/><Relationship Id="rId2" Type="http://schemas.openxmlformats.org/officeDocument/2006/relationships/slide" Target="slide60.xml"/><Relationship Id="rId1" Type="http://schemas.openxmlformats.org/officeDocument/2006/relationships/slideLayout" Target="../slideLayouts/slideLayout2.xml"/><Relationship Id="rId6" Type="http://schemas.openxmlformats.org/officeDocument/2006/relationships/slide" Target="slide64.xml"/><Relationship Id="rId5" Type="http://schemas.openxmlformats.org/officeDocument/2006/relationships/slide" Target="slide63.xml"/><Relationship Id="rId4" Type="http://schemas.openxmlformats.org/officeDocument/2006/relationships/slide" Target="slide62.xml"/><Relationship Id="rId9" Type="http://schemas.openxmlformats.org/officeDocument/2006/relationships/slide" Target="slide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 Target="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 Target="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 Target="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 Target="slide5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 Target="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slide" Target="slide5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 Target="slide5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slide" Target="slide9.xml"/><Relationship Id="rId4" Type="http://schemas.openxmlformats.org/officeDocument/2006/relationships/image" Target="../media/image10.emf"/></Relationships>
</file>

<file path=ppt/slides/_rels/slide7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slide" Target="slide28.xml"/><Relationship Id="rId13" Type="http://schemas.openxmlformats.org/officeDocument/2006/relationships/slide" Target="slide67.xml"/><Relationship Id="rId18" Type="http://schemas.openxmlformats.org/officeDocument/2006/relationships/slide" Target="slide80.xml"/><Relationship Id="rId3" Type="http://schemas.openxmlformats.org/officeDocument/2006/relationships/slide" Target="slide15.xml"/><Relationship Id="rId7" Type="http://schemas.openxmlformats.org/officeDocument/2006/relationships/slide" Target="slide27.xml"/><Relationship Id="rId12" Type="http://schemas.openxmlformats.org/officeDocument/2006/relationships/slide" Target="slide57.xml"/><Relationship Id="rId17" Type="http://schemas.openxmlformats.org/officeDocument/2006/relationships/slide" Target="slide79.xml"/><Relationship Id="rId2" Type="http://schemas.openxmlformats.org/officeDocument/2006/relationships/slide" Target="slide10.xml"/><Relationship Id="rId16" Type="http://schemas.openxmlformats.org/officeDocument/2006/relationships/slide" Target="slide78.xml"/><Relationship Id="rId1" Type="http://schemas.openxmlformats.org/officeDocument/2006/relationships/slideLayout" Target="../slideLayouts/slideLayout2.xml"/><Relationship Id="rId6" Type="http://schemas.openxmlformats.org/officeDocument/2006/relationships/slide" Target="slide21.xml"/><Relationship Id="rId11" Type="http://schemas.openxmlformats.org/officeDocument/2006/relationships/slide" Target="slide37.xml"/><Relationship Id="rId5" Type="http://schemas.openxmlformats.org/officeDocument/2006/relationships/slide" Target="slide20.xml"/><Relationship Id="rId15" Type="http://schemas.openxmlformats.org/officeDocument/2006/relationships/slide" Target="slide77.xml"/><Relationship Id="rId10" Type="http://schemas.openxmlformats.org/officeDocument/2006/relationships/slide" Target="slide30.xml"/><Relationship Id="rId19" Type="http://schemas.openxmlformats.org/officeDocument/2006/relationships/slide" Target="slide1.xml"/><Relationship Id="rId4" Type="http://schemas.openxmlformats.org/officeDocument/2006/relationships/slide" Target="slide19.xml"/><Relationship Id="rId9" Type="http://schemas.openxmlformats.org/officeDocument/2006/relationships/slide" Target="slide29.xml"/><Relationship Id="rId14" Type="http://schemas.openxmlformats.org/officeDocument/2006/relationships/slide" Target="slide7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4653136"/>
            <a:ext cx="9144000" cy="960512"/>
          </a:xfrm>
        </p:spPr>
        <p:txBody>
          <a:bodyPr>
            <a:normAutofit/>
          </a:bodyPr>
          <a:lstStyle/>
          <a:p>
            <a:pPr>
              <a:lnSpc>
                <a:spcPct val="80000"/>
              </a:lnSpc>
            </a:pPr>
            <a:r>
              <a:rPr lang="ru-RU" altLang="ru-RU" sz="2000" b="1"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Специальность:</a:t>
            </a:r>
            <a:r>
              <a:rPr lang="ru-RU" altLang="ru-RU" sz="2400" b="1"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altLang="ru-RU" sz="2400" b="1" dirty="0" smtClean="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230701 </a:t>
            </a:r>
            <a:r>
              <a:rPr lang="ru-RU" altLang="ru-RU" sz="2000" b="1" u="sng" dirty="0" smtClean="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Прикладная информатика  (</a:t>
            </a:r>
            <a:r>
              <a:rPr lang="ru-RU" altLang="ru-RU" sz="2000" b="1" u="sng"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по отраслям)</a:t>
            </a:r>
          </a:p>
        </p:txBody>
      </p:sp>
      <p:sp>
        <p:nvSpPr>
          <p:cNvPr id="4" name="Прямоугольник 3"/>
          <p:cNvSpPr/>
          <p:nvPr/>
        </p:nvSpPr>
        <p:spPr>
          <a:xfrm>
            <a:off x="26098" y="116632"/>
            <a:ext cx="9144000" cy="1200329"/>
          </a:xfrm>
          <a:prstGeom prst="rect">
            <a:avLst/>
          </a:prstGeom>
        </p:spPr>
        <p:txBody>
          <a:bodyPr wrap="square">
            <a:spAutoFit/>
          </a:bodyPr>
          <a:lstStyle/>
          <a:p>
            <a:pPr algn="ctr"/>
            <a:r>
              <a:rPr lang="ru-RU" altLang="ru-RU" b="1"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Государственное бюджетное  образовательное учреждение</a:t>
            </a:r>
            <a:r>
              <a:rPr lang="ru-RU" altLang="ru-RU"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altLang="ru-RU"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altLang="ru-RU" b="1"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среднего профессионального образования</a:t>
            </a:r>
            <a:r>
              <a:rPr lang="ru-RU" altLang="ru-RU"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altLang="ru-RU"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altLang="ru-RU" b="1"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«Брянский   профессионально-педагогический  колледж»</a:t>
            </a:r>
            <a:r>
              <a:rPr lang="ru-RU" altLang="ru-RU"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altLang="ru-RU"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ru-RU"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32" name="Picture 8" descr="D:\Юля\Пользователи\Безимени-34.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115616" y="2420888"/>
            <a:ext cx="6771631" cy="1588355"/>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extBox 8"/>
          <p:cNvSpPr txBox="1"/>
          <p:nvPr/>
        </p:nvSpPr>
        <p:spPr>
          <a:xfrm>
            <a:off x="3601986" y="6381328"/>
            <a:ext cx="1798890" cy="461665"/>
          </a:xfrm>
          <a:prstGeom prst="rect">
            <a:avLst/>
          </a:prstGeom>
          <a:noFill/>
        </p:spPr>
        <p:txBody>
          <a:bodyPr wrap="none" rtlCol="0">
            <a:spAutoFit/>
          </a:bodyPr>
          <a:lstStyle/>
          <a:p>
            <a:r>
              <a:rPr lang="ru-RU" sz="2400" dirty="0" smtClean="0">
                <a:solidFill>
                  <a:schemeClr val="accent5">
                    <a:lumMod val="50000"/>
                  </a:schemeClr>
                </a:solidFill>
                <a:effectLst>
                  <a:glow rad="63500">
                    <a:schemeClr val="accent5">
                      <a:lumMod val="40000"/>
                      <a:lumOff val="6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Брянск 2015</a:t>
            </a:r>
            <a:endParaRPr lang="ru-RU" sz="2400" dirty="0">
              <a:solidFill>
                <a:schemeClr val="accent5">
                  <a:lumMod val="50000"/>
                </a:schemeClr>
              </a:solidFill>
              <a:effectLst>
                <a:glow rad="63500">
                  <a:schemeClr val="accent5">
                    <a:lumMod val="40000"/>
                    <a:lumOff val="60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7" name="Красивая мелодия.mp3">
            <a:hlinkClick r:id="" action="ppaction://media"/>
          </p:cNvPr>
          <p:cNvPicPr>
            <a:picLocks noRot="1" noChangeAspect="1"/>
          </p:cNvPicPr>
          <p:nvPr>
            <a:audioFile r:link="rId1"/>
          </p:nvPr>
        </p:nvPicPr>
        <p:blipFill>
          <a:blip r:embed="rId5" cstate="print"/>
          <a:stretch>
            <a:fillRect/>
          </a:stretch>
        </p:blipFill>
        <p:spPr>
          <a:xfrm>
            <a:off x="8676456" y="6526001"/>
            <a:ext cx="304800" cy="304800"/>
          </a:xfrm>
          <a:prstGeom prst="rect">
            <a:avLst/>
          </a:prstGeom>
        </p:spPr>
      </p:pic>
    </p:spTree>
    <p:extLst>
      <p:ext uri="{BB962C8B-B14F-4D97-AF65-F5344CB8AC3E}">
        <p14:creationId xmlns:p14="http://schemas.microsoft.com/office/powerpoint/2010/main" xmlns="" val="101995966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2492896"/>
            <a:ext cx="6982544" cy="1470025"/>
          </a:xfrm>
        </p:spPr>
        <p:txBody>
          <a:bodyPr/>
          <a:lstStyle/>
          <a:p>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rPr>
              <a:t>Аннотация к УМК дисциплины</a:t>
            </a:r>
          </a:p>
        </p:txBody>
      </p:sp>
    </p:spTree>
    <p:extLst>
      <p:ext uri="{BB962C8B-B14F-4D97-AF65-F5344CB8AC3E}">
        <p14:creationId xmlns:p14="http://schemas.microsoft.com/office/powerpoint/2010/main" xmlns="" val="599509605"/>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467544" y="1268760"/>
            <a:ext cx="8229600" cy="4176464"/>
          </a:xfrm>
        </p:spPr>
        <p:txBody>
          <a:bodyPr>
            <a:normAutofit fontScale="47500" lnSpcReduction="20000"/>
          </a:bodyPr>
          <a:lstStyle/>
          <a:p>
            <a:r>
              <a:rPr lang="ru-RU" sz="4200" dirty="0">
                <a:latin typeface="Times New Roman" panose="02020603050405020304" pitchFamily="18" charset="0"/>
                <a:cs typeface="Times New Roman" panose="02020603050405020304" pitchFamily="18" charset="0"/>
              </a:rPr>
              <a:t> </a:t>
            </a:r>
            <a:r>
              <a:rPr lang="ru-RU" sz="4200" dirty="0">
                <a:solidFill>
                  <a:schemeClr val="accent5">
                    <a:lumMod val="50000"/>
                  </a:schemeClr>
                </a:solidFill>
                <a:latin typeface="Times New Roman" panose="02020603050405020304" pitchFamily="18" charset="0"/>
                <a:cs typeface="Times New Roman" panose="02020603050405020304" pitchFamily="18" charset="0"/>
              </a:rPr>
              <a:t>В учебно-методическом комплексе рассматриваются вопросы рыночной структуры, особенности функционирования её основных звеньев, логика конкурентной и ценовой политики. Рассматриваются рыночная и отраслевая структура, экономика размещения отраслей, закономерности концентрации производства, олигополии, монополии и направления повышения эффективности функционирования отраслей. Показано, каким образом проводится оценка финансово-экономических показателей предприятий различных отраслей и оценка экономической эффективности их деятельности</a:t>
            </a:r>
            <a:r>
              <a:rPr lang="ru-RU" sz="4200"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sz="4200" dirty="0">
                <a:solidFill>
                  <a:schemeClr val="accent5">
                    <a:lumMod val="50000"/>
                  </a:schemeClr>
                </a:solidFill>
                <a:latin typeface="Times New Roman" panose="02020603050405020304" pitchFamily="18" charset="0"/>
                <a:cs typeface="Times New Roman" panose="02020603050405020304" pitchFamily="18" charset="0"/>
              </a:rPr>
              <a:t>УМК включает лекционный материал, методические рекомендации по выполнению курсовой работы, тесты для проверки усвоения материала, контрольные вопросы для промежуточной и итоговой аттестации.</a:t>
            </a:r>
          </a:p>
          <a:p>
            <a:r>
              <a:rPr lang="ru-RU" sz="4200" dirty="0">
                <a:solidFill>
                  <a:schemeClr val="accent5">
                    <a:lumMod val="50000"/>
                  </a:schemeClr>
                </a:solidFill>
                <a:latin typeface="Times New Roman" panose="02020603050405020304" pitchFamily="18" charset="0"/>
                <a:cs typeface="Times New Roman" panose="02020603050405020304" pitchFamily="18" charset="0"/>
              </a:rPr>
              <a:t>УМК дисциплины является пособием, способствующим лучшему усвоению, как теоретических, так и практических навыков производственной деятельности.</a:t>
            </a:r>
          </a:p>
          <a:p>
            <a:endParaRPr lang="ru-RU" dirty="0">
              <a:solidFill>
                <a:schemeClr val="accent5">
                  <a:lumMod val="50000"/>
                </a:schemeClr>
              </a:solidFill>
            </a:endParaRPr>
          </a:p>
        </p:txBody>
      </p:sp>
    </p:spTree>
    <p:extLst>
      <p:ext uri="{BB962C8B-B14F-4D97-AF65-F5344CB8AC3E}">
        <p14:creationId xmlns:p14="http://schemas.microsoft.com/office/powerpoint/2010/main" xmlns="" val="169022655"/>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1872" y="263259"/>
            <a:ext cx="8480256" cy="1302282"/>
          </a:xfrm>
        </p:spPr>
        <p:txBody>
          <a:bodyPr>
            <a:noAutofit/>
          </a:bodyPr>
          <a:lstStyle/>
          <a:p>
            <a:pPr algn="ctr"/>
            <a:r>
              <a:rPr lang="ru-RU" sz="3200"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Структура учебно-методического комплекса по дисциплине «Экономика организации</a:t>
            </a:r>
            <a:r>
              <a:rPr lang="ru-RU" sz="320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a:t>
            </a:r>
            <a:endParaRPr lang="ru-RU" sz="3200"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
        <p:nvSpPr>
          <p:cNvPr id="4" name="Rectangle 17"/>
          <p:cNvSpPr>
            <a:spLocks noChangeArrowheads="1"/>
          </p:cNvSpPr>
          <p:nvPr/>
        </p:nvSpPr>
        <p:spPr bwMode="auto">
          <a:xfrm>
            <a:off x="1155174" y="1759146"/>
            <a:ext cx="1828800" cy="1127936"/>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dirty="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Учебно-наглядное пособие «Экономика организации в таблицах и схемах»</a:t>
            </a:r>
            <a:endParaRPr kumimoji="0" lang="ru-RU" altLang="ru-RU" sz="2000" b="1" i="0" u="none" strike="noStrike" cap="none" normalizeH="0" baseline="0" dirty="0" smtClean="0">
              <a:ln>
                <a:noFill/>
              </a:ln>
              <a:solidFill>
                <a:schemeClr val="accent5">
                  <a:lumMod val="50000"/>
                </a:schemeClr>
              </a:solidFill>
              <a:effectLst/>
              <a:latin typeface="Times New Roman" panose="02020603050405020304" pitchFamily="18" charset="0"/>
              <a:cs typeface="Times New Roman" panose="02020603050405020304" pitchFamily="18" charset="0"/>
            </a:endParaRPr>
          </a:p>
        </p:txBody>
      </p:sp>
      <p:sp>
        <p:nvSpPr>
          <p:cNvPr id="5" name="Rectangle 16"/>
          <p:cNvSpPr>
            <a:spLocks noChangeArrowheads="1"/>
          </p:cNvSpPr>
          <p:nvPr/>
        </p:nvSpPr>
        <p:spPr bwMode="auto">
          <a:xfrm>
            <a:off x="3898374" y="2154434"/>
            <a:ext cx="1600200" cy="732648"/>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Рабочая программа по дисциплине</a:t>
            </a:r>
            <a:endParaRPr kumimoji="0" lang="ru-RU" altLang="ru-RU" sz="2000" b="1" i="0" u="none" strike="noStrike" cap="none" normalizeH="0" baseline="0" smtClean="0">
              <a:ln>
                <a:noFill/>
              </a:ln>
              <a:solidFill>
                <a:schemeClr val="accent5">
                  <a:lumMod val="50000"/>
                </a:schemeClr>
              </a:solidFill>
              <a:effectLst/>
              <a:latin typeface="Times New Roman" panose="02020603050405020304" pitchFamily="18" charset="0"/>
              <a:cs typeface="Times New Roman" panose="02020603050405020304" pitchFamily="18" charset="0"/>
            </a:endParaRPr>
          </a:p>
        </p:txBody>
      </p:sp>
      <p:sp>
        <p:nvSpPr>
          <p:cNvPr id="6" name="Rectangle 15"/>
          <p:cNvSpPr>
            <a:spLocks noChangeArrowheads="1"/>
          </p:cNvSpPr>
          <p:nvPr/>
        </p:nvSpPr>
        <p:spPr bwMode="auto">
          <a:xfrm>
            <a:off x="6298674" y="2467170"/>
            <a:ext cx="1257300" cy="415361"/>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Курс лекций</a:t>
            </a:r>
            <a:endParaRPr kumimoji="0" lang="ru-RU" altLang="ru-RU" sz="2000" b="1" i="0" u="none" strike="noStrike" cap="none" normalizeH="0" baseline="0" smtClean="0">
              <a:ln>
                <a:noFill/>
              </a:ln>
              <a:solidFill>
                <a:schemeClr val="accent5">
                  <a:lumMod val="50000"/>
                </a:schemeClr>
              </a:solidFill>
              <a:effectLst/>
              <a:latin typeface="Times New Roman" panose="02020603050405020304" pitchFamily="18" charset="0"/>
              <a:cs typeface="Times New Roman" panose="02020603050405020304" pitchFamily="18" charset="0"/>
            </a:endParaRPr>
          </a:p>
        </p:txBody>
      </p:sp>
      <p:sp>
        <p:nvSpPr>
          <p:cNvPr id="7" name="Rectangle 14"/>
          <p:cNvSpPr>
            <a:spLocks noChangeArrowheads="1"/>
          </p:cNvSpPr>
          <p:nvPr/>
        </p:nvSpPr>
        <p:spPr bwMode="auto">
          <a:xfrm>
            <a:off x="1155174" y="3800670"/>
            <a:ext cx="1828800" cy="553813"/>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Сборник задач и тестов</a:t>
            </a:r>
            <a:endParaRPr kumimoji="0" lang="ru-RU" altLang="ru-RU" sz="2000" b="1" i="0" u="none" strike="noStrike" cap="none" normalizeH="0" baseline="0" smtClean="0">
              <a:ln>
                <a:noFill/>
              </a:ln>
              <a:solidFill>
                <a:schemeClr val="accent5">
                  <a:lumMod val="50000"/>
                </a:schemeClr>
              </a:solidFill>
              <a:effectLst/>
              <a:latin typeface="Times New Roman" panose="02020603050405020304" pitchFamily="18" charset="0"/>
              <a:cs typeface="Times New Roman" panose="02020603050405020304" pitchFamily="18" charset="0"/>
            </a:endParaRPr>
          </a:p>
        </p:txBody>
      </p:sp>
      <p:sp>
        <p:nvSpPr>
          <p:cNvPr id="8" name="Rectangle 13"/>
          <p:cNvSpPr>
            <a:spLocks noChangeArrowheads="1"/>
          </p:cNvSpPr>
          <p:nvPr/>
        </p:nvSpPr>
        <p:spPr bwMode="auto">
          <a:xfrm>
            <a:off x="3784074" y="3403795"/>
            <a:ext cx="1714500" cy="1107627"/>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УМК по дисциплине «Экономика организации»</a:t>
            </a:r>
            <a:endParaRPr kumimoji="0" lang="ru-RU" altLang="ru-RU" sz="2000" b="1" i="0" u="none" strike="noStrike" cap="none" normalizeH="0" baseline="0" smtClean="0">
              <a:ln>
                <a:noFill/>
              </a:ln>
              <a:solidFill>
                <a:schemeClr val="accent5">
                  <a:lumMod val="50000"/>
                </a:schemeClr>
              </a:solidFill>
              <a:effectLst/>
              <a:latin typeface="Times New Roman" panose="02020603050405020304" pitchFamily="18" charset="0"/>
              <a:cs typeface="Times New Roman" panose="02020603050405020304" pitchFamily="18" charset="0"/>
            </a:endParaRPr>
          </a:p>
        </p:txBody>
      </p:sp>
      <p:sp>
        <p:nvSpPr>
          <p:cNvPr id="9" name="Rectangle 12"/>
          <p:cNvSpPr>
            <a:spLocks noChangeArrowheads="1"/>
          </p:cNvSpPr>
          <p:nvPr/>
        </p:nvSpPr>
        <p:spPr bwMode="auto">
          <a:xfrm>
            <a:off x="6070074" y="3602233"/>
            <a:ext cx="1828800" cy="1158680"/>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dirty="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Учебно-методическое пособие «Технико-экономические расчеты»</a:t>
            </a:r>
            <a:endParaRPr kumimoji="0" lang="ru-RU" altLang="ru-RU" sz="2000" b="1" i="0" u="none" strike="noStrike" cap="none" normalizeH="0" baseline="0" dirty="0" smtClean="0">
              <a:ln>
                <a:noFill/>
              </a:ln>
              <a:solidFill>
                <a:schemeClr val="accent5">
                  <a:lumMod val="50000"/>
                </a:schemeClr>
              </a:solidFill>
              <a:effectLst/>
              <a:latin typeface="Times New Roman" panose="02020603050405020304" pitchFamily="18" charset="0"/>
              <a:cs typeface="Times New Roman" panose="02020603050405020304" pitchFamily="18" charset="0"/>
            </a:endParaRPr>
          </a:p>
        </p:txBody>
      </p:sp>
      <p:sp>
        <p:nvSpPr>
          <p:cNvPr id="10" name="Rectangle 11"/>
          <p:cNvSpPr>
            <a:spLocks noChangeArrowheads="1"/>
          </p:cNvSpPr>
          <p:nvPr/>
        </p:nvSpPr>
        <p:spPr bwMode="auto">
          <a:xfrm>
            <a:off x="926574" y="5121471"/>
            <a:ext cx="1943100" cy="1257618"/>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Методические рекомендации к выполнению самостоятельной работы студентами</a:t>
            </a:r>
            <a:endParaRPr kumimoji="0" lang="ru-RU" altLang="ru-RU" sz="2000" b="1" i="0" u="none" strike="noStrike" cap="none" normalizeH="0" baseline="0" smtClean="0">
              <a:ln>
                <a:noFill/>
              </a:ln>
              <a:solidFill>
                <a:schemeClr val="accent5">
                  <a:lumMod val="50000"/>
                </a:schemeClr>
              </a:solidFill>
              <a:effectLst/>
              <a:latin typeface="Times New Roman" panose="02020603050405020304" pitchFamily="18" charset="0"/>
              <a:cs typeface="Times New Roman" panose="02020603050405020304" pitchFamily="18" charset="0"/>
            </a:endParaRPr>
          </a:p>
        </p:txBody>
      </p:sp>
      <p:sp>
        <p:nvSpPr>
          <p:cNvPr id="11" name="Rectangle 10"/>
          <p:cNvSpPr>
            <a:spLocks noChangeArrowheads="1"/>
          </p:cNvSpPr>
          <p:nvPr/>
        </p:nvSpPr>
        <p:spPr bwMode="auto">
          <a:xfrm>
            <a:off x="3898374" y="5164333"/>
            <a:ext cx="1257300" cy="830720"/>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Электронная обучающая система</a:t>
            </a:r>
            <a:endParaRPr kumimoji="0" lang="ru-RU" altLang="ru-RU" sz="2000" b="1" i="0" u="none" strike="noStrike" cap="none" normalizeH="0" baseline="0" smtClean="0">
              <a:ln>
                <a:noFill/>
              </a:ln>
              <a:solidFill>
                <a:schemeClr val="accent5">
                  <a:lumMod val="50000"/>
                </a:schemeClr>
              </a:solidFill>
              <a:effectLst/>
              <a:latin typeface="Times New Roman" panose="02020603050405020304" pitchFamily="18" charset="0"/>
              <a:cs typeface="Times New Roman" panose="02020603050405020304" pitchFamily="18" charset="0"/>
            </a:endParaRPr>
          </a:p>
        </p:txBody>
      </p:sp>
      <p:sp>
        <p:nvSpPr>
          <p:cNvPr id="12" name="Rectangle 9"/>
          <p:cNvSpPr>
            <a:spLocks noChangeArrowheads="1"/>
          </p:cNvSpPr>
          <p:nvPr/>
        </p:nvSpPr>
        <p:spPr bwMode="auto">
          <a:xfrm>
            <a:off x="5955774" y="5164333"/>
            <a:ext cx="2057400" cy="1107627"/>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Методические рекомендации и задания для выполнения практических работ</a:t>
            </a:r>
            <a:endParaRPr kumimoji="0" lang="ru-RU" altLang="ru-RU" sz="2000" b="1" i="0" u="none" strike="noStrike" cap="none" normalizeH="0" baseline="0" smtClean="0">
              <a:ln>
                <a:noFill/>
              </a:ln>
              <a:solidFill>
                <a:schemeClr val="accent5">
                  <a:lumMod val="50000"/>
                </a:schemeClr>
              </a:solidFill>
              <a:effectLst/>
              <a:latin typeface="Times New Roman" panose="02020603050405020304" pitchFamily="18" charset="0"/>
              <a:cs typeface="Times New Roman" panose="02020603050405020304" pitchFamily="18" charset="0"/>
            </a:endParaRPr>
          </a:p>
        </p:txBody>
      </p:sp>
      <p:sp>
        <p:nvSpPr>
          <p:cNvPr id="13" name="Line 8"/>
          <p:cNvSpPr>
            <a:spLocks noChangeShapeType="1"/>
          </p:cNvSpPr>
          <p:nvPr/>
        </p:nvSpPr>
        <p:spPr bwMode="auto">
          <a:xfrm flipH="1" flipV="1">
            <a:off x="4572000" y="2887081"/>
            <a:ext cx="0" cy="516712"/>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Line 7"/>
          <p:cNvSpPr>
            <a:spLocks noChangeShapeType="1"/>
          </p:cNvSpPr>
          <p:nvPr/>
        </p:nvSpPr>
        <p:spPr bwMode="auto">
          <a:xfrm flipV="1">
            <a:off x="5498574" y="2798763"/>
            <a:ext cx="685800" cy="68580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Line 6"/>
          <p:cNvSpPr>
            <a:spLocks noChangeShapeType="1"/>
          </p:cNvSpPr>
          <p:nvPr/>
        </p:nvSpPr>
        <p:spPr bwMode="auto">
          <a:xfrm>
            <a:off x="5498574" y="4048125"/>
            <a:ext cx="571500" cy="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Line 5"/>
          <p:cNvSpPr>
            <a:spLocks noChangeShapeType="1"/>
          </p:cNvSpPr>
          <p:nvPr/>
        </p:nvSpPr>
        <p:spPr bwMode="auto">
          <a:xfrm flipH="1" flipV="1">
            <a:off x="2983974" y="2714625"/>
            <a:ext cx="800100" cy="80010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Line 4"/>
          <p:cNvSpPr>
            <a:spLocks noChangeShapeType="1"/>
          </p:cNvSpPr>
          <p:nvPr/>
        </p:nvSpPr>
        <p:spPr bwMode="auto">
          <a:xfrm flipH="1">
            <a:off x="3098274" y="4048125"/>
            <a:ext cx="685800" cy="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Line 3"/>
          <p:cNvSpPr>
            <a:spLocks noChangeShapeType="1"/>
          </p:cNvSpPr>
          <p:nvPr/>
        </p:nvSpPr>
        <p:spPr bwMode="auto">
          <a:xfrm>
            <a:off x="4584174" y="4511421"/>
            <a:ext cx="0" cy="649541"/>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Line 2"/>
          <p:cNvSpPr>
            <a:spLocks noChangeShapeType="1"/>
          </p:cNvSpPr>
          <p:nvPr/>
        </p:nvSpPr>
        <p:spPr bwMode="auto">
          <a:xfrm flipH="1">
            <a:off x="2869674" y="4246563"/>
            <a:ext cx="914400" cy="985837"/>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Line 1"/>
          <p:cNvSpPr>
            <a:spLocks noChangeShapeType="1"/>
          </p:cNvSpPr>
          <p:nvPr/>
        </p:nvSpPr>
        <p:spPr bwMode="auto">
          <a:xfrm>
            <a:off x="5498574" y="4246564"/>
            <a:ext cx="457200" cy="874908"/>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Rectangle 1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2" name="Rectangle 28"/>
          <p:cNvSpPr>
            <a:spLocks noChangeArrowheads="1"/>
          </p:cNvSpPr>
          <p:nvPr/>
        </p:nvSpPr>
        <p:spPr bwMode="auto">
          <a:xfrm>
            <a:off x="228600" y="4572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alt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245734402"/>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352928" cy="1224136"/>
          </a:xfrm>
        </p:spPr>
        <p:txBody>
          <a:bodyPr>
            <a:normAutofit fontScale="90000"/>
          </a:bodyPr>
          <a:lstStyle/>
          <a:p>
            <a:pPr algn="ctr"/>
            <a:r>
              <a:rPr lang="ru-RU" sz="3600"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Место учебной дисциплины в </a:t>
            </a:r>
            <a:r>
              <a:rPr lang="ru-RU" sz="360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системе общепрофессиональных </a:t>
            </a:r>
            <a:r>
              <a:rPr lang="ru-RU" sz="3600"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и специальных дисциплин</a:t>
            </a:r>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rPr>
              <a:t/>
            </a:r>
            <a:b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rPr>
            </a:br>
            <a:endPar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endParaRPr>
          </a:p>
        </p:txBody>
      </p:sp>
      <p:sp>
        <p:nvSpPr>
          <p:cNvPr id="3" name="Объект 2"/>
          <p:cNvSpPr>
            <a:spLocks noGrp="1"/>
          </p:cNvSpPr>
          <p:nvPr>
            <p:ph idx="1"/>
          </p:nvPr>
        </p:nvSpPr>
        <p:spPr>
          <a:xfrm>
            <a:off x="467544" y="1772817"/>
            <a:ext cx="8229600" cy="4248472"/>
          </a:xfrm>
        </p:spPr>
        <p:txBody>
          <a:bodyPr>
            <a:noAutofit/>
          </a:bodyPr>
          <a:lstStyle/>
          <a:p>
            <a:r>
              <a:rPr lang="ru-RU" sz="2400" dirty="0">
                <a:solidFill>
                  <a:schemeClr val="accent5">
                    <a:lumMod val="50000"/>
                  </a:schemeClr>
                </a:solidFill>
                <a:latin typeface="Times New Roman" panose="02020603050405020304" pitchFamily="18" charset="0"/>
                <a:cs typeface="Times New Roman" panose="02020603050405020304" pitchFamily="18" charset="0"/>
              </a:rPr>
              <a:t> </a:t>
            </a:r>
            <a:r>
              <a:rPr lang="ru-RU" sz="2000" dirty="0">
                <a:solidFill>
                  <a:schemeClr val="accent5">
                    <a:lumMod val="50000"/>
                  </a:schemeClr>
                </a:solidFill>
                <a:latin typeface="Times New Roman" panose="02020603050405020304" pitchFamily="18" charset="0"/>
                <a:cs typeface="Times New Roman" panose="02020603050405020304" pitchFamily="18" charset="0"/>
              </a:rPr>
              <a:t>Сегодня в России значительное внимание уделяется экономическому образованию, но оно, в основном, рассматривается в рамках школы или вуза. Но в школе экономика призвана сформировать экономическое мышление и привить навыки рационального экономического поведения, а экономика в колледже должна носить прикладной характер, так как будущим специалистам необходимо иметь не только теоретические знания, но и практические навыки решения экономических задач в процессе производственно- хозяйственной и научно- технической деятельности предприятий отрасли</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sz="2000" dirty="0">
                <a:solidFill>
                  <a:schemeClr val="accent5">
                    <a:lumMod val="50000"/>
                  </a:schemeClr>
                </a:solidFill>
                <a:latin typeface="Times New Roman" panose="02020603050405020304" pitchFamily="18" charset="0"/>
                <a:cs typeface="Times New Roman" panose="02020603050405020304" pitchFamily="18" charset="0"/>
              </a:rPr>
              <a:t> Развитие основных отраслей народного хозяйства напрямую зависит от качества экономического образования инженерно-технических работников предприятия.</a:t>
            </a:r>
          </a:p>
        </p:txBody>
      </p:sp>
    </p:spTree>
    <p:extLst>
      <p:ext uri="{BB962C8B-B14F-4D97-AF65-F5344CB8AC3E}">
        <p14:creationId xmlns:p14="http://schemas.microsoft.com/office/powerpoint/2010/main" xmlns="" val="633206705"/>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dirty="0">
                <a:solidFill>
                  <a:schemeClr val="accent5">
                    <a:lumMod val="50000"/>
                  </a:schemeClr>
                </a:solidFill>
              </a:rPr>
              <a:t> </a:t>
            </a:r>
            <a:r>
              <a:rPr lang="ru-RU" sz="2400" dirty="0">
                <a:solidFill>
                  <a:schemeClr val="accent5">
                    <a:lumMod val="50000"/>
                  </a:schemeClr>
                </a:solidFill>
                <a:latin typeface="Times New Roman" panose="02020603050405020304" pitchFamily="18" charset="0"/>
                <a:cs typeface="Times New Roman" panose="02020603050405020304" pitchFamily="18" charset="0"/>
              </a:rPr>
              <a:t>В процессе изучения дисциплины «Экономика организации» у студентов вырабатываются навыки устанавливать, каким образом рыночные процессы направляют деятельность производителей для удовлетворения потребительского спроса, каким образом эти процессы могут нарушаться, каким образом они регулируются или могут быть отрегулированы так, чтобы результативность экономики была достаточно высокой. </a:t>
            </a:r>
          </a:p>
        </p:txBody>
      </p:sp>
      <p:sp>
        <p:nvSpPr>
          <p:cNvPr id="4" name="Стрелка вправо 3">
            <a:hlinkClick r:id="rId3"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701835421"/>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2492896"/>
            <a:ext cx="6624736" cy="1470025"/>
          </a:xfrm>
        </p:spPr>
        <p:txBody>
          <a:bodyPr>
            <a:noAutofit/>
          </a:bodyPr>
          <a:lstStyle/>
          <a:p>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Нормативная и учебно-методическая документация</a:t>
            </a:r>
          </a:p>
        </p:txBody>
      </p:sp>
    </p:spTree>
    <p:extLst>
      <p:ext uri="{BB962C8B-B14F-4D97-AF65-F5344CB8AC3E}">
        <p14:creationId xmlns:p14="http://schemas.microsoft.com/office/powerpoint/2010/main" xmlns="" val="3952316679"/>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395536" y="1196752"/>
            <a:ext cx="8363272" cy="5073427"/>
          </a:xfrm>
        </p:spPr>
        <p:txBody>
          <a:bodyPr>
            <a:noAutofit/>
          </a:bodyPr>
          <a:lstStyle/>
          <a:p>
            <a:pPr marL="0" indent="0">
              <a:buNone/>
            </a:pPr>
            <a:r>
              <a:rPr lang="ru-RU" sz="2000" dirty="0">
                <a:solidFill>
                  <a:schemeClr val="accent5">
                    <a:lumMod val="50000"/>
                  </a:schemeClr>
                </a:solidFill>
                <a:latin typeface="Times New Roman" panose="02020603050405020304" pitchFamily="18" charset="0"/>
                <a:cs typeface="Times New Roman" panose="02020603050405020304" pitchFamily="18" charset="0"/>
              </a:rPr>
              <a:t>В результате освоения учебной дисциплины обучающийся должен </a:t>
            </a:r>
            <a:r>
              <a:rPr lang="ru-RU" sz="2000" i="1" dirty="0">
                <a:solidFill>
                  <a:schemeClr val="accent5">
                    <a:lumMod val="50000"/>
                  </a:schemeClr>
                </a:solidFill>
                <a:latin typeface="Times New Roman" panose="02020603050405020304" pitchFamily="18" charset="0"/>
                <a:cs typeface="Times New Roman" panose="02020603050405020304" pitchFamily="18" charset="0"/>
              </a:rPr>
              <a:t>уметь:</a:t>
            </a:r>
          </a:p>
          <a:p>
            <a:pPr lvl="0"/>
            <a:r>
              <a:rPr lang="ru-RU" sz="2000" dirty="0">
                <a:solidFill>
                  <a:schemeClr val="accent5">
                    <a:lumMod val="50000"/>
                  </a:schemeClr>
                </a:solidFill>
                <a:latin typeface="Times New Roman" panose="02020603050405020304" pitchFamily="18" charset="0"/>
                <a:cs typeface="Times New Roman" panose="02020603050405020304" pitchFamily="18" charset="0"/>
              </a:rPr>
              <a:t>определять организационно-правовые формы организаций;</a:t>
            </a:r>
          </a:p>
          <a:p>
            <a:pPr lvl="0"/>
            <a:r>
              <a:rPr lang="ru-RU" sz="2000" dirty="0">
                <a:solidFill>
                  <a:schemeClr val="accent5">
                    <a:lumMod val="50000"/>
                  </a:schemeClr>
                </a:solidFill>
                <a:latin typeface="Times New Roman" panose="02020603050405020304" pitchFamily="18" charset="0"/>
                <a:cs typeface="Times New Roman" panose="02020603050405020304" pitchFamily="18" charset="0"/>
              </a:rPr>
              <a:t>планировать деятельность организации;</a:t>
            </a:r>
          </a:p>
          <a:p>
            <a:pPr lvl="0"/>
            <a:r>
              <a:rPr lang="ru-RU" sz="2000" dirty="0">
                <a:solidFill>
                  <a:schemeClr val="accent5">
                    <a:lumMod val="50000"/>
                  </a:schemeClr>
                </a:solidFill>
                <a:latin typeface="Times New Roman" panose="02020603050405020304" pitchFamily="18" charset="0"/>
                <a:cs typeface="Times New Roman" panose="02020603050405020304" pitchFamily="18" charset="0"/>
              </a:rPr>
              <a:t>определять состав материальных, трудовых и финансовых ресурсов организации;</a:t>
            </a:r>
          </a:p>
          <a:p>
            <a:pPr lvl="0"/>
            <a:r>
              <a:rPr lang="ru-RU" sz="2000" dirty="0">
                <a:solidFill>
                  <a:schemeClr val="accent5">
                    <a:lumMod val="50000"/>
                  </a:schemeClr>
                </a:solidFill>
                <a:latin typeface="Times New Roman" panose="02020603050405020304" pitchFamily="18" charset="0"/>
                <a:cs typeface="Times New Roman" panose="02020603050405020304" pitchFamily="18" charset="0"/>
              </a:rPr>
              <a:t>заполнять первичные документы по экономической деятельности организации;</a:t>
            </a:r>
          </a:p>
          <a:p>
            <a:pPr lvl="0"/>
            <a:r>
              <a:rPr lang="ru-RU" sz="2000" dirty="0">
                <a:solidFill>
                  <a:schemeClr val="accent5">
                    <a:lumMod val="50000"/>
                  </a:schemeClr>
                </a:solidFill>
                <a:latin typeface="Times New Roman" panose="02020603050405020304" pitchFamily="18" charset="0"/>
                <a:cs typeface="Times New Roman" panose="02020603050405020304" pitchFamily="18" charset="0"/>
              </a:rPr>
              <a:t>рассчитывать по принятой методологии основные технико-экономические показатели деятельности организации;</a:t>
            </a:r>
          </a:p>
          <a:p>
            <a:pPr lvl="0"/>
            <a:r>
              <a:rPr lang="ru-RU" sz="2000" dirty="0">
                <a:solidFill>
                  <a:schemeClr val="accent5">
                    <a:lumMod val="50000"/>
                  </a:schemeClr>
                </a:solidFill>
                <a:latin typeface="Times New Roman" panose="02020603050405020304" pitchFamily="18" charset="0"/>
                <a:cs typeface="Times New Roman" panose="02020603050405020304" pitchFamily="18" charset="0"/>
              </a:rPr>
              <a:t>находить и использовать необходимую экономическую информацию.</a:t>
            </a:r>
          </a:p>
          <a:p>
            <a:endParaRPr lang="ru-RU" sz="600" dirty="0"/>
          </a:p>
        </p:txBody>
      </p:sp>
    </p:spTree>
    <p:extLst>
      <p:ext uri="{BB962C8B-B14F-4D97-AF65-F5344CB8AC3E}">
        <p14:creationId xmlns:p14="http://schemas.microsoft.com/office/powerpoint/2010/main" xmlns="" val="1316809797"/>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467544" y="1412776"/>
            <a:ext cx="8229600" cy="4525963"/>
          </a:xfrm>
        </p:spPr>
        <p:txBody>
          <a:bodyPr>
            <a:normAutofit fontScale="62500" lnSpcReduction="20000"/>
          </a:bodyPr>
          <a:lstStyle/>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В результате освоения учебной дисциплины обучающийся должен </a:t>
            </a:r>
            <a:r>
              <a:rPr lang="ru-RU" i="1" dirty="0" smtClean="0">
                <a:solidFill>
                  <a:schemeClr val="accent5">
                    <a:lumMod val="50000"/>
                  </a:schemeClr>
                </a:solidFill>
                <a:latin typeface="Times New Roman" panose="02020603050405020304" pitchFamily="18" charset="0"/>
                <a:cs typeface="Times New Roman" panose="02020603050405020304" pitchFamily="18" charset="0"/>
              </a:rPr>
              <a:t>знать:</a:t>
            </a:r>
            <a:endParaRPr lang="ru-RU" i="1" dirty="0">
              <a:solidFill>
                <a:schemeClr val="accent5">
                  <a:lumMod val="50000"/>
                </a:schemeClr>
              </a:solidFill>
              <a:latin typeface="Times New Roman" panose="02020603050405020304" pitchFamily="18" charset="0"/>
              <a:cs typeface="Times New Roman" panose="02020603050405020304" pitchFamily="18" charset="0"/>
            </a:endParaRPr>
          </a:p>
          <a:p>
            <a:pPr lvl="0"/>
            <a:r>
              <a:rPr lang="ru-RU" dirty="0">
                <a:solidFill>
                  <a:schemeClr val="accent5">
                    <a:lumMod val="50000"/>
                  </a:schemeClr>
                </a:solidFill>
                <a:latin typeface="Times New Roman" panose="02020603050405020304" pitchFamily="18" charset="0"/>
                <a:cs typeface="Times New Roman" panose="02020603050405020304" pitchFamily="18" charset="0"/>
              </a:rPr>
              <a:t>сущность организации, как основного звена экономики отраслей;</a:t>
            </a:r>
          </a:p>
          <a:p>
            <a:pPr lvl="0"/>
            <a:r>
              <a:rPr lang="ru-RU" dirty="0">
                <a:solidFill>
                  <a:schemeClr val="accent5">
                    <a:lumMod val="50000"/>
                  </a:schemeClr>
                </a:solidFill>
                <a:latin typeface="Times New Roman" panose="02020603050405020304" pitchFamily="18" charset="0"/>
                <a:cs typeface="Times New Roman" panose="02020603050405020304" pitchFamily="18" charset="0"/>
              </a:rPr>
              <a:t>основные принципы построения экономической системы организации;</a:t>
            </a:r>
          </a:p>
          <a:p>
            <a:pPr lvl="0"/>
            <a:r>
              <a:rPr lang="ru-RU" dirty="0">
                <a:solidFill>
                  <a:schemeClr val="accent5">
                    <a:lumMod val="50000"/>
                  </a:schemeClr>
                </a:solidFill>
                <a:latin typeface="Times New Roman" panose="02020603050405020304" pitchFamily="18" charset="0"/>
                <a:cs typeface="Times New Roman" panose="02020603050405020304" pitchFamily="18" charset="0"/>
              </a:rPr>
              <a:t>управление основными и оборотными средствами и оценку эффективности их использования;</a:t>
            </a:r>
          </a:p>
          <a:p>
            <a:pPr lvl="0"/>
            <a:r>
              <a:rPr lang="ru-RU" dirty="0">
                <a:solidFill>
                  <a:schemeClr val="accent5">
                    <a:lumMod val="50000"/>
                  </a:schemeClr>
                </a:solidFill>
                <a:latin typeface="Times New Roman" panose="02020603050405020304" pitchFamily="18" charset="0"/>
                <a:cs typeface="Times New Roman" panose="02020603050405020304" pitchFamily="18" charset="0"/>
              </a:rPr>
              <a:t>организацию производственного и технологического процессов;</a:t>
            </a:r>
          </a:p>
          <a:p>
            <a:pPr lvl="0"/>
            <a:r>
              <a:rPr lang="ru-RU" dirty="0">
                <a:solidFill>
                  <a:schemeClr val="accent5">
                    <a:lumMod val="50000"/>
                  </a:schemeClr>
                </a:solidFill>
                <a:latin typeface="Times New Roman" panose="02020603050405020304" pitchFamily="18" charset="0"/>
                <a:cs typeface="Times New Roman" panose="02020603050405020304" pitchFamily="18" charset="0"/>
              </a:rPr>
              <a:t>состав материальных, трудовых и финансовых ресурсов организации, показатели их эффективного использования;</a:t>
            </a:r>
          </a:p>
          <a:p>
            <a:pPr lvl="0"/>
            <a:r>
              <a:rPr lang="ru-RU" dirty="0">
                <a:solidFill>
                  <a:schemeClr val="accent5">
                    <a:lumMod val="50000"/>
                  </a:schemeClr>
                </a:solidFill>
                <a:latin typeface="Times New Roman" panose="02020603050405020304" pitchFamily="18" charset="0"/>
                <a:cs typeface="Times New Roman" panose="02020603050405020304" pitchFamily="18" charset="0"/>
              </a:rPr>
              <a:t>способы экономии ресурсов, энергосберегающие технологии;</a:t>
            </a:r>
          </a:p>
          <a:p>
            <a:pPr lvl="0"/>
            <a:r>
              <a:rPr lang="ru-RU" dirty="0">
                <a:solidFill>
                  <a:schemeClr val="accent5">
                    <a:lumMod val="50000"/>
                  </a:schemeClr>
                </a:solidFill>
                <a:latin typeface="Times New Roman" panose="02020603050405020304" pitchFamily="18" charset="0"/>
                <a:cs typeface="Times New Roman" panose="02020603050405020304" pitchFamily="18" charset="0"/>
              </a:rPr>
              <a:t>механизмы ценообразования, формы оплаты труда;</a:t>
            </a:r>
          </a:p>
          <a:p>
            <a:pPr lvl="0"/>
            <a:r>
              <a:rPr lang="ru-RU" dirty="0">
                <a:solidFill>
                  <a:schemeClr val="accent5">
                    <a:lumMod val="50000"/>
                  </a:schemeClr>
                </a:solidFill>
                <a:latin typeface="Times New Roman" panose="02020603050405020304" pitchFamily="18" charset="0"/>
                <a:cs typeface="Times New Roman" panose="02020603050405020304" pitchFamily="18" charset="0"/>
              </a:rPr>
              <a:t>основные технико-экономические показатели деятельности организации и методику их расчета;</a:t>
            </a:r>
          </a:p>
          <a:p>
            <a:pPr lvl="0"/>
            <a:r>
              <a:rPr lang="ru-RU" dirty="0">
                <a:solidFill>
                  <a:schemeClr val="accent5">
                    <a:lumMod val="50000"/>
                  </a:schemeClr>
                </a:solidFill>
                <a:latin typeface="Times New Roman" panose="02020603050405020304" pitchFamily="18" charset="0"/>
                <a:cs typeface="Times New Roman" panose="02020603050405020304" pitchFamily="18" charset="0"/>
              </a:rPr>
              <a:t>аспекты развития отрасли, организацию хозяйствующих субъектов в рыночной экономике.</a:t>
            </a:r>
          </a:p>
          <a:p>
            <a:endParaRPr lang="ru-RU" dirty="0"/>
          </a:p>
        </p:txBody>
      </p:sp>
    </p:spTree>
    <p:extLst>
      <p:ext uri="{BB962C8B-B14F-4D97-AF65-F5344CB8AC3E}">
        <p14:creationId xmlns:p14="http://schemas.microsoft.com/office/powerpoint/2010/main" xmlns="" val="3367377199"/>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2509" y="476672"/>
            <a:ext cx="8229600" cy="990600"/>
          </a:xfrm>
        </p:spPr>
        <p:txBody>
          <a:bodyPr>
            <a:normAutofit/>
          </a:bodyPr>
          <a:lstStyle/>
          <a:p>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Выписка из учебного </a:t>
            </a:r>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плана</a:t>
            </a:r>
            <a:endPar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graphicFrame>
        <p:nvGraphicFramePr>
          <p:cNvPr id="9" name="Таблица 8"/>
          <p:cNvGraphicFramePr>
            <a:graphicFrameLocks noGrp="1"/>
          </p:cNvGraphicFramePr>
          <p:nvPr>
            <p:extLst>
              <p:ext uri="{D42A27DB-BD31-4B8C-83A1-F6EECF244321}">
                <p14:modId xmlns:p14="http://schemas.microsoft.com/office/powerpoint/2010/main" xmlns="" val="3042769455"/>
              </p:ext>
            </p:extLst>
          </p:nvPr>
        </p:nvGraphicFramePr>
        <p:xfrm>
          <a:off x="1043608" y="2902594"/>
          <a:ext cx="7200799" cy="3921126"/>
        </p:xfrm>
        <a:graphic>
          <a:graphicData uri="http://schemas.openxmlformats.org/drawingml/2006/table">
            <a:tbl>
              <a:tblPr firstRow="1" firstCol="1" lastRow="1" lastCol="1" bandRow="1" bandCol="1">
                <a:tableStyleId>{BDBED569-4797-4DF1-A0F4-6AAB3CD982D8}</a:tableStyleId>
              </a:tblPr>
              <a:tblGrid>
                <a:gridCol w="649074"/>
                <a:gridCol w="1990701"/>
                <a:gridCol w="1129792"/>
                <a:gridCol w="457401"/>
                <a:gridCol w="457401"/>
                <a:gridCol w="619307"/>
                <a:gridCol w="442879"/>
                <a:gridCol w="442879"/>
                <a:gridCol w="392058"/>
                <a:gridCol w="619307"/>
              </a:tblGrid>
              <a:tr h="461916">
                <a:tc rowSpan="4">
                  <a:txBody>
                    <a:bodyPr/>
                    <a:lstStyle/>
                    <a:p>
                      <a:pPr algn="ctr">
                        <a:spcAft>
                          <a:spcPts val="0"/>
                        </a:spcAft>
                      </a:pPr>
                      <a:r>
                        <a:rPr lang="ru-RU" sz="1400" dirty="0">
                          <a:solidFill>
                            <a:schemeClr val="accent5">
                              <a:lumMod val="50000"/>
                            </a:schemeClr>
                          </a:solidFill>
                          <a:effectLst/>
                          <a:latin typeface="Times New Roman" panose="02020603050405020304" pitchFamily="18" charset="0"/>
                          <a:cs typeface="Times New Roman" panose="02020603050405020304" pitchFamily="18" charset="0"/>
                        </a:rPr>
                        <a:t>Индекс</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vert="vert270" anchor="ctr"/>
                </a:tc>
                <a:tc rowSpan="4">
                  <a:txBody>
                    <a:bodyPr/>
                    <a:lstStyle/>
                    <a:p>
                      <a:pPr algn="ctr">
                        <a:spcAft>
                          <a:spcPts val="0"/>
                        </a:spcAft>
                      </a:pPr>
                      <a:r>
                        <a:rPr lang="ru-RU" sz="1400" dirty="0">
                          <a:solidFill>
                            <a:schemeClr val="accent5">
                              <a:lumMod val="50000"/>
                            </a:schemeClr>
                          </a:solidFill>
                          <a:effectLst/>
                          <a:latin typeface="Times New Roman" panose="02020603050405020304" pitchFamily="18" charset="0"/>
                          <a:cs typeface="Times New Roman" panose="02020603050405020304" pitchFamily="18" charset="0"/>
                        </a:rPr>
                        <a:t>Наименование циклов, разделов, дисциплин, профессиональных модулей, МДК, практик</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rowSpan="4">
                  <a:txBody>
                    <a:bodyPr/>
                    <a:lstStyle/>
                    <a:p>
                      <a:pPr algn="ctr">
                        <a:spcAft>
                          <a:spcPts val="0"/>
                        </a:spcAft>
                      </a:pPr>
                      <a:r>
                        <a:rPr lang="ru-RU" sz="1400" dirty="0">
                          <a:solidFill>
                            <a:schemeClr val="accent5">
                              <a:lumMod val="50000"/>
                            </a:schemeClr>
                          </a:solidFill>
                          <a:effectLst/>
                          <a:latin typeface="Times New Roman" panose="02020603050405020304" pitchFamily="18" charset="0"/>
                          <a:cs typeface="Times New Roman" panose="02020603050405020304" pitchFamily="18" charset="0"/>
                        </a:rPr>
                        <a:t>  Формы промежуточной аттестации</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vert="vert270" anchor="ctr"/>
                </a:tc>
                <a:tc gridSpan="6">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Учебная нагрузка обучающихся (час.)</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ctr">
                        <a:spcAft>
                          <a:spcPts val="0"/>
                        </a:spcAft>
                      </a:pPr>
                      <a:r>
                        <a:rPr lang="ru-RU" sz="1400" dirty="0">
                          <a:solidFill>
                            <a:schemeClr val="accent5">
                              <a:lumMod val="50000"/>
                            </a:schemeClr>
                          </a:solidFill>
                          <a:effectLst/>
                          <a:latin typeface="Times New Roman" panose="02020603050405020304" pitchFamily="18" charset="0"/>
                          <a:cs typeface="Times New Roman" panose="02020603050405020304" pitchFamily="18" charset="0"/>
                        </a:rPr>
                        <a:t>Курс 3</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57942">
                <a:tc vMerge="1">
                  <a:txBody>
                    <a:bodyPr/>
                    <a:lstStyle/>
                    <a:p>
                      <a:endParaRPr lang="ru-RU"/>
                    </a:p>
                  </a:txBody>
                  <a:tcPr/>
                </a:tc>
                <a:tc vMerge="1">
                  <a:txBody>
                    <a:bodyPr/>
                    <a:lstStyle/>
                    <a:p>
                      <a:endParaRPr lang="ru-RU"/>
                    </a:p>
                  </a:txBody>
                  <a:tcPr/>
                </a:tc>
                <a:tc vMerge="1">
                  <a:txBody>
                    <a:bodyPr/>
                    <a:lstStyle/>
                    <a:p>
                      <a:endParaRPr lang="ru-RU"/>
                    </a:p>
                  </a:txBody>
                  <a:tcPr/>
                </a:tc>
                <a:tc rowSpan="3">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максимальная</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vert="vert270" anchor="ctr"/>
                </a:tc>
                <a:tc rowSpan="3">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Самостоятельная  работа</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vert="vert270" anchor="ctr"/>
                </a:tc>
                <a:tc gridSpan="4">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Обязательная аудиторная</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marL="71755" marR="71755" algn="ctr">
                        <a:spcAft>
                          <a:spcPts val="0"/>
                        </a:spcAft>
                      </a:pPr>
                      <a:r>
                        <a:rPr lang="ru-RU" sz="1400" dirty="0">
                          <a:solidFill>
                            <a:schemeClr val="accent5">
                              <a:lumMod val="50000"/>
                            </a:schemeClr>
                          </a:solidFill>
                          <a:effectLst/>
                          <a:latin typeface="Times New Roman" panose="02020603050405020304" pitchFamily="18" charset="0"/>
                          <a:cs typeface="Times New Roman" panose="02020603050405020304" pitchFamily="18" charset="0"/>
                        </a:rPr>
                        <a:t>семестр 6</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vert="vert270" anchor="ctr"/>
                </a:tc>
              </a:tr>
              <a:tr h="228971">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всего занятий</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vert="vert270" anchor="ctr"/>
                </a:tc>
                <a:tc gridSpan="3">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в т. ч.</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hMerge="1">
                  <a:txBody>
                    <a:bodyPr/>
                    <a:lstStyle/>
                    <a:p>
                      <a:endParaRPr lang="ru-RU"/>
                    </a:p>
                  </a:txBody>
                  <a:tcPr/>
                </a:tc>
                <a:tc hMerge="1">
                  <a:txBody>
                    <a:bodyPr/>
                    <a:lstStyle/>
                    <a:p>
                      <a:endParaRPr lang="ru-RU"/>
                    </a:p>
                  </a:txBody>
                  <a:tcPr/>
                </a:tc>
                <a:tc vMerge="1">
                  <a:txBody>
                    <a:bodyPr/>
                    <a:lstStyle/>
                    <a:p>
                      <a:endParaRPr lang="ru-RU"/>
                    </a:p>
                  </a:txBody>
                  <a:tcPr/>
                </a:tc>
              </a:tr>
              <a:tr h="1856413">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лекций и семинаров</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vert="vert270" anchor="ctr"/>
                </a:tc>
                <a:tc>
                  <a:txBody>
                    <a:bodyPr/>
                    <a:lstStyle/>
                    <a:p>
                      <a:pP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       лабораторных  и       практических  работ</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vert="vert270" anchor="ctr"/>
                </a:tc>
                <a:tc>
                  <a:txBody>
                    <a:bodyPr/>
                    <a:lstStyle/>
                    <a:p>
                      <a:pPr algn="ctr">
                        <a:spcAft>
                          <a:spcPts val="0"/>
                        </a:spcAft>
                      </a:pPr>
                      <a:r>
                        <a:rPr lang="ru-RU" sz="1400" dirty="0">
                          <a:solidFill>
                            <a:schemeClr val="accent5">
                              <a:lumMod val="50000"/>
                            </a:schemeClr>
                          </a:solidFill>
                          <a:effectLst/>
                          <a:latin typeface="Times New Roman" panose="02020603050405020304" pitchFamily="18" charset="0"/>
                          <a:cs typeface="Times New Roman" panose="02020603050405020304" pitchFamily="18" charset="0"/>
                        </a:rPr>
                        <a:t>курсовых работ (проектов)</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vert="vert270" anchor="ctr"/>
                </a:tc>
                <a:tc vMerge="1">
                  <a:txBody>
                    <a:bodyPr/>
                    <a:lstStyle/>
                    <a:p>
                      <a:endParaRPr lang="ru-RU"/>
                    </a:p>
                  </a:txBody>
                  <a:tcPr/>
                </a:tc>
              </a:tr>
              <a:tr h="457942">
                <a:tc>
                  <a:txBody>
                    <a:bodyPr/>
                    <a:lstStyle/>
                    <a:p>
                      <a:pP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ОП.00</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spcAft>
                          <a:spcPts val="0"/>
                        </a:spcAft>
                      </a:pPr>
                      <a:r>
                        <a:rPr lang="ru-RU" sz="1400" dirty="0">
                          <a:solidFill>
                            <a:schemeClr val="accent5">
                              <a:lumMod val="50000"/>
                            </a:schemeClr>
                          </a:solidFill>
                          <a:effectLst/>
                          <a:latin typeface="Times New Roman" panose="02020603050405020304" pitchFamily="18" charset="0"/>
                          <a:cs typeface="Times New Roman" panose="02020603050405020304" pitchFamily="18" charset="0"/>
                        </a:rPr>
                        <a:t>Общепрофессиональные дисциплины</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spcAft>
                          <a:spcPts val="0"/>
                        </a:spcAft>
                      </a:pPr>
                      <a:r>
                        <a:rPr lang="en-US" sz="140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spcAft>
                          <a:spcPts val="0"/>
                        </a:spcAft>
                      </a:pPr>
                      <a:r>
                        <a:rPr lang="en-US" sz="140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spcAft>
                          <a:spcPts val="0"/>
                        </a:spcAft>
                      </a:pPr>
                      <a:r>
                        <a:rPr lang="ru-RU" sz="1400" dirty="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57942">
                <a:tc>
                  <a:txBody>
                    <a:bodyPr/>
                    <a:lstStyle/>
                    <a:p>
                      <a:pP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ОП.01</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Экономика организации</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b"/>
                </a:tc>
                <a:tc>
                  <a:txBody>
                    <a:bodyPr/>
                    <a:lstStyle/>
                    <a:p>
                      <a:pP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Экзамен</a:t>
                      </a:r>
                    </a:p>
                    <a:p>
                      <a:pP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 6 семестр</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126</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42</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84</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44</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40</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lgn="ctr">
                        <a:spcAft>
                          <a:spcPts val="0"/>
                        </a:spcAft>
                      </a:pPr>
                      <a:r>
                        <a:rPr lang="ru-RU" sz="1400">
                          <a:solidFill>
                            <a:schemeClr val="accent5">
                              <a:lumMod val="50000"/>
                            </a:schemeClr>
                          </a:solidFill>
                          <a:effectLst/>
                          <a:latin typeface="Times New Roman" panose="02020603050405020304" pitchFamily="18" charset="0"/>
                          <a:cs typeface="Times New Roman" panose="02020603050405020304" pitchFamily="18" charset="0"/>
                        </a:rPr>
                        <a:t>-</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a:spcAft>
                          <a:spcPts val="0"/>
                        </a:spcAft>
                      </a:pPr>
                      <a:r>
                        <a:rPr lang="ru-RU" sz="1400" dirty="0">
                          <a:solidFill>
                            <a:schemeClr val="accent5">
                              <a:lumMod val="50000"/>
                            </a:schemeClr>
                          </a:solidFill>
                          <a:effectLst/>
                          <a:latin typeface="Times New Roman" panose="02020603050405020304" pitchFamily="18" charset="0"/>
                          <a:cs typeface="Times New Roman" panose="02020603050405020304" pitchFamily="18" charset="0"/>
                        </a:rPr>
                        <a:t>84</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bl>
          </a:graphicData>
        </a:graphic>
      </p:graphicFrame>
      <p:sp>
        <p:nvSpPr>
          <p:cNvPr id="10" name="Rectangle 4"/>
          <p:cNvSpPr>
            <a:spLocks noChangeArrowheads="1"/>
          </p:cNvSpPr>
          <p:nvPr/>
        </p:nvSpPr>
        <p:spPr bwMode="auto">
          <a:xfrm>
            <a:off x="251519" y="1626592"/>
            <a:ext cx="5416405" cy="1631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1914525" algn="l"/>
              </a:tabLst>
              <a:defRPr>
                <a:solidFill>
                  <a:schemeClr val="tx1"/>
                </a:solidFill>
                <a:latin typeface="Arial" pitchFamily="34" charset="0"/>
                <a:cs typeface="Arial" pitchFamily="34" charset="0"/>
              </a:defRPr>
            </a:lvl1pPr>
            <a:lvl2pPr fontAlgn="base">
              <a:spcBef>
                <a:spcPct val="0"/>
              </a:spcBef>
              <a:spcAft>
                <a:spcPct val="0"/>
              </a:spcAft>
              <a:tabLst>
                <a:tab pos="1914525" algn="l"/>
              </a:tabLst>
              <a:defRPr>
                <a:solidFill>
                  <a:schemeClr val="tx1"/>
                </a:solidFill>
                <a:latin typeface="Arial" pitchFamily="34" charset="0"/>
                <a:cs typeface="Arial" pitchFamily="34" charset="0"/>
              </a:defRPr>
            </a:lvl2pPr>
            <a:lvl3pPr fontAlgn="base">
              <a:spcBef>
                <a:spcPct val="0"/>
              </a:spcBef>
              <a:spcAft>
                <a:spcPct val="0"/>
              </a:spcAft>
              <a:tabLst>
                <a:tab pos="1914525" algn="l"/>
              </a:tabLst>
              <a:defRPr>
                <a:solidFill>
                  <a:schemeClr val="tx1"/>
                </a:solidFill>
                <a:latin typeface="Arial" pitchFamily="34" charset="0"/>
                <a:cs typeface="Arial" pitchFamily="34" charset="0"/>
              </a:defRPr>
            </a:lvl3pPr>
            <a:lvl4pPr fontAlgn="base">
              <a:spcBef>
                <a:spcPct val="0"/>
              </a:spcBef>
              <a:spcAft>
                <a:spcPct val="0"/>
              </a:spcAft>
              <a:tabLst>
                <a:tab pos="1914525" algn="l"/>
              </a:tabLst>
              <a:defRPr>
                <a:solidFill>
                  <a:schemeClr val="tx1"/>
                </a:solidFill>
                <a:latin typeface="Arial" pitchFamily="34" charset="0"/>
                <a:cs typeface="Arial" pitchFamily="34" charset="0"/>
              </a:defRPr>
            </a:lvl4pPr>
            <a:lvl5pPr fontAlgn="base">
              <a:spcBef>
                <a:spcPct val="0"/>
              </a:spcBef>
              <a:spcAft>
                <a:spcPct val="0"/>
              </a:spcAft>
              <a:tabLst>
                <a:tab pos="1914525" algn="l"/>
              </a:tabLst>
              <a:defRPr>
                <a:solidFill>
                  <a:schemeClr val="tx1"/>
                </a:solidFill>
                <a:latin typeface="Arial" pitchFamily="34" charset="0"/>
                <a:cs typeface="Arial" pitchFamily="34" charset="0"/>
              </a:defRPr>
            </a:lvl5pPr>
            <a:lvl6pPr fontAlgn="base">
              <a:spcBef>
                <a:spcPct val="0"/>
              </a:spcBef>
              <a:spcAft>
                <a:spcPct val="0"/>
              </a:spcAft>
              <a:tabLst>
                <a:tab pos="1914525" algn="l"/>
              </a:tabLst>
              <a:defRPr>
                <a:solidFill>
                  <a:schemeClr val="tx1"/>
                </a:solidFill>
                <a:latin typeface="Arial" pitchFamily="34" charset="0"/>
                <a:cs typeface="Arial" pitchFamily="34" charset="0"/>
              </a:defRPr>
            </a:lvl6pPr>
            <a:lvl7pPr fontAlgn="base">
              <a:spcBef>
                <a:spcPct val="0"/>
              </a:spcBef>
              <a:spcAft>
                <a:spcPct val="0"/>
              </a:spcAft>
              <a:tabLst>
                <a:tab pos="1914525" algn="l"/>
              </a:tabLst>
              <a:defRPr>
                <a:solidFill>
                  <a:schemeClr val="tx1"/>
                </a:solidFill>
                <a:latin typeface="Arial" pitchFamily="34" charset="0"/>
                <a:cs typeface="Arial" pitchFamily="34" charset="0"/>
              </a:defRPr>
            </a:lvl7pPr>
            <a:lvl8pPr fontAlgn="base">
              <a:spcBef>
                <a:spcPct val="0"/>
              </a:spcBef>
              <a:spcAft>
                <a:spcPct val="0"/>
              </a:spcAft>
              <a:tabLst>
                <a:tab pos="1914525" algn="l"/>
              </a:tabLst>
              <a:defRPr>
                <a:solidFill>
                  <a:schemeClr val="tx1"/>
                </a:solidFill>
                <a:latin typeface="Arial" pitchFamily="34" charset="0"/>
                <a:cs typeface="Arial" pitchFamily="34" charset="0"/>
              </a:defRPr>
            </a:lvl8pPr>
            <a:lvl9pPr fontAlgn="base">
              <a:spcBef>
                <a:spcPct val="0"/>
              </a:spcBef>
              <a:spcAft>
                <a:spcPct val="0"/>
              </a:spcAft>
              <a:tabLst>
                <a:tab pos="1914525"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914525" algn="l"/>
              </a:tabLst>
            </a:pPr>
            <a:r>
              <a:rPr kumimoji="0" lang="ru-RU" altLang="ru-RU" sz="1600" b="0" u="none" strike="noStrike" cap="none" normalizeH="0" baseline="0" dirty="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Специальность:</a:t>
            </a:r>
            <a:r>
              <a:rPr kumimoji="0" lang="ru-RU" altLang="ru-RU" sz="1600" b="0" u="none" strike="noStrike" cap="none" normalizeH="0" dirty="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sz="1600" b="0" strike="noStrike" cap="none" normalizeH="0" baseline="0" dirty="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Прикладная информатика(по отраслям)</a:t>
            </a:r>
          </a:p>
          <a:p>
            <a:pPr marL="0" marR="0" lvl="0" indent="0" algn="l" defTabSz="914400" rtl="0" eaLnBrk="1" fontAlgn="base" latinLnBrk="0" hangingPunct="1">
              <a:lnSpc>
                <a:spcPct val="100000"/>
              </a:lnSpc>
              <a:spcBef>
                <a:spcPct val="0"/>
              </a:spcBef>
              <a:spcAft>
                <a:spcPct val="0"/>
              </a:spcAft>
              <a:buClrTx/>
              <a:buSzTx/>
              <a:buFontTx/>
              <a:buNone/>
              <a:tabLst>
                <a:tab pos="1914525" algn="l"/>
              </a:tabLst>
            </a:pPr>
            <a:r>
              <a:rPr kumimoji="0" lang="ru-RU" altLang="ru-RU" sz="1600" b="0" strike="noStrike" cap="none" normalizeH="0" baseline="0" dirty="0" smtClean="0">
                <a:ln>
                  <a:noFill/>
                </a:ln>
                <a:solidFill>
                  <a:schemeClr val="accent5">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Квалификация:</a:t>
            </a:r>
            <a:r>
              <a:rPr kumimoji="0" lang="ru-RU" altLang="ru-RU" sz="1600" b="0" strike="noStrike" cap="none" normalizeH="0" dirty="0" smtClean="0">
                <a:ln>
                  <a:noFill/>
                </a:ln>
                <a:solidFill>
                  <a:schemeClr val="accent5">
                    <a:lumMod val="50000"/>
                  </a:schemeClr>
                </a:solidFill>
                <a:effectLst/>
                <a:latin typeface="Times New Roman" panose="02020603050405020304" pitchFamily="18" charset="0"/>
                <a:ea typeface="Times New Roman" pitchFamily="18" charset="0"/>
                <a:cs typeface="Times New Roman" panose="02020603050405020304" pitchFamily="18" charset="0"/>
              </a:rPr>
              <a:t> </a:t>
            </a:r>
            <a:r>
              <a:rPr kumimoji="0" lang="ru-RU" altLang="ru-RU" sz="1600" b="0" strike="noStrike" cap="none" normalizeH="0" baseline="0" dirty="0" smtClean="0">
                <a:ln>
                  <a:noFill/>
                </a:ln>
                <a:solidFill>
                  <a:schemeClr val="accent5">
                    <a:lumMod val="50000"/>
                  </a:schemeClr>
                </a:solidFill>
                <a:effectLst/>
                <a:latin typeface="Times New Roman" panose="02020603050405020304" pitchFamily="18" charset="0"/>
                <a:ea typeface="Times New Roman" pitchFamily="18" charset="0"/>
                <a:cs typeface="Times New Roman" panose="02020603050405020304" pitchFamily="18" charset="0"/>
              </a:rPr>
              <a:t>техник-программист</a:t>
            </a:r>
          </a:p>
          <a:p>
            <a:pPr marL="0" marR="0" lvl="0" indent="0" algn="l" defTabSz="914400" rtl="0" eaLnBrk="1" fontAlgn="base" latinLnBrk="0" hangingPunct="1">
              <a:lnSpc>
                <a:spcPct val="100000"/>
              </a:lnSpc>
              <a:spcBef>
                <a:spcPct val="0"/>
              </a:spcBef>
              <a:spcAft>
                <a:spcPct val="0"/>
              </a:spcAft>
              <a:buClrTx/>
              <a:buSzTx/>
              <a:buFontTx/>
              <a:buNone/>
              <a:tabLst>
                <a:tab pos="1914525" algn="l"/>
              </a:tabLst>
            </a:pPr>
            <a:r>
              <a:rPr kumimoji="0" lang="ru-RU" altLang="ru-RU" sz="1600" b="0" strike="noStrike" cap="none" normalizeH="0" baseline="0" dirty="0" smtClean="0">
                <a:ln>
                  <a:noFill/>
                </a:ln>
                <a:solidFill>
                  <a:schemeClr val="accent5">
                    <a:lumMod val="50000"/>
                  </a:schemeClr>
                </a:solidFill>
                <a:effectLst/>
                <a:latin typeface="Times New Roman" panose="02020603050405020304" pitchFamily="18" charset="0"/>
                <a:ea typeface="Times New Roman" pitchFamily="18" charset="0"/>
                <a:cs typeface="Times New Roman" panose="02020603050405020304" pitchFamily="18" charset="0"/>
              </a:rPr>
              <a:t>Образовательный уровень СПО: базовый</a:t>
            </a:r>
          </a:p>
          <a:p>
            <a:pPr marL="0" marR="0" lvl="0" indent="0" algn="l" defTabSz="914400" rtl="0" eaLnBrk="1" fontAlgn="base" latinLnBrk="0" hangingPunct="1">
              <a:lnSpc>
                <a:spcPct val="100000"/>
              </a:lnSpc>
              <a:spcBef>
                <a:spcPct val="0"/>
              </a:spcBef>
              <a:spcAft>
                <a:spcPct val="0"/>
              </a:spcAft>
              <a:buClrTx/>
              <a:buSzTx/>
              <a:buFontTx/>
              <a:buNone/>
              <a:tabLst>
                <a:tab pos="1914525" algn="l"/>
              </a:tabLst>
            </a:pPr>
            <a:r>
              <a:rPr kumimoji="0" lang="ru-RU" altLang="ru-RU" sz="1600" b="0" strike="noStrike" cap="none" normalizeH="0" baseline="0" dirty="0" smtClean="0">
                <a:ln>
                  <a:noFill/>
                </a:ln>
                <a:solidFill>
                  <a:schemeClr val="accent5">
                    <a:lumMod val="50000"/>
                  </a:schemeClr>
                </a:solidFill>
                <a:effectLst/>
                <a:latin typeface="Times New Roman" panose="02020603050405020304" pitchFamily="18" charset="0"/>
                <a:ea typeface="Times New Roman" pitchFamily="18" charset="0"/>
                <a:cs typeface="Times New Roman" panose="02020603050405020304" pitchFamily="18" charset="0"/>
              </a:rPr>
              <a:t>Форма обучения:</a:t>
            </a:r>
            <a:r>
              <a:rPr kumimoji="0" lang="ru-RU" altLang="ru-RU" sz="1600" b="0" strike="noStrike" cap="none" normalizeH="0" dirty="0" smtClean="0">
                <a:ln>
                  <a:noFill/>
                </a:ln>
                <a:solidFill>
                  <a:schemeClr val="accent5">
                    <a:lumMod val="50000"/>
                  </a:schemeClr>
                </a:solidFill>
                <a:effectLst/>
                <a:latin typeface="Times New Roman" panose="02020603050405020304" pitchFamily="18" charset="0"/>
                <a:ea typeface="Times New Roman" pitchFamily="18" charset="0"/>
                <a:cs typeface="Times New Roman" panose="02020603050405020304" pitchFamily="18" charset="0"/>
              </a:rPr>
              <a:t> </a:t>
            </a:r>
            <a:r>
              <a:rPr kumimoji="0" lang="ru-RU" altLang="ru-RU" sz="1600" b="0" strike="noStrike" cap="none" normalizeH="0" baseline="0" dirty="0" smtClean="0">
                <a:ln>
                  <a:noFill/>
                </a:ln>
                <a:solidFill>
                  <a:schemeClr val="accent5">
                    <a:lumMod val="50000"/>
                  </a:schemeClr>
                </a:solidFill>
                <a:effectLst/>
                <a:latin typeface="Times New Roman" panose="02020603050405020304" pitchFamily="18" charset="0"/>
                <a:ea typeface="Times New Roman" pitchFamily="18" charset="0"/>
                <a:cs typeface="Times New Roman" panose="02020603050405020304" pitchFamily="18" charset="0"/>
              </a:rPr>
              <a:t>очная</a:t>
            </a:r>
          </a:p>
          <a:p>
            <a:pPr marL="0" marR="0" lvl="0" indent="0" algn="l" defTabSz="914400" rtl="0" eaLnBrk="1" fontAlgn="base" latinLnBrk="0" hangingPunct="1">
              <a:lnSpc>
                <a:spcPct val="100000"/>
              </a:lnSpc>
              <a:spcBef>
                <a:spcPct val="0"/>
              </a:spcBef>
              <a:spcAft>
                <a:spcPct val="0"/>
              </a:spcAft>
              <a:buClrTx/>
              <a:buSzTx/>
              <a:buFontTx/>
              <a:buNone/>
              <a:tabLst>
                <a:tab pos="1914525" algn="l"/>
              </a:tabLst>
            </a:pPr>
            <a:r>
              <a:rPr kumimoji="0" lang="ru-RU" altLang="ru-RU" sz="1600" b="0" strike="noStrike" cap="none" normalizeH="0" baseline="0" dirty="0" smtClean="0">
                <a:ln>
                  <a:noFill/>
                </a:ln>
                <a:solidFill>
                  <a:schemeClr val="accent5">
                    <a:lumMod val="50000"/>
                  </a:schemeClr>
                </a:solidFill>
                <a:effectLst/>
                <a:latin typeface="Times New Roman" panose="02020603050405020304" pitchFamily="18" charset="0"/>
                <a:ea typeface="Times New Roman" pitchFamily="18" charset="0"/>
                <a:cs typeface="Times New Roman" panose="02020603050405020304" pitchFamily="18" charset="0"/>
              </a:rPr>
              <a:t>Нормативный срок обучения: 3г. 10 м.</a:t>
            </a:r>
            <a:r>
              <a:rPr kumimoji="0" lang="ru-RU" altLang="ru-RU" sz="18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r>
            <a:br>
              <a:rPr kumimoji="0" lang="ru-RU" altLang="ru-RU" sz="18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br>
            <a:endParaRPr kumimoji="0" lang="ru-RU" altLang="ru-RU" sz="18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2" name="Rectangle 6">
            <a:hlinkClick r:id=""/>
          </p:cNvPr>
          <p:cNvSpPr>
            <a:spLocks noChangeArrowheads="1"/>
          </p:cNvSpPr>
          <p:nvPr/>
        </p:nvSpPr>
        <p:spPr bwMode="auto">
          <a:xfrm>
            <a:off x="1552575" y="2980809"/>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altLang="ru-RU" sz="1800" b="0" i="0" u="none" strike="noStrike" cap="none" normalizeH="0" baseline="0" smtClean="0">
              <a:ln>
                <a:noFill/>
              </a:ln>
              <a:solidFill>
                <a:schemeClr val="accent5">
                  <a:lumMod val="50000"/>
                </a:schemeClr>
              </a:solidFill>
              <a:effectLst/>
              <a:latin typeface="Arial" pitchFamily="34" charset="0"/>
              <a:cs typeface="Arial" pitchFamily="34" charset="0"/>
            </a:endParaRPr>
          </a:p>
        </p:txBody>
      </p:sp>
      <p:sp>
        <p:nvSpPr>
          <p:cNvPr id="6" name="Стрелка вправо 5">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977535810"/>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xmlns="" val="2535627533"/>
              </p:ext>
            </p:extLst>
          </p:nvPr>
        </p:nvGraphicFramePr>
        <p:xfrm>
          <a:off x="1043608" y="2636912"/>
          <a:ext cx="6696744" cy="3096343"/>
        </p:xfrm>
        <a:graphic>
          <a:graphicData uri="http://schemas.openxmlformats.org/drawingml/2006/table">
            <a:tbl>
              <a:tblPr firstRow="1" firstCol="1" lastRow="1" lastCol="1" bandRow="1" bandCol="1">
                <a:tableStyleId>{BDBED569-4797-4DF1-A0F4-6AAB3CD982D8}</a:tableStyleId>
              </a:tblPr>
              <a:tblGrid>
                <a:gridCol w="5301589"/>
                <a:gridCol w="1395155"/>
              </a:tblGrid>
              <a:tr h="426443">
                <a:tc>
                  <a:txBody>
                    <a:bodyPr/>
                    <a:lstStyle/>
                    <a:p>
                      <a:pPr indent="76200" algn="ctr">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Вид учебной работы</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spcAft>
                          <a:spcPts val="0"/>
                        </a:spcAft>
                      </a:pPr>
                      <a:r>
                        <a:rPr lang="ru-RU" sz="1600">
                          <a:solidFill>
                            <a:schemeClr val="accent5">
                              <a:lumMod val="50000"/>
                            </a:schemeClr>
                          </a:solidFill>
                          <a:effectLst/>
                          <a:latin typeface="Times New Roman" panose="02020603050405020304" pitchFamily="18" charset="0"/>
                          <a:cs typeface="Times New Roman" panose="02020603050405020304" pitchFamily="18" charset="0"/>
                        </a:rPr>
                        <a:t>Объем часов</a:t>
                      </a:r>
                      <a:endParaRPr lang="ru-RU" sz="1600" b="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r>
              <a:tr h="266990">
                <a:tc>
                  <a:txBody>
                    <a:bodyPr/>
                    <a:lstStyle/>
                    <a:p>
                      <a:pPr>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Максимальная учебная нагрузка (всего)</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spcAft>
                          <a:spcPts val="0"/>
                        </a:spcAft>
                      </a:pPr>
                      <a:r>
                        <a:rPr lang="ru-RU" sz="1600">
                          <a:solidFill>
                            <a:schemeClr val="accent5">
                              <a:lumMod val="50000"/>
                            </a:schemeClr>
                          </a:solidFill>
                          <a:effectLst/>
                          <a:latin typeface="Times New Roman" panose="02020603050405020304" pitchFamily="18" charset="0"/>
                          <a:cs typeface="Times New Roman" panose="02020603050405020304" pitchFamily="18" charset="0"/>
                        </a:rPr>
                        <a:t>126</a:t>
                      </a:r>
                      <a:endParaRPr lang="ru-RU" sz="1600" b="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r>
              <a:tr h="266990">
                <a:tc>
                  <a:txBody>
                    <a:bodyPr/>
                    <a:lstStyle/>
                    <a:p>
                      <a:pPr algn="just">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Обязательная аудиторная учебная нагрузка (всего) </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spcAft>
                          <a:spcPts val="0"/>
                        </a:spcAft>
                      </a:pPr>
                      <a:r>
                        <a:rPr lang="ru-RU" sz="1600">
                          <a:solidFill>
                            <a:schemeClr val="accent5">
                              <a:lumMod val="50000"/>
                            </a:schemeClr>
                          </a:solidFill>
                          <a:effectLst/>
                          <a:latin typeface="Times New Roman" panose="02020603050405020304" pitchFamily="18" charset="0"/>
                          <a:cs typeface="Times New Roman" panose="02020603050405020304" pitchFamily="18" charset="0"/>
                        </a:rPr>
                        <a:t>84</a:t>
                      </a:r>
                      <a:endParaRPr lang="ru-RU" sz="1600" b="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r>
              <a:tr h="266990">
                <a:tc>
                  <a:txBody>
                    <a:bodyPr/>
                    <a:lstStyle/>
                    <a:p>
                      <a:pPr algn="just">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в том числе:</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spcAft>
                          <a:spcPts val="0"/>
                        </a:spcAft>
                      </a:pPr>
                      <a:r>
                        <a:rPr lang="ru-RU" sz="160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600" b="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r>
              <a:tr h="266990">
                <a:tc>
                  <a:txBody>
                    <a:bodyPr/>
                    <a:lstStyle/>
                    <a:p>
                      <a:pPr algn="just">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     лабораторные  работы</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spcAft>
                          <a:spcPts val="0"/>
                        </a:spcAft>
                      </a:pPr>
                      <a:r>
                        <a:rPr lang="ru-RU" sz="1600">
                          <a:solidFill>
                            <a:schemeClr val="accent5">
                              <a:lumMod val="50000"/>
                            </a:schemeClr>
                          </a:solidFill>
                          <a:effectLst/>
                          <a:latin typeface="Times New Roman" panose="02020603050405020304" pitchFamily="18" charset="0"/>
                          <a:cs typeface="Times New Roman" panose="02020603050405020304" pitchFamily="18" charset="0"/>
                        </a:rPr>
                        <a:t>-</a:t>
                      </a:r>
                      <a:endParaRPr lang="ru-RU" sz="1600" b="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r>
              <a:tr h="266990">
                <a:tc>
                  <a:txBody>
                    <a:bodyPr/>
                    <a:lstStyle/>
                    <a:p>
                      <a:pPr algn="just">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     практические занятия</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spcAft>
                          <a:spcPts val="0"/>
                        </a:spcAft>
                      </a:pPr>
                      <a:r>
                        <a:rPr lang="ru-RU" sz="1600">
                          <a:solidFill>
                            <a:schemeClr val="accent5">
                              <a:lumMod val="50000"/>
                            </a:schemeClr>
                          </a:solidFill>
                          <a:effectLst/>
                          <a:latin typeface="Times New Roman" panose="02020603050405020304" pitchFamily="18" charset="0"/>
                          <a:cs typeface="Times New Roman" panose="02020603050405020304" pitchFamily="18" charset="0"/>
                        </a:rPr>
                        <a:t>40</a:t>
                      </a:r>
                      <a:endParaRPr lang="ru-RU" sz="1600" b="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r>
              <a:tr h="266990">
                <a:tc>
                  <a:txBody>
                    <a:bodyPr/>
                    <a:lstStyle/>
                    <a:p>
                      <a:pPr algn="just">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     контрольные работы</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r>
              <a:tr h="266990">
                <a:tc>
                  <a:txBody>
                    <a:bodyPr/>
                    <a:lstStyle/>
                    <a:p>
                      <a:pPr algn="just">
                        <a:spcAft>
                          <a:spcPts val="0"/>
                        </a:spcAft>
                      </a:pPr>
                      <a:r>
                        <a:rPr lang="ru-RU" sz="1600">
                          <a:solidFill>
                            <a:schemeClr val="accent5">
                              <a:lumMod val="50000"/>
                            </a:schemeClr>
                          </a:solidFill>
                          <a:effectLst/>
                          <a:latin typeface="Times New Roman" panose="02020603050405020304" pitchFamily="18" charset="0"/>
                          <a:cs typeface="Times New Roman" panose="02020603050405020304" pitchFamily="18" charset="0"/>
                        </a:rPr>
                        <a:t>Самостоятельная работа обучающегося (всего)</a:t>
                      </a:r>
                      <a:endParaRPr lang="ru-RU" sz="1600" b="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42</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r>
              <a:tr h="266990">
                <a:tc>
                  <a:txBody>
                    <a:bodyPr/>
                    <a:lstStyle/>
                    <a:p>
                      <a:pPr algn="just">
                        <a:spcAft>
                          <a:spcPts val="0"/>
                        </a:spcAft>
                      </a:pPr>
                      <a:r>
                        <a:rPr lang="ru-RU" sz="1600">
                          <a:solidFill>
                            <a:schemeClr val="accent5">
                              <a:lumMod val="50000"/>
                            </a:schemeClr>
                          </a:solidFill>
                          <a:effectLst/>
                          <a:latin typeface="Times New Roman" panose="02020603050405020304" pitchFamily="18" charset="0"/>
                          <a:cs typeface="Times New Roman" panose="02020603050405020304" pitchFamily="18" charset="0"/>
                        </a:rPr>
                        <a:t>в том числе:</a:t>
                      </a:r>
                      <a:endParaRPr lang="ru-RU" sz="1600" b="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r>
              <a:tr h="266990">
                <a:tc>
                  <a:txBody>
                    <a:bodyPr/>
                    <a:lstStyle/>
                    <a:p>
                      <a:pPr algn="just">
                        <a:spcAft>
                          <a:spcPts val="0"/>
                        </a:spcAft>
                      </a:pPr>
                      <a:r>
                        <a:rPr lang="ru-RU" sz="1600">
                          <a:solidFill>
                            <a:schemeClr val="accent5">
                              <a:lumMod val="50000"/>
                            </a:schemeClr>
                          </a:solidFill>
                          <a:effectLst/>
                          <a:latin typeface="Times New Roman" panose="02020603050405020304" pitchFamily="18" charset="0"/>
                          <a:cs typeface="Times New Roman" panose="02020603050405020304" pitchFamily="18" charset="0"/>
                        </a:rPr>
                        <a:t>Внеаудиторная самостоятельная работа </a:t>
                      </a:r>
                      <a:endParaRPr lang="ru-RU" sz="1600" b="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c>
                  <a:txBody>
                    <a:bodyPr/>
                    <a:lstStyle/>
                    <a:p>
                      <a:pPr algn="ctr">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42</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r>
              <a:tr h="266990">
                <a:tc gridSpan="2">
                  <a:txBody>
                    <a:bodyPr/>
                    <a:lstStyle/>
                    <a:p>
                      <a:pPr>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Итоговая аттестация в форме экзамена      </a:t>
                      </a:r>
                      <a:endParaRPr lang="ru-RU" sz="1600" b="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8580" marR="68580" marT="0" marB="0"/>
                </a:tc>
                <a:tc hMerge="1">
                  <a:txBody>
                    <a:bodyPr/>
                    <a:lstStyle/>
                    <a:p>
                      <a:endParaRPr lang="ru-RU"/>
                    </a:p>
                  </a:txBody>
                  <a:tcPr/>
                </a:tc>
              </a:tr>
            </a:tbl>
          </a:graphicData>
        </a:graphic>
      </p:graphicFrame>
      <p:sp>
        <p:nvSpPr>
          <p:cNvPr id="5" name="Заголовок 1"/>
          <p:cNvSpPr txBox="1">
            <a:spLocks/>
          </p:cNvSpPr>
          <p:nvPr/>
        </p:nvSpPr>
        <p:spPr>
          <a:xfrm>
            <a:off x="611560" y="0"/>
            <a:ext cx="8748464" cy="192722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ru-RU" sz="3200" spc="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Объем дисциплины и виды учебной работы, формы текущего и промежуточного контроля</a:t>
            </a:r>
            <a:endParaRPr lang="ru-RU" sz="3200" spc="0"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
        <p:nvSpPr>
          <p:cNvPr id="6" name="Стрелка вправо 5">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086045309"/>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alt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Учебно-методический комплекс –</a:t>
            </a:r>
            <a:endPar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700808"/>
            <a:ext cx="8229600" cy="4525963"/>
          </a:xfrm>
        </p:spPr>
        <p:txBody>
          <a:bodyPr>
            <a:noAutofit/>
          </a:bodyPr>
          <a:lstStyle/>
          <a:p>
            <a:pPr marL="0" indent="0">
              <a:lnSpc>
                <a:spcPct val="80000"/>
              </a:lnSpc>
              <a:buNone/>
            </a:pPr>
            <a:r>
              <a:rPr lang="ru-RU" altLang="ru-RU" sz="2400" dirty="0">
                <a:solidFill>
                  <a:schemeClr val="accent5">
                    <a:lumMod val="50000"/>
                  </a:schemeClr>
                </a:solidFill>
                <a:latin typeface="Times New Roman" panose="02020603050405020304" pitchFamily="18" charset="0"/>
                <a:cs typeface="Times New Roman" panose="02020603050405020304" pitchFamily="18" charset="0"/>
              </a:rPr>
              <a:t>учебное издание, представляющее собой совокупность учебных и учебно-методических материалов для изучения студентами дисциплины </a:t>
            </a:r>
            <a:r>
              <a:rPr lang="ru-RU" altLang="ru-RU" sz="2400" dirty="0" smtClean="0">
                <a:solidFill>
                  <a:schemeClr val="accent5">
                    <a:lumMod val="50000"/>
                  </a:schemeClr>
                </a:solidFill>
                <a:latin typeface="Times New Roman" panose="02020603050405020304" pitchFamily="18" charset="0"/>
                <a:cs typeface="Times New Roman" panose="02020603050405020304" pitchFamily="18" charset="0"/>
              </a:rPr>
              <a:t>специальности,</a:t>
            </a:r>
            <a:r>
              <a:rPr lang="en-US" altLang="ru-RU" sz="2400"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altLang="ru-RU" sz="2400" dirty="0" smtClean="0">
                <a:solidFill>
                  <a:schemeClr val="accent5">
                    <a:lumMod val="50000"/>
                  </a:schemeClr>
                </a:solidFill>
                <a:latin typeface="Times New Roman" panose="02020603050405020304" pitchFamily="18" charset="0"/>
                <a:cs typeface="Times New Roman" panose="02020603050405020304" pitchFamily="18" charset="0"/>
              </a:rPr>
              <a:t>разрабатывается </a:t>
            </a:r>
            <a:r>
              <a:rPr lang="ru-RU" altLang="ru-RU" sz="2400" dirty="0">
                <a:solidFill>
                  <a:schemeClr val="accent5">
                    <a:lumMod val="50000"/>
                  </a:schemeClr>
                </a:solidFill>
                <a:latin typeface="Times New Roman" panose="02020603050405020304" pitchFamily="18" charset="0"/>
                <a:cs typeface="Times New Roman" panose="02020603050405020304" pitchFamily="18" charset="0"/>
              </a:rPr>
              <a:t>преподавателем на основе требований Федерального государственного образовательного стандарта, учебного плана и рабочей программы </a:t>
            </a:r>
            <a:r>
              <a:rPr lang="ru-RU" altLang="ru-RU" sz="2400" dirty="0" smtClean="0">
                <a:solidFill>
                  <a:schemeClr val="accent5">
                    <a:lumMod val="50000"/>
                  </a:schemeClr>
                </a:solidFill>
                <a:latin typeface="Times New Roman" panose="02020603050405020304" pitchFamily="18" charset="0"/>
                <a:cs typeface="Times New Roman" panose="02020603050405020304" pitchFamily="18" charset="0"/>
              </a:rPr>
              <a:t>дисциплины</a:t>
            </a:r>
            <a:r>
              <a:rPr lang="en-US" altLang="ru-RU" sz="2400"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altLang="ru-RU" sz="2400" dirty="0" smtClean="0">
                <a:solidFill>
                  <a:schemeClr val="accent5">
                    <a:lumMod val="50000"/>
                  </a:schemeClr>
                </a:solidFill>
                <a:latin typeface="Times New Roman" panose="02020603050405020304" pitchFamily="18" charset="0"/>
                <a:cs typeface="Times New Roman" panose="02020603050405020304" pitchFamily="18" charset="0"/>
              </a:rPr>
              <a:t>и </a:t>
            </a:r>
            <a:r>
              <a:rPr lang="ru-RU" altLang="ru-RU" sz="2400" dirty="0">
                <a:solidFill>
                  <a:schemeClr val="accent5">
                    <a:lumMod val="50000"/>
                  </a:schemeClr>
                </a:solidFill>
                <a:latin typeface="Times New Roman" panose="02020603050405020304" pitchFamily="18" charset="0"/>
                <a:cs typeface="Times New Roman" panose="02020603050405020304" pitchFamily="18" charset="0"/>
              </a:rPr>
              <a:t>на основе действующего Положения об УМК Брянского профессионально-педагогического колледжа.</a:t>
            </a:r>
            <a:endParaRPr lang="ru-RU" sz="2400" dirty="0">
              <a:solidFill>
                <a:schemeClr val="accent5">
                  <a:lumMod val="50000"/>
                </a:schemeClr>
              </a:solidFill>
            </a:endParaRPr>
          </a:p>
        </p:txBody>
      </p:sp>
    </p:spTree>
    <p:extLst>
      <p:ext uri="{BB962C8B-B14F-4D97-AF65-F5344CB8AC3E}">
        <p14:creationId xmlns:p14="http://schemas.microsoft.com/office/powerpoint/2010/main" xmlns="" val="1400435971"/>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Календарно-тематический план</a:t>
            </a:r>
            <a:endParaRPr lang="ru-RU" dirty="0"/>
          </a:p>
        </p:txBody>
      </p:sp>
      <p:sp>
        <p:nvSpPr>
          <p:cNvPr id="3" name="Объект 2"/>
          <p:cNvSpPr>
            <a:spLocks noGrp="1"/>
          </p:cNvSpPr>
          <p:nvPr>
            <p:ph idx="1"/>
          </p:nvPr>
        </p:nvSpPr>
        <p:spPr>
          <a:xfrm>
            <a:off x="457200" y="1600200"/>
            <a:ext cx="8229600" cy="4853136"/>
          </a:xfrm>
        </p:spPr>
        <p:txBody>
          <a:bodyPr>
            <a:normAutofit fontScale="25000" lnSpcReduction="20000"/>
          </a:bodyPr>
          <a:lstStyle/>
          <a:p>
            <a:endParaRPr lang="ru-RU" b="1" dirty="0" smtClean="0"/>
          </a:p>
          <a:p>
            <a:r>
              <a:rPr lang="ru-RU" sz="6400" b="1" dirty="0" smtClean="0">
                <a:solidFill>
                  <a:schemeClr val="accent5">
                    <a:lumMod val="50000"/>
                  </a:schemeClr>
                </a:solidFill>
                <a:latin typeface="Times New Roman" panose="02020603050405020304" pitchFamily="18" charset="0"/>
                <a:cs typeface="Times New Roman" panose="02020603050405020304" pitchFamily="18" charset="0"/>
              </a:rPr>
              <a:t>На </a:t>
            </a:r>
            <a:r>
              <a:rPr lang="ru-RU" sz="6400" b="1" u="sng" dirty="0">
                <a:solidFill>
                  <a:schemeClr val="accent5">
                    <a:lumMod val="50000"/>
                  </a:schemeClr>
                </a:solidFill>
                <a:latin typeface="Times New Roman" panose="02020603050405020304" pitchFamily="18" charset="0"/>
                <a:cs typeface="Times New Roman" panose="02020603050405020304" pitchFamily="18" charset="0"/>
              </a:rPr>
              <a:t>2 </a:t>
            </a:r>
            <a:r>
              <a:rPr lang="ru-RU" sz="6400" b="1" dirty="0">
                <a:solidFill>
                  <a:schemeClr val="accent5">
                    <a:lumMod val="50000"/>
                  </a:schemeClr>
                </a:solidFill>
                <a:latin typeface="Times New Roman" panose="02020603050405020304" pitchFamily="18" charset="0"/>
                <a:cs typeface="Times New Roman" panose="02020603050405020304" pitchFamily="18" charset="0"/>
              </a:rPr>
              <a:t>семестр </a:t>
            </a:r>
            <a:r>
              <a:rPr lang="ru-RU" sz="6400" b="1" u="sng" dirty="0">
                <a:solidFill>
                  <a:schemeClr val="accent5">
                    <a:lumMod val="50000"/>
                  </a:schemeClr>
                </a:solidFill>
                <a:latin typeface="Times New Roman" panose="02020603050405020304" pitchFamily="18" charset="0"/>
                <a:cs typeface="Times New Roman" panose="02020603050405020304" pitchFamily="18" charset="0"/>
              </a:rPr>
              <a:t>2014-2015</a:t>
            </a:r>
            <a:r>
              <a:rPr lang="ru-RU" sz="6400" b="1" dirty="0">
                <a:solidFill>
                  <a:schemeClr val="accent5">
                    <a:lumMod val="50000"/>
                  </a:schemeClr>
                </a:solidFill>
                <a:latin typeface="Times New Roman" panose="02020603050405020304" pitchFamily="18" charset="0"/>
                <a:cs typeface="Times New Roman" panose="02020603050405020304" pitchFamily="18" charset="0"/>
              </a:rPr>
              <a:t>  учебный </a:t>
            </a:r>
            <a:r>
              <a:rPr lang="ru-RU" sz="6400" b="1" dirty="0" smtClean="0">
                <a:solidFill>
                  <a:schemeClr val="accent5">
                    <a:lumMod val="50000"/>
                  </a:schemeClr>
                </a:solidFill>
                <a:latin typeface="Times New Roman" panose="02020603050405020304" pitchFamily="18" charset="0"/>
                <a:cs typeface="Times New Roman" panose="02020603050405020304" pitchFamily="18" charset="0"/>
              </a:rPr>
              <a:t>год</a:t>
            </a:r>
            <a:endParaRPr lang="ru-RU" sz="6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6400" b="1" dirty="0">
                <a:solidFill>
                  <a:schemeClr val="accent5">
                    <a:lumMod val="50000"/>
                  </a:schemeClr>
                </a:solidFill>
                <a:latin typeface="Times New Roman" panose="02020603050405020304" pitchFamily="18" charset="0"/>
                <a:cs typeface="Times New Roman" panose="02020603050405020304" pitchFamily="18" charset="0"/>
              </a:rPr>
              <a:t> </a:t>
            </a:r>
            <a:endParaRPr lang="ru-RU" sz="6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Преподавателя Иванцовой Л.В.</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По учебной дисциплине </a:t>
            </a:r>
            <a:r>
              <a:rPr lang="ru-RU" sz="6400" u="sng" dirty="0">
                <a:solidFill>
                  <a:schemeClr val="accent5">
                    <a:lumMod val="50000"/>
                  </a:schemeClr>
                </a:solidFill>
                <a:latin typeface="Times New Roman" panose="02020603050405020304" pitchFamily="18" charset="0"/>
                <a:cs typeface="Times New Roman" panose="02020603050405020304" pitchFamily="18" charset="0"/>
              </a:rPr>
              <a:t>Экономика организации</a:t>
            </a:r>
            <a:endParaRPr lang="ru-RU" sz="6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Специальности  СПО Прикладная информатика ( по отраслям)</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Составлен в соответствии с рабочей программой, утвержденной Методическим Советом колледжа </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Рассмотрен	 на заседании цикловой комиссии  специальностей Прикладная информатика (по отраслям) и Страховое дело (по отраслям)</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Протокол №   6   от 10.01.2015г.</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Курс    группа    </a:t>
            </a:r>
            <a:r>
              <a:rPr lang="ru-RU" sz="6400" u="sng" dirty="0">
                <a:solidFill>
                  <a:schemeClr val="accent5">
                    <a:lumMod val="50000"/>
                  </a:schemeClr>
                </a:solidFill>
                <a:latin typeface="Times New Roman" panose="02020603050405020304" pitchFamily="18" charset="0"/>
                <a:cs typeface="Times New Roman" panose="02020603050405020304" pitchFamily="18" charset="0"/>
              </a:rPr>
              <a:t>3ПИ-12    3ПИ1- 12 </a:t>
            </a:r>
            <a:endParaRPr lang="ru-RU" sz="6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Количество часов по рабочему учебному плану макс 126= </a:t>
            </a:r>
            <a:r>
              <a:rPr lang="ru-RU" sz="6400" dirty="0" smtClean="0">
                <a:solidFill>
                  <a:schemeClr val="accent5">
                    <a:lumMod val="50000"/>
                  </a:schemeClr>
                </a:solidFill>
                <a:latin typeface="Times New Roman" panose="02020603050405020304" pitchFamily="18" charset="0"/>
                <a:cs typeface="Times New Roman" panose="02020603050405020304" pitchFamily="18" charset="0"/>
              </a:rPr>
              <a:t>84+42</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a:t>
            </a:r>
          </a:p>
          <a:p>
            <a:pPr marL="0" indent="0" algn="r">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Председатель ПЦК  </a:t>
            </a:r>
            <a:r>
              <a:rPr lang="ru-RU" sz="6400" u="sng" dirty="0">
                <a:solidFill>
                  <a:schemeClr val="accent5">
                    <a:lumMod val="50000"/>
                  </a:schemeClr>
                </a:solidFill>
                <a:latin typeface="Times New Roman" panose="02020603050405020304" pitchFamily="18" charset="0"/>
                <a:cs typeface="Times New Roman" panose="02020603050405020304" pitchFamily="18" charset="0"/>
              </a:rPr>
              <a:t>Иванцова Л.В.</a:t>
            </a:r>
            <a:endParaRPr lang="ru-RU" sz="6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5500" dirty="0">
                <a:latin typeface="Times New Roman" panose="02020603050405020304" pitchFamily="18" charset="0"/>
                <a:cs typeface="Times New Roman" panose="02020603050405020304" pitchFamily="18" charset="0"/>
              </a:rPr>
              <a:t> </a:t>
            </a:r>
          </a:p>
          <a:p>
            <a:endParaRPr lang="ru-RU" sz="5500" dirty="0">
              <a:latin typeface="Times New Roman" panose="02020603050405020304" pitchFamily="18" charset="0"/>
              <a:cs typeface="Times New Roman" panose="02020603050405020304" pitchFamily="18" charset="0"/>
            </a:endParaRPr>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640148378"/>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564904"/>
            <a:ext cx="7772400" cy="1512168"/>
          </a:xfrm>
        </p:spPr>
        <p:txBody>
          <a:bodyPr>
            <a:normAutofit fontScale="90000"/>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Рабочая программа учебной дисциплины «Экономика </a:t>
            </a:r>
            <a:b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br>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организации»</a:t>
            </a:r>
            <a:endParaRPr lang="ru-RU" dirty="0"/>
          </a:p>
        </p:txBody>
      </p:sp>
      <p:sp>
        <p:nvSpPr>
          <p:cNvPr id="3" name="Подзаголовок 2"/>
          <p:cNvSpPr>
            <a:spLocks noGrp="1"/>
          </p:cNvSpPr>
          <p:nvPr>
            <p:ph type="subTitle" idx="1"/>
          </p:nvPr>
        </p:nvSpPr>
        <p:spPr>
          <a:xfrm>
            <a:off x="1403648" y="4653136"/>
            <a:ext cx="6400800" cy="1728192"/>
          </a:xfrm>
        </p:spPr>
        <p:txBody>
          <a:bodyPr>
            <a:normAutofit fontScale="25000" lnSpcReduction="20000"/>
          </a:bodyPr>
          <a:lstStyle/>
          <a:p>
            <a:r>
              <a:rPr lang="ru-RU" sz="6400" b="1" dirty="0">
                <a:solidFill>
                  <a:schemeClr val="accent5">
                    <a:lumMod val="50000"/>
                  </a:schemeClr>
                </a:solidFill>
                <a:latin typeface="Times New Roman" panose="02020603050405020304" pitchFamily="18" charset="0"/>
                <a:cs typeface="Times New Roman" panose="02020603050405020304" pitchFamily="18" charset="0"/>
              </a:rPr>
              <a:t>Организация-разработчик: ГБОУ СПО «Брянский профессионально-педагогический колледж»</a:t>
            </a:r>
          </a:p>
          <a:p>
            <a:r>
              <a:rPr lang="ru-RU" sz="6400" b="1" dirty="0">
                <a:solidFill>
                  <a:schemeClr val="accent5">
                    <a:lumMod val="50000"/>
                  </a:schemeClr>
                </a:solidFill>
                <a:latin typeface="Times New Roman" panose="02020603050405020304" pitchFamily="18" charset="0"/>
                <a:cs typeface="Times New Roman" panose="02020603050405020304" pitchFamily="18" charset="0"/>
              </a:rPr>
              <a:t> </a:t>
            </a:r>
          </a:p>
          <a:p>
            <a:r>
              <a:rPr lang="ru-RU" sz="6400" b="1" dirty="0">
                <a:solidFill>
                  <a:schemeClr val="accent5">
                    <a:lumMod val="50000"/>
                  </a:schemeClr>
                </a:solidFill>
                <a:latin typeface="Times New Roman" panose="02020603050405020304" pitchFamily="18" charset="0"/>
                <a:cs typeface="Times New Roman" panose="02020603050405020304" pitchFamily="18" charset="0"/>
              </a:rPr>
              <a:t> </a:t>
            </a:r>
          </a:p>
          <a:p>
            <a:r>
              <a:rPr lang="ru-RU" sz="6400" b="1" dirty="0" smtClean="0">
                <a:solidFill>
                  <a:schemeClr val="accent5">
                    <a:lumMod val="50000"/>
                  </a:schemeClr>
                </a:solidFill>
                <a:latin typeface="Times New Roman" panose="02020603050405020304" pitchFamily="18" charset="0"/>
                <a:cs typeface="Times New Roman" panose="02020603050405020304" pitchFamily="18" charset="0"/>
              </a:rPr>
              <a:t>Разработчик</a:t>
            </a:r>
            <a:r>
              <a:rPr lang="ru-RU" sz="6400" b="1" dirty="0">
                <a:solidFill>
                  <a:schemeClr val="accent5">
                    <a:lumMod val="50000"/>
                  </a:schemeClr>
                </a:solidFill>
                <a:latin typeface="Times New Roman" panose="02020603050405020304" pitchFamily="18" charset="0"/>
                <a:cs typeface="Times New Roman" panose="02020603050405020304" pitchFamily="18" charset="0"/>
              </a:rPr>
              <a:t>:</a:t>
            </a:r>
          </a:p>
          <a:p>
            <a:r>
              <a:rPr lang="ru-RU" sz="6400" b="1" dirty="0">
                <a:solidFill>
                  <a:schemeClr val="accent5">
                    <a:lumMod val="75000"/>
                  </a:schemeClr>
                </a:solidFill>
                <a:latin typeface="Times New Roman" panose="02020603050405020304" pitchFamily="18" charset="0"/>
                <a:cs typeface="Times New Roman" panose="02020603050405020304" pitchFamily="18" charset="0"/>
              </a:rPr>
              <a:t>Иванцова Л.В., </a:t>
            </a:r>
            <a:r>
              <a:rPr lang="ru-RU" sz="6400" b="1" dirty="0">
                <a:solidFill>
                  <a:schemeClr val="accent5">
                    <a:lumMod val="50000"/>
                  </a:schemeClr>
                </a:solidFill>
                <a:latin typeface="Times New Roman" panose="02020603050405020304" pitchFamily="18" charset="0"/>
                <a:cs typeface="Times New Roman" panose="02020603050405020304" pitchFamily="18" charset="0"/>
              </a:rPr>
              <a:t>преподаватель высшей квалификационной категории</a:t>
            </a:r>
          </a:p>
          <a:p>
            <a:r>
              <a:rPr lang="ru-RU" b="1" i="1" dirty="0">
                <a:solidFill>
                  <a:schemeClr val="accent5">
                    <a:lumMod val="50000"/>
                  </a:schemeClr>
                </a:solidFill>
                <a:effectLst>
                  <a:glow rad="101600">
                    <a:schemeClr val="accent5">
                      <a:lumMod val="50000"/>
                      <a:alpha val="60000"/>
                    </a:schemeClr>
                  </a:glow>
                  <a:outerShdw blurRad="38100" dist="38100" dir="2700000" algn="tl">
                    <a:srgbClr val="000000">
                      <a:alpha val="43137"/>
                    </a:srgbClr>
                  </a:outerShdw>
                </a:effectLst>
              </a:rPr>
              <a:t/>
            </a:r>
            <a:br>
              <a:rPr lang="ru-RU" b="1" i="1" dirty="0">
                <a:solidFill>
                  <a:schemeClr val="accent5">
                    <a:lumMod val="50000"/>
                  </a:schemeClr>
                </a:solidFill>
                <a:effectLst>
                  <a:glow rad="101600">
                    <a:schemeClr val="accent5">
                      <a:lumMod val="50000"/>
                      <a:alpha val="60000"/>
                    </a:schemeClr>
                  </a:glow>
                  <a:outerShdw blurRad="38100" dist="38100" dir="2700000" algn="tl">
                    <a:srgbClr val="000000">
                      <a:alpha val="43137"/>
                    </a:srgbClr>
                  </a:outerShdw>
                </a:effectLst>
              </a:rPr>
            </a:br>
            <a:r>
              <a:rPr lang="ru-RU" b="1" i="1" dirty="0">
                <a:solidFill>
                  <a:schemeClr val="accent5">
                    <a:lumMod val="50000"/>
                  </a:schemeClr>
                </a:solidFill>
                <a:effectLst>
                  <a:glow rad="101600">
                    <a:schemeClr val="accent5">
                      <a:lumMod val="50000"/>
                      <a:alpha val="60000"/>
                    </a:schemeClr>
                  </a:glow>
                  <a:outerShdw blurRad="38100" dist="38100" dir="2700000" algn="tl">
                    <a:srgbClr val="000000">
                      <a:alpha val="43137"/>
                    </a:srgbClr>
                  </a:outerShdw>
                </a:effectLst>
              </a:rPr>
              <a:t> </a:t>
            </a:r>
            <a:endParaRPr lang="ru-RU" b="1" dirty="0">
              <a:solidFill>
                <a:schemeClr val="accent5">
                  <a:lumMod val="50000"/>
                </a:schemeClr>
              </a:solidFill>
              <a:effectLst>
                <a:glow rad="101600">
                  <a:schemeClr val="accent5">
                    <a:lumMod val="50000"/>
                    <a:alpha val="60000"/>
                  </a:schemeClr>
                </a:glow>
                <a:outerShdw blurRad="38100" dist="38100" dir="2700000" algn="tl">
                  <a:srgbClr val="000000">
                    <a:alpha val="43137"/>
                  </a:srgbClr>
                </a:outerShdw>
              </a:effectLst>
            </a:endParaRPr>
          </a:p>
          <a:p>
            <a:endParaRPr lang="ru-RU" dirty="0"/>
          </a:p>
        </p:txBody>
      </p:sp>
    </p:spTree>
    <p:extLst>
      <p:ext uri="{BB962C8B-B14F-4D97-AF65-F5344CB8AC3E}">
        <p14:creationId xmlns:p14="http://schemas.microsoft.com/office/powerpoint/2010/main" xmlns="" val="1494197604"/>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Содержание</a:t>
            </a:r>
            <a:endPar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514350" indent="-514350">
              <a:buFont typeface="+mj-lt"/>
              <a:buAutoNum type="arabicPeriod"/>
            </a:pPr>
            <a:r>
              <a:rPr lang="ru-RU" sz="1800" dirty="0" smtClean="0">
                <a:solidFill>
                  <a:schemeClr val="accent5">
                    <a:lumMod val="50000"/>
                  </a:schemeClr>
                </a:solidFill>
                <a:latin typeface="Times New Roman" panose="02020603050405020304" pitchFamily="18" charset="0"/>
                <a:cs typeface="Times New Roman" panose="02020603050405020304" pitchFamily="18" charset="0"/>
              </a:rPr>
              <a:t>Паспорт программы продукта</a:t>
            </a:r>
          </a:p>
          <a:p>
            <a:pPr marL="514350" indent="-514350">
              <a:buFont typeface="+mj-lt"/>
              <a:buAutoNum type="arabicPeriod"/>
            </a:pPr>
            <a:r>
              <a:rPr lang="ru-RU" sz="1800" dirty="0" smtClean="0">
                <a:solidFill>
                  <a:schemeClr val="accent5">
                    <a:lumMod val="50000"/>
                  </a:schemeClr>
                </a:solidFill>
                <a:latin typeface="Times New Roman" panose="02020603050405020304" pitchFamily="18" charset="0"/>
                <a:cs typeface="Times New Roman" panose="02020603050405020304" pitchFamily="18" charset="0"/>
              </a:rPr>
              <a:t>Структура и содержание учебной дисциплины</a:t>
            </a:r>
          </a:p>
          <a:p>
            <a:pPr marL="514350" indent="-514350">
              <a:buFont typeface="+mj-lt"/>
              <a:buAutoNum type="arabicPeriod"/>
            </a:pPr>
            <a:r>
              <a:rPr lang="ru-RU" sz="1800" dirty="0" smtClean="0">
                <a:solidFill>
                  <a:schemeClr val="accent5">
                    <a:lumMod val="50000"/>
                  </a:schemeClr>
                </a:solidFill>
                <a:latin typeface="Times New Roman" panose="02020603050405020304" pitchFamily="18" charset="0"/>
                <a:cs typeface="Times New Roman" panose="02020603050405020304" pitchFamily="18" charset="0"/>
              </a:rPr>
              <a:t>Условия реализации учебной дисциплины</a:t>
            </a:r>
          </a:p>
          <a:p>
            <a:pPr marL="514350" indent="-514350">
              <a:buFont typeface="+mj-lt"/>
              <a:buAutoNum type="arabicPeriod"/>
            </a:pPr>
            <a:r>
              <a:rPr lang="ru-RU" sz="1800" dirty="0" smtClean="0">
                <a:solidFill>
                  <a:schemeClr val="accent5">
                    <a:lumMod val="50000"/>
                  </a:schemeClr>
                </a:solidFill>
                <a:latin typeface="Times New Roman" panose="02020603050405020304" pitchFamily="18" charset="0"/>
                <a:cs typeface="Times New Roman" panose="02020603050405020304" pitchFamily="18" charset="0"/>
              </a:rPr>
              <a:t>Контроль и оценка результатов освоения учебной дисциплины</a:t>
            </a:r>
          </a:p>
          <a:p>
            <a:endParaRPr lang="ru-RU" dirty="0"/>
          </a:p>
        </p:txBody>
      </p:sp>
    </p:spTree>
    <p:extLst>
      <p:ext uri="{BB962C8B-B14F-4D97-AF65-F5344CB8AC3E}">
        <p14:creationId xmlns:p14="http://schemas.microsoft.com/office/powerpoint/2010/main" xmlns="" val="3411355749"/>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txBody>
          <a:bodyPr>
            <a:normAutofit fontScale="90000"/>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Паспорт программы учебной дисциплины</a:t>
            </a:r>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
            </a:r>
            <a:b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br>
            <a:endParaRPr lang="ru-RU" dirty="0"/>
          </a:p>
        </p:txBody>
      </p:sp>
      <p:sp>
        <p:nvSpPr>
          <p:cNvPr id="3" name="Объект 2"/>
          <p:cNvSpPr>
            <a:spLocks noGrp="1"/>
          </p:cNvSpPr>
          <p:nvPr>
            <p:ph idx="1"/>
          </p:nvPr>
        </p:nvSpPr>
        <p:spPr>
          <a:xfrm>
            <a:off x="467544" y="1700808"/>
            <a:ext cx="8229600" cy="4525963"/>
          </a:xfrm>
        </p:spPr>
        <p:txBody>
          <a:bodyPr>
            <a:normAutofit fontScale="55000" lnSpcReduction="20000"/>
          </a:bodyPr>
          <a:lstStyle/>
          <a:p>
            <a:r>
              <a:rPr lang="ru-RU" cap="small" dirty="0" smtClean="0">
                <a:solidFill>
                  <a:schemeClr val="accent5">
                    <a:lumMod val="50000"/>
                  </a:schemeClr>
                </a:solidFill>
                <a:latin typeface="Times New Roman" panose="02020603050405020304" pitchFamily="18" charset="0"/>
                <a:cs typeface="Times New Roman" panose="02020603050405020304" pitchFamily="18" charset="0"/>
              </a:rPr>
              <a:t>Область </a:t>
            </a:r>
            <a:r>
              <a:rPr lang="ru-RU" cap="small" dirty="0">
                <a:solidFill>
                  <a:schemeClr val="accent5">
                    <a:lumMod val="50000"/>
                  </a:schemeClr>
                </a:solidFill>
                <a:latin typeface="Times New Roman" panose="02020603050405020304" pitchFamily="18" charset="0"/>
                <a:cs typeface="Times New Roman" panose="02020603050405020304" pitchFamily="18" charset="0"/>
              </a:rPr>
              <a:t>применения программы</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Программа учебной дисциплины является частью основной профессиональной образовательной программы в соответствии с ФГОС СПО по специальности  Прикладная информатика (по отраслям).</a:t>
            </a:r>
          </a:p>
          <a:p>
            <a:r>
              <a:rPr lang="ru-RU" dirty="0">
                <a:solidFill>
                  <a:schemeClr val="accent5">
                    <a:lumMod val="50000"/>
                  </a:schemeClr>
                </a:solidFill>
                <a:latin typeface="Times New Roman" panose="02020603050405020304" pitchFamily="18" charset="0"/>
                <a:cs typeface="Times New Roman" panose="02020603050405020304" pitchFamily="18" charset="0"/>
              </a:rPr>
              <a:t>Рабочая программа учебной дисциплины может быть использована в дополнительном профессиональном образовании в рамках реализации программ переподготовки в учреждениях СПО.</a:t>
            </a:r>
          </a:p>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 </a:t>
            </a:r>
          </a:p>
          <a:p>
            <a:r>
              <a:rPr lang="ru-RU" cap="small" dirty="0" smtClean="0">
                <a:solidFill>
                  <a:schemeClr val="accent5">
                    <a:lumMod val="50000"/>
                  </a:schemeClr>
                </a:solidFill>
                <a:latin typeface="Times New Roman" panose="02020603050405020304" pitchFamily="18" charset="0"/>
                <a:cs typeface="Times New Roman" panose="02020603050405020304" pitchFamily="18" charset="0"/>
              </a:rPr>
              <a:t>Место </a:t>
            </a:r>
            <a:r>
              <a:rPr lang="ru-RU" cap="small" dirty="0">
                <a:solidFill>
                  <a:schemeClr val="accent5">
                    <a:lumMod val="50000"/>
                  </a:schemeClr>
                </a:solidFill>
                <a:latin typeface="Times New Roman" panose="02020603050405020304" pitchFamily="18" charset="0"/>
                <a:cs typeface="Times New Roman" panose="02020603050405020304" pitchFamily="18" charset="0"/>
              </a:rPr>
              <a:t>учебной дисциплины в структуре основной профессиональной</a:t>
            </a:r>
            <a:br>
              <a:rPr lang="ru-RU" cap="small" dirty="0">
                <a:solidFill>
                  <a:schemeClr val="accent5">
                    <a:lumMod val="50000"/>
                  </a:schemeClr>
                </a:solidFill>
                <a:latin typeface="Times New Roman" panose="02020603050405020304" pitchFamily="18" charset="0"/>
                <a:cs typeface="Times New Roman" panose="02020603050405020304" pitchFamily="18" charset="0"/>
              </a:rPr>
            </a:br>
            <a:r>
              <a:rPr lang="ru-RU" cap="small" dirty="0">
                <a:solidFill>
                  <a:schemeClr val="accent5">
                    <a:lumMod val="50000"/>
                  </a:schemeClr>
                </a:solidFill>
                <a:latin typeface="Times New Roman" panose="02020603050405020304" pitchFamily="18" charset="0"/>
                <a:cs typeface="Times New Roman" panose="02020603050405020304" pitchFamily="18" charset="0"/>
              </a:rPr>
              <a:t>образовательной программы:</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Учебная дисциплина Экономика организации относится к общепрофессиональным дисциплинам профессионального цикла</a:t>
            </a:r>
            <a:r>
              <a:rPr lang="ru-RU"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cap="small" dirty="0">
                <a:solidFill>
                  <a:schemeClr val="accent5">
                    <a:lumMod val="50000"/>
                  </a:schemeClr>
                </a:solidFill>
                <a:latin typeface="Times New Roman" panose="02020603050405020304" pitchFamily="18" charset="0"/>
                <a:cs typeface="Times New Roman" panose="02020603050405020304" pitchFamily="18" charset="0"/>
              </a:rPr>
              <a:t>Рекомендуемое количество часов на освоение программы учебной дисциплины:</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максимальной учебной нагрузки обучающегося    </a:t>
            </a:r>
            <a:r>
              <a:rPr lang="ru-RU" u="sng" dirty="0">
                <a:solidFill>
                  <a:schemeClr val="accent5">
                    <a:lumMod val="50000"/>
                  </a:schemeClr>
                </a:solidFill>
                <a:latin typeface="Times New Roman" panose="02020603050405020304" pitchFamily="18" charset="0"/>
                <a:cs typeface="Times New Roman" panose="02020603050405020304" pitchFamily="18" charset="0"/>
              </a:rPr>
              <a:t>126</a:t>
            </a:r>
            <a:r>
              <a:rPr lang="ru-RU" dirty="0">
                <a:solidFill>
                  <a:schemeClr val="accent5">
                    <a:lumMod val="50000"/>
                  </a:schemeClr>
                </a:solidFill>
                <a:latin typeface="Times New Roman" panose="02020603050405020304" pitchFamily="18" charset="0"/>
                <a:cs typeface="Times New Roman" panose="02020603050405020304" pitchFamily="18" charset="0"/>
              </a:rPr>
              <a:t> часов, в том числе:</a:t>
            </a:r>
          </a:p>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обязательной аудиторной учебной нагрузки обучающегося 	84 часа;</a:t>
            </a:r>
          </a:p>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самостоятельной работы обучающегося      </a:t>
            </a:r>
            <a:r>
              <a:rPr lang="ru-RU" u="sng" dirty="0">
                <a:solidFill>
                  <a:schemeClr val="accent5">
                    <a:lumMod val="50000"/>
                  </a:schemeClr>
                </a:solidFill>
                <a:latin typeface="Times New Roman" panose="02020603050405020304" pitchFamily="18" charset="0"/>
                <a:cs typeface="Times New Roman" panose="02020603050405020304" pitchFamily="18" charset="0"/>
              </a:rPr>
              <a:t>42</a:t>
            </a:r>
            <a:r>
              <a:rPr lang="ru-RU" dirty="0">
                <a:solidFill>
                  <a:schemeClr val="accent5">
                    <a:lumMod val="50000"/>
                  </a:schemeClr>
                </a:solidFill>
                <a:latin typeface="Times New Roman" panose="02020603050405020304" pitchFamily="18" charset="0"/>
                <a:cs typeface="Times New Roman" panose="02020603050405020304" pitchFamily="18" charset="0"/>
              </a:rPr>
              <a:t> часов.</a:t>
            </a:r>
          </a:p>
          <a:p>
            <a:pPr marL="0" indent="0">
              <a:buNone/>
            </a:pPr>
            <a:endParaRPr lang="ru-RU" dirty="0"/>
          </a:p>
          <a:p>
            <a:endParaRPr lang="ru-RU" dirty="0"/>
          </a:p>
        </p:txBody>
      </p:sp>
    </p:spTree>
    <p:extLst>
      <p:ext uri="{BB962C8B-B14F-4D97-AF65-F5344CB8AC3E}">
        <p14:creationId xmlns:p14="http://schemas.microsoft.com/office/powerpoint/2010/main" xmlns="" val="2764282668"/>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normAutofit fontScale="90000"/>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Структура и содержание учебной дисциплины</a:t>
            </a:r>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
            </a:r>
            <a:b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br>
            <a:endParaRPr lang="ru-RU" dirty="0"/>
          </a:p>
        </p:txBody>
      </p:sp>
      <p:sp>
        <p:nvSpPr>
          <p:cNvPr id="3" name="Объект 2"/>
          <p:cNvSpPr>
            <a:spLocks noGrp="1"/>
          </p:cNvSpPr>
          <p:nvPr>
            <p:ph idx="1"/>
          </p:nvPr>
        </p:nvSpPr>
        <p:spPr/>
        <p:txBody>
          <a:bodyPr/>
          <a:lstStyle/>
          <a:p>
            <a:r>
              <a:rPr lang="ru-RU" sz="1800" cap="small" dirty="0">
                <a:latin typeface="Times New Roman" panose="02020603050405020304" pitchFamily="18" charset="0"/>
                <a:cs typeface="Times New Roman" panose="02020603050405020304" pitchFamily="18" charset="0"/>
              </a:rPr>
              <a:t>Объем учебной дисциплины и виды учебной </a:t>
            </a:r>
            <a:r>
              <a:rPr lang="ru-RU" sz="1800" cap="small" dirty="0" smtClean="0">
                <a:latin typeface="Times New Roman" panose="02020603050405020304" pitchFamily="18" charset="0"/>
                <a:cs typeface="Times New Roman" panose="02020603050405020304" pitchFamily="18" charset="0"/>
              </a:rPr>
              <a:t>работы</a:t>
            </a:r>
          </a:p>
          <a:p>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xmlns="" val="3725098893"/>
              </p:ext>
            </p:extLst>
          </p:nvPr>
        </p:nvGraphicFramePr>
        <p:xfrm>
          <a:off x="1403648" y="2060848"/>
          <a:ext cx="6150610" cy="2438400"/>
        </p:xfrm>
        <a:graphic>
          <a:graphicData uri="http://schemas.openxmlformats.org/drawingml/2006/table">
            <a:tbl>
              <a:tblPr>
                <a:tableStyleId>{5C22544A-7EE6-4342-B048-85BDC9FD1C3A}</a:tableStyleId>
              </a:tblPr>
              <a:tblGrid>
                <a:gridCol w="5026025"/>
                <a:gridCol w="1124585"/>
              </a:tblGrid>
              <a:tr h="0">
                <a:tc>
                  <a:txBody>
                    <a:bodyPr/>
                    <a:lstStyle/>
                    <a:p>
                      <a:pPr marL="1740535" algn="just">
                        <a:spcAft>
                          <a:spcPts val="0"/>
                        </a:spcAft>
                      </a:pPr>
                      <a:r>
                        <a:rPr lang="ru-RU" sz="1600" cap="small" dirty="0">
                          <a:solidFill>
                            <a:schemeClr val="accent5">
                              <a:lumMod val="50000"/>
                            </a:schemeClr>
                          </a:solidFill>
                          <a:effectLst/>
                          <a:latin typeface="Times New Roman" panose="02020603050405020304" pitchFamily="18" charset="0"/>
                          <a:cs typeface="Times New Roman" panose="02020603050405020304" pitchFamily="18" charset="0"/>
                        </a:rPr>
                        <a:t>Вид учебной работы</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spcAft>
                          <a:spcPts val="0"/>
                        </a:spcAft>
                      </a:pPr>
                      <a:r>
                        <a:rPr lang="ru-RU" sz="1600" spc="-150">
                          <a:solidFill>
                            <a:schemeClr val="accent5">
                              <a:lumMod val="50000"/>
                            </a:schemeClr>
                          </a:solidFill>
                          <a:effectLst/>
                          <a:latin typeface="Times New Roman" panose="02020603050405020304" pitchFamily="18" charset="0"/>
                          <a:cs typeface="Times New Roman" panose="02020603050405020304" pitchFamily="18" charset="0"/>
                        </a:rPr>
                        <a:t>Объем часов</a:t>
                      </a:r>
                      <a:endParaRPr lang="ru-RU" sz="16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algn="just">
                        <a:spcAft>
                          <a:spcPts val="0"/>
                        </a:spcAft>
                      </a:pPr>
                      <a:r>
                        <a:rPr lang="ru-RU" sz="1600" cap="small" dirty="0">
                          <a:solidFill>
                            <a:schemeClr val="accent5">
                              <a:lumMod val="50000"/>
                            </a:schemeClr>
                          </a:solidFill>
                          <a:effectLst/>
                          <a:latin typeface="Times New Roman" panose="02020603050405020304" pitchFamily="18" charset="0"/>
                          <a:cs typeface="Times New Roman" panose="02020603050405020304" pitchFamily="18" charset="0"/>
                        </a:rPr>
                        <a:t>Максимальная учебная нагрузка (всего)</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spcAft>
                          <a:spcPts val="0"/>
                        </a:spcAft>
                      </a:pPr>
                      <a:r>
                        <a:rPr lang="ru-RU" sz="1600" cap="small">
                          <a:solidFill>
                            <a:schemeClr val="accent5">
                              <a:lumMod val="50000"/>
                            </a:schemeClr>
                          </a:solidFill>
                          <a:effectLst/>
                          <a:latin typeface="Times New Roman" panose="02020603050405020304" pitchFamily="18" charset="0"/>
                          <a:cs typeface="Times New Roman" panose="02020603050405020304" pitchFamily="18" charset="0"/>
                        </a:rPr>
                        <a:t>126</a:t>
                      </a:r>
                      <a:endParaRPr lang="ru-RU" sz="16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algn="just">
                        <a:spcAft>
                          <a:spcPts val="0"/>
                        </a:spcAft>
                      </a:pPr>
                      <a:r>
                        <a:rPr lang="ru-RU" sz="1600" cap="small" dirty="0">
                          <a:solidFill>
                            <a:schemeClr val="accent5">
                              <a:lumMod val="50000"/>
                            </a:schemeClr>
                          </a:solidFill>
                          <a:effectLst/>
                          <a:latin typeface="Times New Roman" panose="02020603050405020304" pitchFamily="18" charset="0"/>
                          <a:cs typeface="Times New Roman" panose="02020603050405020304" pitchFamily="18" charset="0"/>
                        </a:rPr>
                        <a:t>Обязательная аудиторная учебная нагрузка (всего)</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spcAft>
                          <a:spcPts val="0"/>
                        </a:spcAft>
                      </a:pPr>
                      <a:r>
                        <a:rPr lang="ru-RU" sz="1600" cap="small">
                          <a:solidFill>
                            <a:schemeClr val="accent5">
                              <a:lumMod val="50000"/>
                            </a:schemeClr>
                          </a:solidFill>
                          <a:effectLst/>
                          <a:latin typeface="Times New Roman" panose="02020603050405020304" pitchFamily="18" charset="0"/>
                          <a:cs typeface="Times New Roman" panose="02020603050405020304" pitchFamily="18" charset="0"/>
                        </a:rPr>
                        <a:t>84</a:t>
                      </a:r>
                      <a:endParaRPr lang="ru-RU" sz="16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algn="just">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в том числе:</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spcAft>
                          <a:spcPts val="0"/>
                        </a:spcAft>
                      </a:pPr>
                      <a:r>
                        <a:rPr lang="ru-RU" sz="160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6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marL="198120" algn="just">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практические занятия                </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spcAft>
                          <a:spcPts val="0"/>
                        </a:spcAft>
                      </a:pPr>
                      <a:r>
                        <a:rPr lang="ru-RU" sz="1600" cap="small" dirty="0">
                          <a:solidFill>
                            <a:schemeClr val="accent5">
                              <a:lumMod val="50000"/>
                            </a:schemeClr>
                          </a:solidFill>
                          <a:effectLst/>
                          <a:latin typeface="Times New Roman" panose="02020603050405020304" pitchFamily="18" charset="0"/>
                          <a:cs typeface="Times New Roman" panose="02020603050405020304" pitchFamily="18" charset="0"/>
                        </a:rPr>
                        <a:t>40</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algn="just">
                        <a:spcAft>
                          <a:spcPts val="0"/>
                        </a:spcAft>
                      </a:pPr>
                      <a:r>
                        <a:rPr lang="ru-RU" sz="1600" cap="small" dirty="0">
                          <a:solidFill>
                            <a:schemeClr val="accent5">
                              <a:lumMod val="50000"/>
                            </a:schemeClr>
                          </a:solidFill>
                          <a:effectLst/>
                          <a:latin typeface="Times New Roman" panose="02020603050405020304" pitchFamily="18" charset="0"/>
                          <a:cs typeface="Times New Roman" panose="02020603050405020304" pitchFamily="18" charset="0"/>
                        </a:rPr>
                        <a:t>Самостоятельная работа обучающегося (всего)</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spcAft>
                          <a:spcPts val="0"/>
                        </a:spcAft>
                      </a:pPr>
                      <a:r>
                        <a:rPr lang="ru-RU" sz="1600" cap="small" dirty="0">
                          <a:solidFill>
                            <a:schemeClr val="accent5">
                              <a:lumMod val="50000"/>
                            </a:schemeClr>
                          </a:solidFill>
                          <a:effectLst/>
                          <a:latin typeface="Times New Roman" panose="02020603050405020304" pitchFamily="18" charset="0"/>
                          <a:cs typeface="Times New Roman" panose="02020603050405020304" pitchFamily="18" charset="0"/>
                        </a:rPr>
                        <a:t>42</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algn="just">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в том числе:</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algn="just">
                        <a:spcAft>
                          <a:spcPts val="0"/>
                        </a:spcAft>
                      </a:pPr>
                      <a:r>
                        <a:rPr lang="ru-RU" sz="1600" dirty="0">
                          <a:solidFill>
                            <a:schemeClr val="accent5">
                              <a:lumMod val="50000"/>
                            </a:schemeClr>
                          </a:solidFill>
                          <a:effectLst/>
                          <a:latin typeface="Times New Roman" panose="02020603050405020304" pitchFamily="18" charset="0"/>
                          <a:cs typeface="Times New Roman" panose="02020603050405020304" pitchFamily="18" charset="0"/>
                        </a:rPr>
                        <a:t>внеаудиторная    самостоятельная работа; подготовка к практическим работам , сообщения, доклады</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spcAft>
                          <a:spcPts val="0"/>
                        </a:spcAft>
                      </a:pPr>
                      <a:r>
                        <a:rPr lang="ru-RU" sz="1600" cap="small" dirty="0">
                          <a:solidFill>
                            <a:schemeClr val="accent5">
                              <a:lumMod val="50000"/>
                            </a:schemeClr>
                          </a:solidFill>
                          <a:effectLst/>
                          <a:latin typeface="Times New Roman" panose="02020603050405020304" pitchFamily="18" charset="0"/>
                          <a:cs typeface="Times New Roman" panose="02020603050405020304" pitchFamily="18" charset="0"/>
                        </a:rPr>
                        <a:t>42</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gridSpan="2">
                  <a:txBody>
                    <a:bodyPr/>
                    <a:lstStyle/>
                    <a:p>
                      <a:pPr algn="just">
                        <a:spcAft>
                          <a:spcPts val="0"/>
                        </a:spcAft>
                      </a:pPr>
                      <a:r>
                        <a:rPr lang="ru-RU" sz="1600" cap="small" dirty="0">
                          <a:solidFill>
                            <a:schemeClr val="accent5">
                              <a:lumMod val="50000"/>
                            </a:schemeClr>
                          </a:solidFill>
                          <a:effectLst/>
                          <a:latin typeface="Times New Roman" panose="02020603050405020304" pitchFamily="18" charset="0"/>
                          <a:cs typeface="Times New Roman" panose="02020603050405020304" pitchFamily="18" charset="0"/>
                        </a:rPr>
                        <a:t>Итоговая аттестация в форме          экзамена</a:t>
                      </a:r>
                      <a:endParaRPr lang="ru-RU" sz="16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hMerge="1">
                  <a:txBody>
                    <a:bodyPr/>
                    <a:lstStyle/>
                    <a:p>
                      <a:endParaRPr lang="ru-RU"/>
                    </a:p>
                  </a:txBody>
                  <a:tcPr/>
                </a:tc>
              </a:tr>
            </a:tbl>
          </a:graphicData>
        </a:graphic>
      </p:graphicFrame>
    </p:spTree>
    <p:extLst>
      <p:ext uri="{BB962C8B-B14F-4D97-AF65-F5344CB8AC3E}">
        <p14:creationId xmlns:p14="http://schemas.microsoft.com/office/powerpoint/2010/main" xmlns="" val="2473263762"/>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143000"/>
          </a:xfrm>
        </p:spPr>
        <p:txBody>
          <a:bodyPr>
            <a:normAutofit fontScale="90000"/>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Условия реализации учебной дисциплины</a:t>
            </a:r>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
            </a:r>
            <a:b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br>
            <a:endParaRPr lang="ru-RU" dirty="0"/>
          </a:p>
        </p:txBody>
      </p:sp>
      <p:sp>
        <p:nvSpPr>
          <p:cNvPr id="3" name="Объект 2"/>
          <p:cNvSpPr>
            <a:spLocks noGrp="1"/>
          </p:cNvSpPr>
          <p:nvPr>
            <p:ph idx="1"/>
          </p:nvPr>
        </p:nvSpPr>
        <p:spPr>
          <a:xfrm>
            <a:off x="467544" y="1412776"/>
            <a:ext cx="8229600" cy="4525963"/>
          </a:xfrm>
        </p:spPr>
        <p:txBody>
          <a:bodyPr>
            <a:noAutofit/>
          </a:bodyPr>
          <a:lstStyle/>
          <a:p>
            <a:pPr marL="0" indent="0">
              <a:buNone/>
            </a:pPr>
            <a:endParaRPr lang="ru-RU" sz="1400" cap="small" dirty="0" smtClean="0">
              <a:solidFill>
                <a:schemeClr val="accent5">
                  <a:lumMod val="50000"/>
                </a:schemeClr>
              </a:solidFill>
              <a:latin typeface="Times New Roman" panose="02020603050405020304" pitchFamily="18" charset="0"/>
              <a:cs typeface="Times New Roman" panose="02020603050405020304" pitchFamily="18" charset="0"/>
            </a:endParaRPr>
          </a:p>
          <a:p>
            <a:r>
              <a:rPr lang="ru-RU" sz="1400" cap="small" dirty="0" smtClean="0">
                <a:solidFill>
                  <a:schemeClr val="accent5">
                    <a:lumMod val="50000"/>
                  </a:schemeClr>
                </a:solidFill>
                <a:latin typeface="Times New Roman" panose="02020603050405020304" pitchFamily="18" charset="0"/>
                <a:cs typeface="Times New Roman" panose="02020603050405020304" pitchFamily="18" charset="0"/>
              </a:rPr>
              <a:t>Требования </a:t>
            </a:r>
            <a:r>
              <a:rPr lang="ru-RU" sz="1400" cap="small" dirty="0">
                <a:solidFill>
                  <a:schemeClr val="accent5">
                    <a:lumMod val="50000"/>
                  </a:schemeClr>
                </a:solidFill>
                <a:latin typeface="Times New Roman" panose="02020603050405020304" pitchFamily="18" charset="0"/>
                <a:cs typeface="Times New Roman" panose="02020603050405020304" pitchFamily="18" charset="0"/>
              </a:rPr>
              <a:t>к минимальному материально-техническому обеспечению</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Реализация учебной дисциплины требует наличия учебного кабинета социально-экономических дисциплин.</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Оборудование учебного кабинета:</a:t>
            </a:r>
          </a:p>
          <a:p>
            <a:pPr marL="0" lv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30 посадочных мест по количеству обучающихся;</a:t>
            </a:r>
          </a:p>
          <a:p>
            <a:pPr marL="0" lv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рабочее место преподавателя:</a:t>
            </a:r>
          </a:p>
          <a:p>
            <a:pPr marL="0" lv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комплект учебно-наглядных пособий «Экономика организации»; Технические средства обучения:</a:t>
            </a:r>
          </a:p>
          <a:p>
            <a:pPr marL="0" lv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компьютер с лицензионным программным обеспечением и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мультимедиапроектор</a:t>
            </a:r>
            <a:r>
              <a:rPr lang="ru-RU" sz="1400" dirty="0">
                <a:solidFill>
                  <a:schemeClr val="accent5">
                    <a:lumMod val="50000"/>
                  </a:schemeClr>
                </a:solidFill>
                <a:latin typeface="Times New Roman" panose="02020603050405020304" pitchFamily="18" charset="0"/>
                <a:cs typeface="Times New Roman" panose="02020603050405020304" pitchFamily="18" charset="0"/>
              </a:rPr>
              <a:t>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Вепд</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r>
              <a:rPr lang="ru-RU" sz="1400" cap="small" dirty="0" smtClean="0">
                <a:solidFill>
                  <a:schemeClr val="accent5">
                    <a:lumMod val="50000"/>
                  </a:schemeClr>
                </a:solidFill>
                <a:latin typeface="Times New Roman" panose="02020603050405020304" pitchFamily="18" charset="0"/>
                <a:cs typeface="Times New Roman" panose="02020603050405020304" pitchFamily="18" charset="0"/>
              </a:rPr>
              <a:t>Информационное </a:t>
            </a:r>
            <a:r>
              <a:rPr lang="ru-RU" sz="1400" cap="small" dirty="0">
                <a:solidFill>
                  <a:schemeClr val="accent5">
                    <a:lumMod val="50000"/>
                  </a:schemeClr>
                </a:solidFill>
                <a:latin typeface="Times New Roman" panose="02020603050405020304" pitchFamily="18" charset="0"/>
                <a:cs typeface="Times New Roman" panose="02020603050405020304" pitchFamily="18" charset="0"/>
              </a:rPr>
              <a:t>обеспечение обучения</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cap="small" dirty="0">
                <a:solidFill>
                  <a:schemeClr val="accent5">
                    <a:lumMod val="50000"/>
                  </a:schemeClr>
                </a:solidFill>
                <a:latin typeface="Times New Roman" panose="02020603050405020304" pitchFamily="18" charset="0"/>
                <a:cs typeface="Times New Roman" panose="02020603050405020304" pitchFamily="18" charset="0"/>
              </a:rPr>
              <a:t>Перечень рекомендуемых учебных изданий, Интернет-ресурсов, дополнительной </a:t>
            </a:r>
            <a:r>
              <a:rPr lang="ru-RU" sz="1400" cap="small" dirty="0" smtClean="0">
                <a:solidFill>
                  <a:schemeClr val="accent5">
                    <a:lumMod val="50000"/>
                  </a:schemeClr>
                </a:solidFill>
                <a:latin typeface="Times New Roman" panose="02020603050405020304" pitchFamily="18" charset="0"/>
                <a:cs typeface="Times New Roman" panose="02020603050405020304" pitchFamily="18" charset="0"/>
              </a:rPr>
              <a:t>литературы</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ü"/>
            </a:pPr>
            <a:r>
              <a:rPr lang="ru-RU" sz="1400" cap="small" dirty="0">
                <a:solidFill>
                  <a:schemeClr val="accent5">
                    <a:lumMod val="50000"/>
                  </a:schemeClr>
                </a:solidFill>
                <a:latin typeface="Times New Roman" panose="02020603050405020304" pitchFamily="18" charset="0"/>
                <a:cs typeface="Times New Roman" panose="02020603050405020304" pitchFamily="18" charset="0"/>
              </a:rPr>
              <a:t>Основные источники</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1.Грибов В.Д. Экономика организации (предприятия). –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КноРус</a:t>
            </a:r>
            <a:r>
              <a:rPr lang="ru-RU" sz="1400" dirty="0">
                <a:solidFill>
                  <a:schemeClr val="accent5">
                    <a:lumMod val="50000"/>
                  </a:schemeClr>
                </a:solidFill>
                <a:latin typeface="Times New Roman" panose="02020603050405020304" pitchFamily="18" charset="0"/>
                <a:cs typeface="Times New Roman" panose="02020603050405020304" pitchFamily="18" charset="0"/>
              </a:rPr>
              <a:t>, 2007. -250 с.</a:t>
            </a:r>
          </a:p>
          <a:p>
            <a:pPr marL="0" indent="0">
              <a:buNone/>
            </a:pP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4</a:t>
            </a:r>
            <a:r>
              <a:rPr lang="ru-RU" sz="1400" dirty="0">
                <a:solidFill>
                  <a:schemeClr val="accent5">
                    <a:lumMod val="50000"/>
                  </a:schemeClr>
                </a:solidFill>
                <a:latin typeface="Times New Roman" panose="02020603050405020304" pitchFamily="18" charset="0"/>
                <a:cs typeface="Times New Roman" panose="02020603050405020304" pitchFamily="18" charset="0"/>
              </a:rPr>
              <a:t>. Горфинкель В.Я.,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Швандар</a:t>
            </a:r>
            <a:r>
              <a:rPr lang="ru-RU" sz="1400" dirty="0">
                <a:solidFill>
                  <a:schemeClr val="accent5">
                    <a:lumMod val="50000"/>
                  </a:schemeClr>
                </a:solidFill>
                <a:latin typeface="Times New Roman" panose="02020603050405020304" pitchFamily="18" charset="0"/>
                <a:cs typeface="Times New Roman" panose="02020603050405020304" pitchFamily="18" charset="0"/>
              </a:rPr>
              <a:t> В.А. Экономика фирмы : учебное пособие. - 3-е изд. - М.: ЮНИТИ, 2008.-461 с</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ü"/>
            </a:pPr>
            <a:r>
              <a:rPr lang="ru-RU" sz="1400" cap="small" dirty="0">
                <a:solidFill>
                  <a:schemeClr val="accent5">
                    <a:lumMod val="50000"/>
                  </a:schemeClr>
                </a:solidFill>
                <a:latin typeface="Times New Roman" panose="02020603050405020304" pitchFamily="18" charset="0"/>
                <a:cs typeface="Times New Roman" panose="02020603050405020304" pitchFamily="18" charset="0"/>
              </a:rPr>
              <a:t>Дополнительные источники</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1.Волков, О.И. Экономика предприятия: учебное пособие.- М: Инфра - М, 2008.-519 с.</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2. Горфинкель В.Я.,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Швандар</a:t>
            </a:r>
            <a:r>
              <a:rPr lang="ru-RU" sz="1400" dirty="0">
                <a:solidFill>
                  <a:schemeClr val="accent5">
                    <a:lumMod val="50000"/>
                  </a:schemeClr>
                </a:solidFill>
                <a:latin typeface="Times New Roman" panose="02020603050405020304" pitchFamily="18" charset="0"/>
                <a:cs typeface="Times New Roman" panose="02020603050405020304" pitchFamily="18" charset="0"/>
              </a:rPr>
              <a:t> В.А. Экономика предприятия: учебник для вузов. -3-е изд.,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перераб</a:t>
            </a:r>
            <a:r>
              <a:rPr lang="ru-RU" sz="1400" dirty="0">
                <a:solidFill>
                  <a:schemeClr val="accent5">
                    <a:lumMod val="50000"/>
                  </a:schemeClr>
                </a:solidFill>
                <a:latin typeface="Times New Roman" panose="02020603050405020304" pitchFamily="18" charset="0"/>
                <a:cs typeface="Times New Roman" panose="02020603050405020304" pitchFamily="18" charset="0"/>
              </a:rPr>
              <a:t>. и доп. - М.: ЮНИТИ-ДАНА, 2009. -</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718с</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229911156"/>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normAutofit fontScale="90000"/>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Контроль и оценка результатов освоения учебной дисциплины</a:t>
            </a:r>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
            </a:r>
            <a:b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br>
            <a:endParaRPr lang="ru-RU" dirty="0"/>
          </a:p>
        </p:txBody>
      </p:sp>
      <p:sp>
        <p:nvSpPr>
          <p:cNvPr id="3" name="Объект 2"/>
          <p:cNvSpPr>
            <a:spLocks noGrp="1"/>
          </p:cNvSpPr>
          <p:nvPr>
            <p:ph idx="1"/>
          </p:nvPr>
        </p:nvSpPr>
        <p:spPr/>
        <p:txBody>
          <a:bodyPr/>
          <a:lstStyle/>
          <a:p>
            <a:r>
              <a:rPr lang="ru-RU" sz="1400" cap="small" dirty="0">
                <a:solidFill>
                  <a:schemeClr val="accent5">
                    <a:lumMod val="50000"/>
                  </a:schemeClr>
                </a:solidFill>
                <a:latin typeface="Times New Roman" panose="02020603050405020304" pitchFamily="18" charset="0"/>
                <a:cs typeface="Times New Roman" panose="02020603050405020304" pitchFamily="18" charset="0"/>
              </a:rPr>
              <a:t>Контроль и оценка </a:t>
            </a:r>
            <a:r>
              <a:rPr lang="ru-RU" sz="1400" dirty="0">
                <a:solidFill>
                  <a:schemeClr val="accent5">
                    <a:lumMod val="50000"/>
                  </a:schemeClr>
                </a:solidFill>
                <a:latin typeface="Times New Roman" panose="02020603050405020304" pitchFamily="18" charset="0"/>
                <a:cs typeface="Times New Roman" panose="02020603050405020304" pitchFamily="18" charset="0"/>
              </a:rPr>
              <a:t>результатов освоения учебной дисциплины осуществляется преподавателем в процессе проведения практических занятий и лабораторных работ, тестирования, а также выполнения обучающимися индивидуальных заданий, проектов, исследований.</a:t>
            </a:r>
          </a:p>
          <a:p>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xmlns="" val="3817120017"/>
              </p:ext>
            </p:extLst>
          </p:nvPr>
        </p:nvGraphicFramePr>
        <p:xfrm>
          <a:off x="1115616" y="2492896"/>
          <a:ext cx="6762750" cy="4165952"/>
        </p:xfrm>
        <a:graphic>
          <a:graphicData uri="http://schemas.openxmlformats.org/drawingml/2006/table">
            <a:tbl>
              <a:tblPr>
                <a:tableStyleId>{22838BEF-8BB2-4498-84A7-C5851F593DF1}</a:tableStyleId>
              </a:tblPr>
              <a:tblGrid>
                <a:gridCol w="4032448"/>
                <a:gridCol w="2730302"/>
              </a:tblGrid>
              <a:tr h="432048">
                <a:tc>
                  <a:txBody>
                    <a:bodyPr/>
                    <a:lstStyle/>
                    <a:p>
                      <a:pPr algn="just">
                        <a:spcAft>
                          <a:spcPts val="0"/>
                        </a:spcAft>
                      </a:pPr>
                      <a:r>
                        <a:rPr lang="ru-RU" sz="1100" cap="small" dirty="0">
                          <a:effectLst/>
                          <a:latin typeface="Times New Roman" panose="02020603050405020304" pitchFamily="18" charset="0"/>
                          <a:cs typeface="Times New Roman" panose="02020603050405020304" pitchFamily="18" charset="0"/>
                        </a:rPr>
                        <a:t>Результаты обучения (освоенные умения, усвоенные знания)</a:t>
                      </a:r>
                      <a:endParaRPr lang="ru-RU" sz="11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marL="167640" algn="just">
                        <a:spcAft>
                          <a:spcPts val="0"/>
                        </a:spcAft>
                      </a:pPr>
                      <a:r>
                        <a:rPr lang="ru-RU" sz="1100" cap="small" dirty="0">
                          <a:effectLst/>
                          <a:latin typeface="Times New Roman" panose="02020603050405020304" pitchFamily="18" charset="0"/>
                          <a:cs typeface="Times New Roman" panose="02020603050405020304" pitchFamily="18" charset="0"/>
                        </a:rPr>
                        <a:t>Формы и методы контроля и оценки результатов обучения</a:t>
                      </a:r>
                      <a:endParaRPr lang="ru-RU" sz="11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algn="just">
                        <a:spcAft>
                          <a:spcPts val="0"/>
                        </a:spcAft>
                      </a:pPr>
                      <a:r>
                        <a:rPr lang="ru-RU" sz="1400" cap="small">
                          <a:effectLst/>
                          <a:latin typeface="Times New Roman" panose="02020603050405020304" pitchFamily="18" charset="0"/>
                          <a:cs typeface="Times New Roman" panose="02020603050405020304" pitchFamily="18" charset="0"/>
                        </a:rPr>
                        <a:t>Умения:</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spcAft>
                          <a:spcPts val="0"/>
                        </a:spcAft>
                      </a:pPr>
                      <a:r>
                        <a:rPr lang="ru-RU" sz="1400">
                          <a:effectLst/>
                          <a:latin typeface="Times New Roman" panose="02020603050405020304" pitchFamily="18" charset="0"/>
                          <a:cs typeface="Times New Roman" panose="02020603050405020304" pitchFamily="18" charset="0"/>
                        </a:rPr>
                        <a:t> </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marL="12065" indent="-12065"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определять организационно-правовые формы организаций</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marL="6350" indent="-6350"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оценка преподавателем отчета по практической работе</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планировать деятельность организации;</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marL="3175" indent="-3175"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оценка преподавателем отчета по практической работе</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marL="6350" indent="-6350" algn="just">
                        <a:lnSpc>
                          <a:spcPts val="1150"/>
                        </a:lnSpc>
                        <a:spcAft>
                          <a:spcPts val="0"/>
                        </a:spcAft>
                      </a:pPr>
                      <a:r>
                        <a:rPr lang="ru-RU" sz="1050" spc="-100" dirty="0">
                          <a:effectLst/>
                          <a:latin typeface="Times New Roman" panose="02020603050405020304" pitchFamily="18" charset="0"/>
                          <a:cs typeface="Times New Roman" panose="02020603050405020304" pitchFamily="18" charset="0"/>
                        </a:rPr>
                        <a:t>определять состав материальных, трудовых и финансовых ресурсов организации;</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marL="3175" indent="-3175" algn="just">
                        <a:lnSpc>
                          <a:spcPts val="1150"/>
                        </a:lnSpc>
                        <a:spcAft>
                          <a:spcPts val="0"/>
                        </a:spcAft>
                      </a:pPr>
                      <a:r>
                        <a:rPr lang="ru-RU" sz="1050" spc="-100" dirty="0">
                          <a:effectLst/>
                          <a:latin typeface="Times New Roman" panose="02020603050405020304" pitchFamily="18" charset="0"/>
                          <a:cs typeface="Times New Roman" panose="02020603050405020304" pitchFamily="18" charset="0"/>
                        </a:rPr>
                        <a:t>оценка преподавателем отчета по практической работе</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marL="6350" indent="-6350"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заполнять первичные документы по экономической деятельности организации;</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lnSpc>
                          <a:spcPts val="1150"/>
                        </a:lnSpc>
                        <a:spcAft>
                          <a:spcPts val="0"/>
                        </a:spcAft>
                      </a:pPr>
                      <a:r>
                        <a:rPr lang="ru-RU" sz="1050" spc="-100" dirty="0">
                          <a:effectLst/>
                          <a:latin typeface="Times New Roman" panose="02020603050405020304" pitchFamily="18" charset="0"/>
                          <a:cs typeface="Times New Roman" panose="02020603050405020304" pitchFamily="18" charset="0"/>
                        </a:rPr>
                        <a:t>оценка преподавателем отчета по практической работе</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marL="3175" indent="-3175" algn="just">
                        <a:lnSpc>
                          <a:spcPts val="1150"/>
                        </a:lnSpc>
                        <a:spcAft>
                          <a:spcPts val="0"/>
                        </a:spcAft>
                      </a:pPr>
                      <a:r>
                        <a:rPr lang="ru-RU" sz="1050" spc="-100" dirty="0">
                          <a:effectLst/>
                          <a:latin typeface="Times New Roman" panose="02020603050405020304" pitchFamily="18" charset="0"/>
                          <a:cs typeface="Times New Roman" panose="02020603050405020304" pitchFamily="18" charset="0"/>
                        </a:rPr>
                        <a:t>рассчитывать по принятой методологии основные технико-экономические показатели деятельности организации;</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lnSpc>
                          <a:spcPts val="1150"/>
                        </a:lnSpc>
                        <a:spcAft>
                          <a:spcPts val="0"/>
                        </a:spcAft>
                      </a:pPr>
                      <a:r>
                        <a:rPr lang="ru-RU" sz="1050" spc="-100" dirty="0">
                          <a:effectLst/>
                          <a:latin typeface="Times New Roman" panose="02020603050405020304" pitchFamily="18" charset="0"/>
                          <a:cs typeface="Times New Roman" panose="02020603050405020304" pitchFamily="18" charset="0"/>
                        </a:rPr>
                        <a:t>оценка преподавателем отчета по практической работе</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345544">
                <a:tc>
                  <a:txBody>
                    <a:bodyPr/>
                    <a:lstStyle/>
                    <a:p>
                      <a:pPr marR="762000" indent="3175" algn="just">
                        <a:lnSpc>
                          <a:spcPts val="1150"/>
                        </a:lnSpc>
                        <a:spcAft>
                          <a:spcPts val="0"/>
                        </a:spcAft>
                      </a:pPr>
                      <a:r>
                        <a:rPr lang="ru-RU" sz="1050" spc="-100" dirty="0">
                          <a:effectLst/>
                          <a:latin typeface="Times New Roman" panose="02020603050405020304" pitchFamily="18" charset="0"/>
                          <a:cs typeface="Times New Roman" panose="02020603050405020304" pitchFamily="18" charset="0"/>
                        </a:rPr>
                        <a:t>находить и использовать необходимую экономическую информацию.</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indent="3175"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оценка преподавателем отчета по практической работе</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algn="just">
                        <a:lnSpc>
                          <a:spcPts val="1130"/>
                        </a:lnSpc>
                        <a:spcAft>
                          <a:spcPts val="0"/>
                        </a:spcAft>
                      </a:pPr>
                      <a:endParaRPr lang="ru-RU" sz="1400" dirty="0" smtClean="0">
                        <a:effectLst/>
                        <a:latin typeface="Times New Roman" panose="02020603050405020304" pitchFamily="18" charset="0"/>
                        <a:cs typeface="Times New Roman" panose="02020603050405020304" pitchFamily="18" charset="0"/>
                      </a:endParaRPr>
                    </a:p>
                    <a:p>
                      <a:pPr algn="just">
                        <a:lnSpc>
                          <a:spcPts val="1130"/>
                        </a:lnSpc>
                        <a:spcAft>
                          <a:spcPts val="0"/>
                        </a:spcAft>
                      </a:pPr>
                      <a:r>
                        <a:rPr lang="ru-RU" sz="1400" dirty="0" smtClean="0">
                          <a:effectLst/>
                          <a:latin typeface="Times New Roman" panose="02020603050405020304" pitchFamily="18" charset="0"/>
                          <a:cs typeface="Times New Roman" panose="02020603050405020304" pitchFamily="18" charset="0"/>
                        </a:rPr>
                        <a:t>Знания</a:t>
                      </a:r>
                      <a:r>
                        <a:rPr lang="ru-RU" sz="1400" dirty="0">
                          <a:effectLst/>
                          <a:latin typeface="Times New Roman" panose="02020603050405020304" pitchFamily="18" charset="0"/>
                          <a:cs typeface="Times New Roman" panose="02020603050405020304" pitchFamily="18" charset="0"/>
                        </a:rPr>
                        <a:t>:</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spcAft>
                          <a:spcPts val="0"/>
                        </a:spcAft>
                      </a:pPr>
                      <a:r>
                        <a:rPr lang="ru-RU" sz="1400">
                          <a:effectLst/>
                          <a:latin typeface="Times New Roman" panose="02020603050405020304" pitchFamily="18" charset="0"/>
                          <a:cs typeface="Times New Roman" panose="02020603050405020304" pitchFamily="18" charset="0"/>
                        </a:rPr>
                        <a:t> </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indent="3175"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сущность организации, как основного звена экономики отраслей;</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тестирование, экзамен</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indent="8890" algn="just">
                        <a:lnSpc>
                          <a:spcPts val="1150"/>
                        </a:lnSpc>
                        <a:spcAft>
                          <a:spcPts val="0"/>
                        </a:spcAft>
                      </a:pPr>
                      <a:r>
                        <a:rPr lang="ru-RU" sz="1050" spc="-100" dirty="0">
                          <a:effectLst/>
                          <a:latin typeface="Times New Roman" panose="02020603050405020304" pitchFamily="18" charset="0"/>
                          <a:cs typeface="Times New Roman" panose="02020603050405020304" pitchFamily="18" charset="0"/>
                        </a:rPr>
                        <a:t>основные принципы построения экономической системы организации;</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тестирование, экзамен</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indent="8890"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управление основными и оборотными средствами и оценку эффективности их использования;</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тестирование, экзамен</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indent="8890" algn="just">
                        <a:lnSpc>
                          <a:spcPts val="1150"/>
                        </a:lnSpc>
                        <a:spcAft>
                          <a:spcPts val="0"/>
                        </a:spcAft>
                      </a:pPr>
                      <a:r>
                        <a:rPr lang="ru-RU" sz="1050" spc="-100" dirty="0">
                          <a:effectLst/>
                          <a:latin typeface="Times New Roman" panose="02020603050405020304" pitchFamily="18" charset="0"/>
                          <a:cs typeface="Times New Roman" panose="02020603050405020304" pitchFamily="18" charset="0"/>
                        </a:rPr>
                        <a:t>организацию производственного и технологического процессов;</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тестирование, экзамен</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indent="8890" algn="just">
                        <a:lnSpc>
                          <a:spcPts val="1150"/>
                        </a:lnSpc>
                        <a:spcAft>
                          <a:spcPts val="0"/>
                        </a:spcAft>
                      </a:pPr>
                      <a:r>
                        <a:rPr lang="ru-RU" sz="1050" spc="-100" dirty="0">
                          <a:effectLst/>
                          <a:latin typeface="Times New Roman" panose="02020603050405020304" pitchFamily="18" charset="0"/>
                          <a:cs typeface="Times New Roman" panose="02020603050405020304" pitchFamily="18" charset="0"/>
                        </a:rPr>
                        <a:t>состав материальных, трудовых и финансовых ресурсов организации, показатели их эффективного использования;</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тестирование, экзамен</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indent="8890"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способы экономии ресурсов, энергосберегающие технологии;</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тестирование, экзамен</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indent="8890"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механизмы ценообразования, формы оплаты труда;</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тестирование, экзамен</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indent="8890"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основные технико-экономические показатели деятельности организации и методику их расчета;</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lnSpc>
                          <a:spcPts val="1150"/>
                        </a:lnSpc>
                        <a:spcAft>
                          <a:spcPts val="0"/>
                        </a:spcAft>
                      </a:pPr>
                      <a:r>
                        <a:rPr lang="ru-RU" sz="1050" spc="-100">
                          <a:effectLst/>
                          <a:latin typeface="Times New Roman" panose="02020603050405020304" pitchFamily="18" charset="0"/>
                          <a:cs typeface="Times New Roman" panose="02020603050405020304" pitchFamily="18" charset="0"/>
                        </a:rPr>
                        <a:t>тестирование, экзамен</a:t>
                      </a:r>
                      <a:endParaRPr lang="ru-RU" sz="14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r h="0">
                <a:tc>
                  <a:txBody>
                    <a:bodyPr/>
                    <a:lstStyle/>
                    <a:p>
                      <a:pPr indent="8890" algn="just">
                        <a:lnSpc>
                          <a:spcPts val="1150"/>
                        </a:lnSpc>
                        <a:spcAft>
                          <a:spcPts val="0"/>
                        </a:spcAft>
                      </a:pPr>
                      <a:r>
                        <a:rPr lang="ru-RU" sz="1050" spc="-100" dirty="0">
                          <a:effectLst/>
                          <a:latin typeface="Times New Roman" panose="02020603050405020304" pitchFamily="18" charset="0"/>
                          <a:cs typeface="Times New Roman" panose="02020603050405020304" pitchFamily="18" charset="0"/>
                        </a:rPr>
                        <a:t>аспекты развития отрасли, организацию хозяйствующих субъектов в рыночной экономике.</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lgn="just">
                        <a:lnSpc>
                          <a:spcPts val="1150"/>
                        </a:lnSpc>
                        <a:spcAft>
                          <a:spcPts val="0"/>
                        </a:spcAft>
                      </a:pPr>
                      <a:r>
                        <a:rPr lang="ru-RU" sz="1050" spc="-100" dirty="0">
                          <a:effectLst/>
                          <a:latin typeface="Times New Roman" panose="02020603050405020304" pitchFamily="18" charset="0"/>
                          <a:cs typeface="Times New Roman" panose="02020603050405020304" pitchFamily="18" charset="0"/>
                        </a:rPr>
                        <a:t>тестирование, экзамен</a:t>
                      </a:r>
                      <a:endParaRPr lang="ru-RU" sz="14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25400" marR="25400" marT="0" marB="0"/>
                </a:tc>
              </a:tr>
            </a:tbl>
          </a:graphicData>
        </a:graphic>
      </p:graphicFrame>
      <p:sp>
        <p:nvSpPr>
          <p:cNvPr id="5" name="Стрелка вправо 4">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292089655"/>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Цели и задачи изучения дисциплины</a:t>
            </a:r>
            <a:endParaRPr lang="ru-RU" dirty="0"/>
          </a:p>
        </p:txBody>
      </p:sp>
      <p:sp>
        <p:nvSpPr>
          <p:cNvPr id="3" name="Объект 2"/>
          <p:cNvSpPr>
            <a:spLocks noGrp="1"/>
          </p:cNvSpPr>
          <p:nvPr>
            <p:ph idx="1"/>
          </p:nvPr>
        </p:nvSpPr>
        <p:spPr>
          <a:xfrm>
            <a:off x="500034" y="1785926"/>
            <a:ext cx="8229600" cy="4525963"/>
          </a:xfrm>
        </p:spPr>
        <p:txBody>
          <a:bodyPr>
            <a:normAutofit fontScale="55000" lnSpcReduction="20000"/>
          </a:bodyPr>
          <a:lstStyle/>
          <a:p>
            <a:pPr>
              <a:buNone/>
            </a:pPr>
            <a:r>
              <a:rPr lang="ru-RU" cap="small" dirty="0" smtClean="0">
                <a:solidFill>
                  <a:schemeClr val="accent5">
                    <a:lumMod val="50000"/>
                  </a:schemeClr>
                </a:solidFill>
                <a:latin typeface="Times New Roman" panose="02020603050405020304" pitchFamily="18" charset="0"/>
                <a:cs typeface="Times New Roman" panose="02020603050405020304" pitchFamily="18" charset="0"/>
              </a:rPr>
              <a:t>Требования к уровню освоения дисциплины:</a:t>
            </a:r>
          </a:p>
          <a:p>
            <a:pPr>
              <a:buNone/>
            </a:pPr>
            <a:r>
              <a:rPr lang="ru-RU" cap="small" dirty="0" smtClean="0">
                <a:solidFill>
                  <a:schemeClr val="accent5">
                    <a:lumMod val="50000"/>
                  </a:schemeClr>
                </a:solidFill>
                <a:latin typeface="Times New Roman" panose="02020603050405020304" pitchFamily="18" charset="0"/>
                <a:cs typeface="Times New Roman" panose="02020603050405020304" pitchFamily="18" charset="0"/>
              </a:rPr>
              <a:t>В результате освоения учебной дисциплины обучающийся должен уметь:</a:t>
            </a:r>
            <a:endParaRPr lang="ru-RU"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dirty="0" smtClean="0">
                <a:solidFill>
                  <a:schemeClr val="accent5">
                    <a:lumMod val="50000"/>
                  </a:schemeClr>
                </a:solidFill>
                <a:latin typeface="Times New Roman" panose="02020603050405020304" pitchFamily="18" charset="0"/>
                <a:cs typeface="Times New Roman" panose="02020603050405020304" pitchFamily="18" charset="0"/>
              </a:rPr>
              <a:t>определять организационно-правовые формы организаций;</a:t>
            </a:r>
          </a:p>
          <a:p>
            <a:pPr marL="0" lvl="0" indent="0">
              <a:buNone/>
            </a:pPr>
            <a:r>
              <a:rPr lang="ru-RU" dirty="0" smtClean="0">
                <a:solidFill>
                  <a:schemeClr val="accent5">
                    <a:lumMod val="50000"/>
                  </a:schemeClr>
                </a:solidFill>
                <a:latin typeface="Times New Roman" panose="02020603050405020304" pitchFamily="18" charset="0"/>
                <a:cs typeface="Times New Roman" panose="02020603050405020304" pitchFamily="18" charset="0"/>
              </a:rPr>
              <a:t>планировать деятельность организации;</a:t>
            </a:r>
          </a:p>
          <a:p>
            <a:pPr marL="0" lvl="0" indent="0">
              <a:buNone/>
            </a:pPr>
            <a:r>
              <a:rPr lang="ru-RU" dirty="0" smtClean="0">
                <a:solidFill>
                  <a:schemeClr val="accent5">
                    <a:lumMod val="50000"/>
                  </a:schemeClr>
                </a:solidFill>
                <a:latin typeface="Times New Roman" panose="02020603050405020304" pitchFamily="18" charset="0"/>
                <a:cs typeface="Times New Roman" panose="02020603050405020304" pitchFamily="18" charset="0"/>
              </a:rPr>
              <a:t>определять состав материальных, трудовых и финансовых ресурсов организации;</a:t>
            </a:r>
          </a:p>
          <a:p>
            <a:pPr marL="0" lvl="0" indent="0">
              <a:buNone/>
            </a:pPr>
            <a:r>
              <a:rPr lang="ru-RU" dirty="0" smtClean="0">
                <a:solidFill>
                  <a:schemeClr val="accent5">
                    <a:lumMod val="50000"/>
                  </a:schemeClr>
                </a:solidFill>
                <a:latin typeface="Times New Roman" panose="02020603050405020304" pitchFamily="18" charset="0"/>
                <a:cs typeface="Times New Roman" panose="02020603050405020304" pitchFamily="18" charset="0"/>
              </a:rPr>
              <a:t>заполнять первичные документы по экономической деятельности организации;</a:t>
            </a:r>
          </a:p>
          <a:p>
            <a:pPr>
              <a:buNone/>
            </a:pPr>
            <a:r>
              <a:rPr lang="ru-RU" cap="small" dirty="0" smtClean="0">
                <a:solidFill>
                  <a:schemeClr val="accent5">
                    <a:lumMod val="50000"/>
                  </a:schemeClr>
                </a:solidFill>
                <a:latin typeface="Times New Roman" panose="02020603050405020304" pitchFamily="18" charset="0"/>
                <a:cs typeface="Times New Roman" panose="02020603050405020304" pitchFamily="18" charset="0"/>
              </a:rPr>
              <a:t>В результате освоения учебной дисциплины обучающийся должен знать:</a:t>
            </a:r>
            <a:endParaRPr lang="ru-RU"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dirty="0" smtClean="0">
                <a:solidFill>
                  <a:schemeClr val="accent5">
                    <a:lumMod val="50000"/>
                  </a:schemeClr>
                </a:solidFill>
                <a:latin typeface="Times New Roman" panose="02020603050405020304" pitchFamily="18" charset="0"/>
                <a:cs typeface="Times New Roman" panose="02020603050405020304" pitchFamily="18" charset="0"/>
              </a:rPr>
              <a:t>сущность организации, как основного звена экономики отраслей;</a:t>
            </a:r>
          </a:p>
          <a:p>
            <a:pPr marL="0" lvl="0" indent="0">
              <a:buNone/>
            </a:pPr>
            <a:r>
              <a:rPr lang="ru-RU" dirty="0" smtClean="0">
                <a:solidFill>
                  <a:schemeClr val="accent5">
                    <a:lumMod val="50000"/>
                  </a:schemeClr>
                </a:solidFill>
                <a:latin typeface="Times New Roman" panose="02020603050405020304" pitchFamily="18" charset="0"/>
                <a:cs typeface="Times New Roman" panose="02020603050405020304" pitchFamily="18" charset="0"/>
              </a:rPr>
              <a:t>основные принципы построения экономической системы организации;</a:t>
            </a:r>
          </a:p>
          <a:p>
            <a:pPr marL="0" lvl="0" indent="0">
              <a:buNone/>
            </a:pPr>
            <a:r>
              <a:rPr lang="ru-RU" dirty="0" smtClean="0">
                <a:solidFill>
                  <a:schemeClr val="accent5">
                    <a:lumMod val="50000"/>
                  </a:schemeClr>
                </a:solidFill>
                <a:latin typeface="Times New Roman" panose="02020603050405020304" pitchFamily="18" charset="0"/>
                <a:cs typeface="Times New Roman" panose="02020603050405020304" pitchFamily="18" charset="0"/>
              </a:rPr>
              <a:t>управление основными и оборотными средствами и оценку эффективности их использования;</a:t>
            </a:r>
          </a:p>
          <a:p>
            <a:pPr marL="0" lvl="0" indent="0">
              <a:buNone/>
            </a:pPr>
            <a:r>
              <a:rPr lang="ru-RU" dirty="0" smtClean="0">
                <a:solidFill>
                  <a:schemeClr val="accent5">
                    <a:lumMod val="50000"/>
                  </a:schemeClr>
                </a:solidFill>
                <a:latin typeface="Times New Roman" panose="02020603050405020304" pitchFamily="18" charset="0"/>
                <a:cs typeface="Times New Roman" panose="02020603050405020304" pitchFamily="18" charset="0"/>
              </a:rPr>
              <a:t>организацию производственного и технологического процессов;</a:t>
            </a:r>
          </a:p>
          <a:p>
            <a:endParaRPr lang="ru-RU" dirty="0"/>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4024580409"/>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Тематический план дисциплины</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241473045"/>
              </p:ext>
            </p:extLst>
          </p:nvPr>
        </p:nvGraphicFramePr>
        <p:xfrm>
          <a:off x="112583" y="1700808"/>
          <a:ext cx="8867330" cy="5016504"/>
        </p:xfrm>
        <a:graphic>
          <a:graphicData uri="http://schemas.openxmlformats.org/drawingml/2006/table">
            <a:tbl>
              <a:tblPr firstRow="1" firstCol="1" lastRow="1" lastCol="1" bandRow="1" bandCol="1">
                <a:tableStyleId>{22838BEF-8BB2-4498-84A7-C5851F593DF1}</a:tableStyleId>
              </a:tblPr>
              <a:tblGrid>
                <a:gridCol w="384572"/>
                <a:gridCol w="1367370"/>
                <a:gridCol w="88858"/>
                <a:gridCol w="565180"/>
                <a:gridCol w="484847"/>
                <a:gridCol w="484277"/>
                <a:gridCol w="1290455"/>
                <a:gridCol w="88858"/>
                <a:gridCol w="478579"/>
                <a:gridCol w="1050026"/>
                <a:gridCol w="1290455"/>
                <a:gridCol w="1204995"/>
                <a:gridCol w="88858"/>
              </a:tblGrid>
              <a:tr h="258396">
                <a:tc>
                  <a:txBody>
                    <a:bodyPr/>
                    <a:lstStyle/>
                    <a:p>
                      <a:pPr algn="ctr">
                        <a:spcAft>
                          <a:spcPts val="0"/>
                        </a:spcAft>
                      </a:pPr>
                      <a:r>
                        <a:rPr lang="ru-RU" sz="1050" dirty="0">
                          <a:effectLst/>
                        </a:rPr>
                        <a:t> </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dirty="0">
                          <a:effectLst/>
                        </a:rPr>
                        <a:t> </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ctr">
                        <a:spcAft>
                          <a:spcPts val="0"/>
                        </a:spcAft>
                      </a:pPr>
                      <a:r>
                        <a:rPr lang="ru-RU" sz="1050" dirty="0">
                          <a:effectLst/>
                          <a:latin typeface="Times New Roman" panose="02020603050405020304" pitchFamily="18" charset="0"/>
                          <a:cs typeface="Times New Roman" panose="02020603050405020304" pitchFamily="18" charset="0"/>
                        </a:rPr>
                        <a:t> </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gridSpan="3">
                  <a:txBody>
                    <a:bodyPr/>
                    <a:lstStyle/>
                    <a:p>
                      <a:pPr algn="ctr">
                        <a:spcAft>
                          <a:spcPts val="0"/>
                        </a:spcAft>
                      </a:pPr>
                      <a:r>
                        <a:rPr lang="ru-RU" sz="1050" dirty="0">
                          <a:effectLst/>
                          <a:latin typeface="Times New Roman" panose="02020603050405020304" pitchFamily="18" charset="0"/>
                          <a:cs typeface="Times New Roman" panose="02020603050405020304" pitchFamily="18" charset="0"/>
                        </a:rPr>
                        <a:t> </a:t>
                      </a:r>
                    </a:p>
                    <a:p>
                      <a:pPr algn="ctr">
                        <a:spcAft>
                          <a:spcPts val="0"/>
                        </a:spcAft>
                      </a:pPr>
                      <a:r>
                        <a:rPr lang="ru-RU" sz="1050" dirty="0">
                          <a:effectLst/>
                          <a:latin typeface="Times New Roman" panose="02020603050405020304" pitchFamily="18" charset="0"/>
                          <a:cs typeface="Times New Roman" panose="02020603050405020304" pitchFamily="18" charset="0"/>
                        </a:rPr>
                        <a:t>Аудиторные занятия</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hMerge="1">
                  <a:txBody>
                    <a:bodyPr/>
                    <a:lstStyle/>
                    <a:p>
                      <a:endParaRPr lang="ru-RU"/>
                    </a:p>
                  </a:txBody>
                  <a:tcPr/>
                </a:tc>
                <a:tc gridSpan="4">
                  <a:txBody>
                    <a:bodyPr/>
                    <a:lstStyle/>
                    <a:p>
                      <a:pPr algn="ctr">
                        <a:spcAft>
                          <a:spcPts val="0"/>
                        </a:spcAft>
                      </a:pPr>
                      <a:r>
                        <a:rPr lang="ru-RU" sz="800" dirty="0">
                          <a:effectLst/>
                          <a:latin typeface="Times New Roman" panose="02020603050405020304" pitchFamily="18" charset="0"/>
                          <a:cs typeface="Times New Roman" panose="02020603050405020304" pitchFamily="18" charset="0"/>
                        </a:rPr>
                        <a:t> </a:t>
                      </a:r>
                      <a:endParaRPr lang="ru-RU" sz="1050" dirty="0">
                        <a:effectLst/>
                        <a:latin typeface="Times New Roman" panose="02020603050405020304" pitchFamily="18" charset="0"/>
                        <a:cs typeface="Times New Roman" panose="02020603050405020304" pitchFamily="18" charset="0"/>
                      </a:endParaRPr>
                    </a:p>
                    <a:p>
                      <a:pPr algn="ctr">
                        <a:spcAft>
                          <a:spcPts val="0"/>
                        </a:spcAft>
                      </a:pPr>
                      <a:r>
                        <a:rPr lang="ru-RU" sz="800" dirty="0">
                          <a:effectLst/>
                          <a:latin typeface="Times New Roman" panose="02020603050405020304" pitchFamily="18" charset="0"/>
                          <a:cs typeface="Times New Roman" panose="02020603050405020304" pitchFamily="18" charset="0"/>
                        </a:rPr>
                        <a:t>Внеаудиторная самостоятельная работа студентов</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l">
                        <a:spcAft>
                          <a:spcPts val="0"/>
                        </a:spcAft>
                      </a:pPr>
                      <a:r>
                        <a:rPr lang="ru-RU" sz="1000">
                          <a:effectLst/>
                        </a:rPr>
                        <a:t> </a:t>
                      </a:r>
                      <a:endParaRPr lang="ru-RU" sz="1000">
                        <a:effectLst/>
                        <a:latin typeface="Times New Roman"/>
                        <a:ea typeface="Times New Roman"/>
                        <a:cs typeface="Times New Roman"/>
                      </a:endParaRPr>
                    </a:p>
                  </a:txBody>
                  <a:tcPr marL="0" marR="0" marT="0" marB="0" anchor="ctr"/>
                </a:tc>
              </a:tr>
              <a:tr h="566408">
                <a:tc>
                  <a:txBody>
                    <a:bodyPr/>
                    <a:lstStyle/>
                    <a:p>
                      <a:pPr algn="ctr">
                        <a:spcAft>
                          <a:spcPts val="0"/>
                        </a:spcAft>
                      </a:pPr>
                      <a:r>
                        <a:rPr lang="ru-RU" sz="900" dirty="0">
                          <a:effectLst/>
                          <a:latin typeface="Times New Roman" panose="02020603050405020304" pitchFamily="18" charset="0"/>
                          <a:cs typeface="Times New Roman" panose="02020603050405020304" pitchFamily="18" charset="0"/>
                        </a:rPr>
                        <a:t>№ занятия</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ctr">
                        <a:spcAft>
                          <a:spcPts val="0"/>
                        </a:spcAft>
                      </a:pPr>
                      <a:r>
                        <a:rPr lang="ru-RU" sz="900" dirty="0">
                          <a:effectLst/>
                          <a:latin typeface="Times New Roman" panose="02020603050405020304" pitchFamily="18" charset="0"/>
                          <a:cs typeface="Times New Roman" panose="02020603050405020304" pitchFamily="18" charset="0"/>
                        </a:rPr>
                        <a:t>Наименование разделов, тем по программе, тем отдельных занятий</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Максимальная нагрузка</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900" dirty="0">
                          <a:effectLst/>
                          <a:latin typeface="Times New Roman" panose="02020603050405020304" pitchFamily="18" charset="0"/>
                          <a:cs typeface="Times New Roman" panose="02020603050405020304" pitchFamily="18" charset="0"/>
                        </a:rPr>
                        <a:t>Количество часов</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Вид занятий</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l">
                        <a:spcAft>
                          <a:spcPts val="0"/>
                        </a:spcAft>
                      </a:pPr>
                      <a:r>
                        <a:rPr lang="ru-RU" sz="900" dirty="0">
                          <a:effectLst/>
                          <a:latin typeface="Times New Roman" panose="02020603050405020304" pitchFamily="18" charset="0"/>
                          <a:cs typeface="Times New Roman" panose="02020603050405020304" pitchFamily="18" charset="0"/>
                        </a:rPr>
                        <a:t>Материальное обеспечение занятий</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Кол-во часов</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900" dirty="0">
                          <a:effectLst/>
                          <a:latin typeface="Times New Roman" panose="02020603050405020304" pitchFamily="18" charset="0"/>
                          <a:cs typeface="Times New Roman" panose="02020603050405020304" pitchFamily="18" charset="0"/>
                        </a:rPr>
                        <a:t>Самостоятельная работа</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Домашнее задание</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ctr">
                        <a:spcAft>
                          <a:spcPts val="0"/>
                        </a:spcAft>
                      </a:pPr>
                      <a:r>
                        <a:rPr lang="ru-RU" sz="900">
                          <a:effectLst/>
                          <a:latin typeface="Times New Roman" panose="02020603050405020304" pitchFamily="18" charset="0"/>
                          <a:cs typeface="Times New Roman" panose="02020603050405020304" pitchFamily="18" charset="0"/>
                        </a:rPr>
                        <a:t>Контрольно-измерительные материалы</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r>
              <a:tr h="165202">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1</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ctr">
                        <a:spcAft>
                          <a:spcPts val="0"/>
                        </a:spcAft>
                      </a:pPr>
                      <a:r>
                        <a:rPr lang="ru-RU" sz="1050" dirty="0">
                          <a:effectLst/>
                          <a:latin typeface="Times New Roman" panose="02020603050405020304" pitchFamily="18" charset="0"/>
                          <a:cs typeface="Times New Roman" panose="02020603050405020304" pitchFamily="18" charset="0"/>
                        </a:rPr>
                        <a:t>2</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3</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4</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5</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6</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ctr">
                        <a:spcAft>
                          <a:spcPts val="0"/>
                        </a:spcAft>
                      </a:pPr>
                      <a:r>
                        <a:rPr lang="ru-RU" sz="1050">
                          <a:effectLst/>
                          <a:latin typeface="Times New Roman" panose="02020603050405020304" pitchFamily="18" charset="0"/>
                          <a:cs typeface="Times New Roman" panose="02020603050405020304" pitchFamily="18" charset="0"/>
                        </a:rPr>
                        <a:t>7</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1050" dirty="0">
                          <a:effectLst/>
                          <a:latin typeface="Times New Roman" panose="02020603050405020304" pitchFamily="18" charset="0"/>
                          <a:cs typeface="Times New Roman" panose="02020603050405020304" pitchFamily="18" charset="0"/>
                        </a:rPr>
                        <a:t>8</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dirty="0">
                          <a:effectLst/>
                          <a:latin typeface="Times New Roman" panose="02020603050405020304" pitchFamily="18" charset="0"/>
                          <a:cs typeface="Times New Roman" panose="02020603050405020304" pitchFamily="18" charset="0"/>
                        </a:rPr>
                        <a:t>9</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10</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l">
                        <a:spcAft>
                          <a:spcPts val="0"/>
                        </a:spcAft>
                      </a:pPr>
                      <a:r>
                        <a:rPr lang="ru-RU" sz="1000">
                          <a:effectLst/>
                          <a:latin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a:cs typeface="Times New Roman" panose="02020603050405020304" pitchFamily="18" charset="0"/>
                      </a:endParaRPr>
                    </a:p>
                  </a:txBody>
                  <a:tcPr marL="0" marR="0" marT="0" marB="0" anchor="ctr"/>
                </a:tc>
              </a:tr>
              <a:tr h="283204">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l">
                        <a:spcAft>
                          <a:spcPts val="0"/>
                        </a:spcAft>
                      </a:pPr>
                      <a:r>
                        <a:rPr lang="ru-RU" sz="900">
                          <a:effectLst/>
                          <a:latin typeface="Times New Roman" panose="02020603050405020304" pitchFamily="18" charset="0"/>
                          <a:cs typeface="Times New Roman" panose="02020603050405020304" pitchFamily="18" charset="0"/>
                        </a:rPr>
                        <a:t>Раздел 1.Отрасли народного хозяйства</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26</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18</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ctr">
                        <a:spcAft>
                          <a:spcPts val="0"/>
                        </a:spcAft>
                      </a:pPr>
                      <a:r>
                        <a:rPr lang="ru-RU" sz="900">
                          <a:effectLst/>
                          <a:latin typeface="Times New Roman" panose="02020603050405020304" pitchFamily="18" charset="0"/>
                          <a:cs typeface="Times New Roman" panose="02020603050405020304" pitchFamily="18" charset="0"/>
                        </a:rPr>
                        <a:t>8</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dirty="0">
                          <a:effectLst/>
                          <a:latin typeface="Times New Roman" panose="02020603050405020304" pitchFamily="18" charset="0"/>
                          <a:cs typeface="Times New Roman" panose="02020603050405020304" pitchFamily="18" charset="0"/>
                        </a:rPr>
                        <a:t> </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l">
                        <a:spcAft>
                          <a:spcPts val="0"/>
                        </a:spcAft>
                      </a:pPr>
                      <a:r>
                        <a:rPr lang="ru-RU" sz="1000">
                          <a:effectLst/>
                          <a:latin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a:cs typeface="Times New Roman" panose="02020603050405020304" pitchFamily="18" charset="0"/>
                      </a:endParaRPr>
                    </a:p>
                  </a:txBody>
                  <a:tcPr marL="0" marR="0" marT="0" marB="0" anchor="ctr"/>
                </a:tc>
              </a:tr>
              <a:tr h="566408">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just">
                        <a:spcAft>
                          <a:spcPts val="0"/>
                        </a:spcAft>
                      </a:pPr>
                      <a:r>
                        <a:rPr lang="ru-RU" sz="900" dirty="0">
                          <a:effectLst/>
                          <a:latin typeface="Times New Roman" panose="02020603050405020304" pitchFamily="18" charset="0"/>
                          <a:cs typeface="Times New Roman" panose="02020603050405020304" pitchFamily="18" charset="0"/>
                        </a:rPr>
                        <a:t>Тема 1.1. Организация (предприятие) как хозяйствующий субъект в рыночной экономике</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3</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2</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80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dirty="0">
                          <a:effectLst/>
                          <a:latin typeface="Times New Roman" panose="02020603050405020304" pitchFamily="18" charset="0"/>
                          <a:cs typeface="Times New Roman" panose="02020603050405020304" pitchFamily="18" charset="0"/>
                        </a:rPr>
                        <a:t> </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ctr">
                        <a:spcAft>
                          <a:spcPts val="0"/>
                        </a:spcAft>
                      </a:pPr>
                      <a:r>
                        <a:rPr lang="ru-RU" sz="1050">
                          <a:effectLst/>
                          <a:latin typeface="Times New Roman" panose="02020603050405020304" pitchFamily="18" charset="0"/>
                          <a:cs typeface="Times New Roman" panose="02020603050405020304" pitchFamily="18" charset="0"/>
                        </a:rPr>
                        <a:t>1</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800" dirty="0">
                          <a:effectLst/>
                          <a:latin typeface="Times New Roman" panose="02020603050405020304" pitchFamily="18" charset="0"/>
                          <a:cs typeface="Times New Roman" panose="02020603050405020304" pitchFamily="18" charset="0"/>
                        </a:rPr>
                        <a:t> </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dirty="0">
                          <a:effectLst/>
                          <a:latin typeface="Times New Roman" panose="02020603050405020304" pitchFamily="18" charset="0"/>
                          <a:cs typeface="Times New Roman" panose="02020603050405020304" pitchFamily="18" charset="0"/>
                        </a:rPr>
                        <a:t> </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105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l">
                        <a:spcAft>
                          <a:spcPts val="0"/>
                        </a:spcAft>
                      </a:pPr>
                      <a:r>
                        <a:rPr lang="ru-RU" sz="1000">
                          <a:effectLst/>
                          <a:latin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a:cs typeface="Times New Roman" panose="02020603050405020304" pitchFamily="18" charset="0"/>
                      </a:endParaRPr>
                    </a:p>
                  </a:txBody>
                  <a:tcPr marL="0" marR="0" marT="0" marB="0" anchor="ctr"/>
                </a:tc>
              </a:tr>
              <a:tr h="991213">
                <a:tc>
                  <a:txBody>
                    <a:bodyPr/>
                    <a:lstStyle/>
                    <a:p>
                      <a:pPr algn="just">
                        <a:spcAft>
                          <a:spcPts val="0"/>
                        </a:spcAft>
                      </a:pPr>
                      <a:r>
                        <a:rPr lang="ru-RU" sz="900">
                          <a:effectLst/>
                          <a:latin typeface="Times New Roman" panose="02020603050405020304" pitchFamily="18" charset="0"/>
                          <a:cs typeface="Times New Roman" panose="02020603050405020304" pitchFamily="18" charset="0"/>
                        </a:rPr>
                        <a:t>1.</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just">
                        <a:spcAft>
                          <a:spcPts val="0"/>
                        </a:spcAft>
                      </a:pPr>
                      <a:r>
                        <a:rPr lang="ru-RU" sz="900" spc="-100" dirty="0">
                          <a:effectLst/>
                          <a:latin typeface="Times New Roman" panose="02020603050405020304" pitchFamily="18" charset="0"/>
                          <a:cs typeface="Times New Roman" panose="02020603050405020304" pitchFamily="18" charset="0"/>
                        </a:rPr>
                        <a:t>Содержание дисциплины и ее задачи. Аспекты развития отрасли, организация хозяйствующих субъектов в рыночной экономике. Сущность организации, как основного звена экономики отраслей.</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3</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2</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800">
                          <a:effectLst/>
                          <a:latin typeface="Times New Roman" panose="02020603050405020304" pitchFamily="18" charset="0"/>
                          <a:cs typeface="Times New Roman" panose="02020603050405020304" pitchFamily="18" charset="0"/>
                        </a:rPr>
                        <a:t>сообщение новых знаний</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1050" dirty="0">
                          <a:effectLst/>
                          <a:latin typeface="Times New Roman" panose="02020603050405020304" pitchFamily="18" charset="0"/>
                          <a:cs typeface="Times New Roman" panose="02020603050405020304" pitchFamily="18" charset="0"/>
                        </a:rPr>
                        <a:t>Дидактический материал по теме</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l">
                        <a:spcAft>
                          <a:spcPts val="0"/>
                        </a:spcAft>
                      </a:pPr>
                      <a:r>
                        <a:rPr lang="ru-RU" sz="800">
                          <a:effectLst/>
                          <a:latin typeface="Times New Roman" panose="02020603050405020304" pitchFamily="18" charset="0"/>
                          <a:cs typeface="Times New Roman" panose="02020603050405020304" pitchFamily="18" charset="0"/>
                        </a:rPr>
                        <a:t>1</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just">
                        <a:spcAft>
                          <a:spcPts val="0"/>
                        </a:spcAft>
                      </a:pPr>
                      <a:r>
                        <a:rPr lang="ru-RU" sz="900" spc="-100">
                          <a:effectLst/>
                          <a:latin typeface="Times New Roman" panose="02020603050405020304" pitchFamily="18" charset="0"/>
                          <a:cs typeface="Times New Roman" panose="02020603050405020304" pitchFamily="18" charset="0"/>
                        </a:rPr>
                        <a:t>подготовка и написание сообщений, докладов</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en-US" sz="1050" dirty="0">
                          <a:effectLst/>
                          <a:latin typeface="Times New Roman" panose="02020603050405020304" pitchFamily="18" charset="0"/>
                          <a:cs typeface="Times New Roman" panose="02020603050405020304" pitchFamily="18" charset="0"/>
                        </a:rPr>
                        <a:t>[1]</a:t>
                      </a:r>
                      <a:r>
                        <a:rPr lang="ru-RU" sz="1050" dirty="0">
                          <a:effectLst/>
                          <a:latin typeface="Times New Roman" panose="02020603050405020304" pitchFamily="18" charset="0"/>
                          <a:cs typeface="Times New Roman" panose="02020603050405020304" pitchFamily="18" charset="0"/>
                        </a:rPr>
                        <a:t> стр.8-14</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1050" dirty="0">
                          <a:effectLst/>
                          <a:latin typeface="Times New Roman" panose="02020603050405020304" pitchFamily="18" charset="0"/>
                          <a:cs typeface="Times New Roman" panose="02020603050405020304" pitchFamily="18" charset="0"/>
                        </a:rPr>
                        <a:t> </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l">
                        <a:spcAft>
                          <a:spcPts val="0"/>
                        </a:spcAft>
                      </a:pPr>
                      <a:r>
                        <a:rPr lang="ru-RU" sz="1000">
                          <a:effectLst/>
                          <a:latin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a:cs typeface="Times New Roman" panose="02020603050405020304" pitchFamily="18" charset="0"/>
                      </a:endParaRPr>
                    </a:p>
                  </a:txBody>
                  <a:tcPr marL="0" marR="0" marT="0" marB="0" anchor="ctr"/>
                </a:tc>
              </a:tr>
              <a:tr h="566408">
                <a:tc>
                  <a:txBody>
                    <a:bodyPr/>
                    <a:lstStyle/>
                    <a:p>
                      <a:pPr algn="just">
                        <a:spcAft>
                          <a:spcPts val="0"/>
                        </a:spcAft>
                      </a:pPr>
                      <a:r>
                        <a:rPr lang="ru-RU" sz="90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just">
                        <a:spcAft>
                          <a:spcPts val="0"/>
                        </a:spcAft>
                      </a:pPr>
                      <a:r>
                        <a:rPr lang="ru-RU" sz="900" spc="-100" dirty="0">
                          <a:effectLst/>
                          <a:latin typeface="Times New Roman" panose="02020603050405020304" pitchFamily="18" charset="0"/>
                          <a:cs typeface="Times New Roman" panose="02020603050405020304" pitchFamily="18" charset="0"/>
                        </a:rPr>
                        <a:t>Тема </a:t>
                      </a:r>
                      <a:r>
                        <a:rPr lang="ru-RU" sz="900" dirty="0">
                          <a:effectLst/>
                          <a:latin typeface="Times New Roman" panose="02020603050405020304" pitchFamily="18" charset="0"/>
                          <a:cs typeface="Times New Roman" panose="02020603050405020304" pitchFamily="18" charset="0"/>
                        </a:rPr>
                        <a:t>1</a:t>
                      </a:r>
                      <a:r>
                        <a:rPr lang="ru-RU" sz="900" spc="-100" dirty="0">
                          <a:effectLst/>
                          <a:latin typeface="Times New Roman" panose="02020603050405020304" pitchFamily="18" charset="0"/>
                          <a:cs typeface="Times New Roman" panose="02020603050405020304" pitchFamily="18" charset="0"/>
                        </a:rPr>
                        <a:t>.2. </a:t>
                      </a:r>
                      <a:r>
                        <a:rPr lang="ru-RU" sz="900" dirty="0">
                          <a:effectLst/>
                          <a:latin typeface="Times New Roman" panose="02020603050405020304" pitchFamily="18" charset="0"/>
                          <a:cs typeface="Times New Roman" panose="02020603050405020304" pitchFamily="18" charset="0"/>
                        </a:rPr>
                        <a:t>Принципы построения экономической системы организации</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9</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6</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105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105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ctr">
                        <a:spcAft>
                          <a:spcPts val="0"/>
                        </a:spcAft>
                      </a:pPr>
                      <a:r>
                        <a:rPr lang="ru-RU" sz="900">
                          <a:effectLst/>
                          <a:latin typeface="Times New Roman" panose="02020603050405020304" pitchFamily="18" charset="0"/>
                          <a:cs typeface="Times New Roman" panose="02020603050405020304" pitchFamily="18" charset="0"/>
                        </a:rPr>
                        <a:t>3</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just">
                        <a:spcAft>
                          <a:spcPts val="0"/>
                        </a:spcAft>
                      </a:pPr>
                      <a:r>
                        <a:rPr lang="ru-RU" sz="105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1050" dirty="0">
                          <a:effectLst/>
                          <a:latin typeface="Times New Roman" panose="02020603050405020304" pitchFamily="18" charset="0"/>
                          <a:cs typeface="Times New Roman" panose="02020603050405020304" pitchFamily="18" charset="0"/>
                        </a:rPr>
                        <a:t> </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1050" dirty="0">
                          <a:effectLst/>
                          <a:latin typeface="Times New Roman" panose="02020603050405020304" pitchFamily="18" charset="0"/>
                          <a:cs typeface="Times New Roman" panose="02020603050405020304" pitchFamily="18" charset="0"/>
                        </a:rPr>
                        <a:t> </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l">
                        <a:spcAft>
                          <a:spcPts val="0"/>
                        </a:spcAft>
                      </a:pPr>
                      <a:r>
                        <a:rPr lang="ru-RU" sz="1000">
                          <a:effectLst/>
                          <a:latin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a:cs typeface="Times New Roman" panose="02020603050405020304" pitchFamily="18" charset="0"/>
                      </a:endParaRPr>
                    </a:p>
                  </a:txBody>
                  <a:tcPr marL="0" marR="0" marT="0" marB="0" anchor="ctr"/>
                </a:tc>
              </a:tr>
              <a:tr h="849611">
                <a:tc>
                  <a:txBody>
                    <a:bodyPr/>
                    <a:lstStyle/>
                    <a:p>
                      <a:pPr algn="just">
                        <a:spcAft>
                          <a:spcPts val="0"/>
                        </a:spcAft>
                      </a:pPr>
                      <a:r>
                        <a:rPr lang="ru-RU" sz="900">
                          <a:effectLst/>
                          <a:latin typeface="Times New Roman" panose="02020603050405020304" pitchFamily="18" charset="0"/>
                          <a:cs typeface="Times New Roman" panose="02020603050405020304" pitchFamily="18" charset="0"/>
                        </a:rPr>
                        <a:t>2.</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just">
                        <a:spcAft>
                          <a:spcPts val="0"/>
                        </a:spcAft>
                      </a:pPr>
                      <a:r>
                        <a:rPr lang="ru-RU" sz="900" spc="-100" dirty="0">
                          <a:effectLst/>
                          <a:latin typeface="Times New Roman" panose="02020603050405020304" pitchFamily="18" charset="0"/>
                          <a:cs typeface="Times New Roman" panose="02020603050405020304" pitchFamily="18" charset="0"/>
                        </a:rPr>
                        <a:t>Организация (предприятие): цель деятельности, основные технико-экономические показатели деятельности организации и методика их расчёта.</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3</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900">
                          <a:effectLst/>
                          <a:latin typeface="Times New Roman" panose="02020603050405020304" pitchFamily="18" charset="0"/>
                          <a:cs typeface="Times New Roman" panose="02020603050405020304" pitchFamily="18" charset="0"/>
                        </a:rPr>
                        <a:t>2</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800">
                          <a:effectLst/>
                          <a:latin typeface="Times New Roman" panose="02020603050405020304" pitchFamily="18" charset="0"/>
                          <a:cs typeface="Times New Roman" panose="02020603050405020304" pitchFamily="18" charset="0"/>
                        </a:rPr>
                        <a:t>сообщение новых знаний</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1050">
                          <a:effectLst/>
                          <a:latin typeface="Times New Roman" panose="02020603050405020304" pitchFamily="18" charset="0"/>
                          <a:cs typeface="Times New Roman" panose="02020603050405020304" pitchFamily="18" charset="0"/>
                        </a:rPr>
                        <a:t>Дидактический материал по теме</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l">
                        <a:spcAft>
                          <a:spcPts val="0"/>
                        </a:spcAft>
                      </a:pPr>
                      <a:r>
                        <a:rPr lang="ru-RU" sz="800">
                          <a:effectLst/>
                          <a:latin typeface="Times New Roman" panose="02020603050405020304" pitchFamily="18" charset="0"/>
                          <a:cs typeface="Times New Roman" panose="02020603050405020304" pitchFamily="18" charset="0"/>
                        </a:rPr>
                        <a:t>1</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just">
                        <a:spcAft>
                          <a:spcPts val="0"/>
                        </a:spcAft>
                      </a:pPr>
                      <a:r>
                        <a:rPr lang="ru-RU" sz="900" spc="-100">
                          <a:effectLst/>
                          <a:latin typeface="Times New Roman" panose="02020603050405020304" pitchFamily="18" charset="0"/>
                          <a:cs typeface="Times New Roman" panose="02020603050405020304" pitchFamily="18" charset="0"/>
                        </a:rPr>
                        <a:t>подготовка и написание сообщений, докладов</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en-US" sz="1050" dirty="0">
                          <a:effectLst/>
                          <a:latin typeface="Times New Roman" panose="02020603050405020304" pitchFamily="18" charset="0"/>
                          <a:cs typeface="Times New Roman" panose="02020603050405020304" pitchFamily="18" charset="0"/>
                        </a:rPr>
                        <a:t>[1]</a:t>
                      </a:r>
                      <a:r>
                        <a:rPr lang="ru-RU" sz="1050" dirty="0">
                          <a:effectLst/>
                          <a:latin typeface="Times New Roman" panose="02020603050405020304" pitchFamily="18" charset="0"/>
                          <a:cs typeface="Times New Roman" panose="02020603050405020304" pitchFamily="18" charset="0"/>
                        </a:rPr>
                        <a:t> стр.8-14</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900" dirty="0">
                          <a:effectLst/>
                          <a:latin typeface="Times New Roman" panose="02020603050405020304" pitchFamily="18" charset="0"/>
                          <a:cs typeface="Times New Roman" panose="02020603050405020304" pitchFamily="18" charset="0"/>
                        </a:rPr>
                        <a:t>тестирование</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l">
                        <a:spcAft>
                          <a:spcPts val="0"/>
                        </a:spcAft>
                      </a:pPr>
                      <a:r>
                        <a:rPr lang="ru-RU" sz="1000">
                          <a:effectLst/>
                          <a:latin typeface="Times New Roman" panose="02020603050405020304" pitchFamily="18" charset="0"/>
                          <a:cs typeface="Times New Roman" panose="02020603050405020304" pitchFamily="18" charset="0"/>
                        </a:rPr>
                        <a:t> </a:t>
                      </a:r>
                      <a:endParaRPr lang="ru-RU" sz="1000">
                        <a:effectLst/>
                        <a:latin typeface="Times New Roman" panose="02020603050405020304" pitchFamily="18" charset="0"/>
                        <a:ea typeface="Times New Roman"/>
                        <a:cs typeface="Times New Roman" panose="02020603050405020304" pitchFamily="18" charset="0"/>
                      </a:endParaRPr>
                    </a:p>
                  </a:txBody>
                  <a:tcPr marL="0" marR="0" marT="0" marB="0" anchor="ctr"/>
                </a:tc>
              </a:tr>
              <a:tr h="708010">
                <a:tc>
                  <a:txBody>
                    <a:bodyPr/>
                    <a:lstStyle/>
                    <a:p>
                      <a:pPr algn="just">
                        <a:spcAft>
                          <a:spcPts val="0"/>
                        </a:spcAft>
                      </a:pPr>
                      <a:r>
                        <a:rPr lang="ru-RU" sz="900">
                          <a:effectLst/>
                          <a:latin typeface="Times New Roman" panose="02020603050405020304" pitchFamily="18" charset="0"/>
                          <a:cs typeface="Times New Roman" panose="02020603050405020304" pitchFamily="18" charset="0"/>
                        </a:rPr>
                        <a:t>3.</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just">
                        <a:spcAft>
                          <a:spcPts val="0"/>
                        </a:spcAft>
                      </a:pPr>
                      <a:r>
                        <a:rPr lang="ru-RU" sz="900" spc="-100" dirty="0">
                          <a:effectLst/>
                          <a:latin typeface="Times New Roman" panose="02020603050405020304" pitchFamily="18" charset="0"/>
                          <a:cs typeface="Times New Roman" panose="02020603050405020304" pitchFamily="18" charset="0"/>
                        </a:rPr>
                        <a:t>Организационно-правовые формы организаций. Основные принципы построения экономической системы организации.</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ctr">
                        <a:spcAft>
                          <a:spcPts val="0"/>
                        </a:spcAft>
                      </a:pPr>
                      <a:r>
                        <a:rPr lang="ru-RU" sz="900" dirty="0">
                          <a:effectLst/>
                          <a:latin typeface="Times New Roman" panose="02020603050405020304" pitchFamily="18" charset="0"/>
                          <a:cs typeface="Times New Roman" panose="02020603050405020304" pitchFamily="18" charset="0"/>
                        </a:rPr>
                        <a:t>3</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ctr">
                        <a:spcAft>
                          <a:spcPts val="0"/>
                        </a:spcAft>
                      </a:pPr>
                      <a:r>
                        <a:rPr lang="ru-RU" sz="900" dirty="0">
                          <a:effectLst/>
                          <a:latin typeface="Times New Roman" panose="02020603050405020304" pitchFamily="18" charset="0"/>
                          <a:cs typeface="Times New Roman" panose="02020603050405020304" pitchFamily="18" charset="0"/>
                        </a:rPr>
                        <a:t>2</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800">
                          <a:effectLst/>
                          <a:latin typeface="Times New Roman" panose="02020603050405020304" pitchFamily="18" charset="0"/>
                          <a:cs typeface="Times New Roman" panose="02020603050405020304" pitchFamily="18" charset="0"/>
                        </a:rPr>
                        <a:t>комб.</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1050" dirty="0">
                          <a:effectLst/>
                          <a:latin typeface="Times New Roman" panose="02020603050405020304" pitchFamily="18" charset="0"/>
                          <a:cs typeface="Times New Roman" panose="02020603050405020304" pitchFamily="18" charset="0"/>
                        </a:rPr>
                        <a:t>Программные электронные средства</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gridSpan="2">
                  <a:txBody>
                    <a:bodyPr/>
                    <a:lstStyle/>
                    <a:p>
                      <a:pPr algn="l">
                        <a:spcAft>
                          <a:spcPts val="0"/>
                        </a:spcAft>
                      </a:pPr>
                      <a:r>
                        <a:rPr lang="ru-RU" sz="800" dirty="0">
                          <a:effectLst/>
                          <a:latin typeface="Times New Roman" panose="02020603050405020304" pitchFamily="18" charset="0"/>
                          <a:cs typeface="Times New Roman" panose="02020603050405020304" pitchFamily="18" charset="0"/>
                        </a:rPr>
                        <a:t>1</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hMerge="1">
                  <a:txBody>
                    <a:bodyPr/>
                    <a:lstStyle/>
                    <a:p>
                      <a:endParaRPr lang="ru-RU"/>
                    </a:p>
                  </a:txBody>
                  <a:tcPr/>
                </a:tc>
                <a:tc>
                  <a:txBody>
                    <a:bodyPr/>
                    <a:lstStyle/>
                    <a:p>
                      <a:pPr algn="just">
                        <a:spcAft>
                          <a:spcPts val="0"/>
                        </a:spcAft>
                      </a:pPr>
                      <a:r>
                        <a:rPr lang="ru-RU" sz="900" spc="-100">
                          <a:effectLst/>
                          <a:latin typeface="Times New Roman" panose="02020603050405020304" pitchFamily="18" charset="0"/>
                          <a:cs typeface="Times New Roman" panose="02020603050405020304" pitchFamily="18" charset="0"/>
                        </a:rPr>
                        <a:t>подготовка и написание сообщений, докладов</a:t>
                      </a:r>
                      <a:endParaRPr lang="ru-RU" sz="105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en-US" sz="1050" dirty="0">
                          <a:effectLst/>
                          <a:latin typeface="Times New Roman" panose="02020603050405020304" pitchFamily="18" charset="0"/>
                          <a:cs typeface="Times New Roman" panose="02020603050405020304" pitchFamily="18" charset="0"/>
                        </a:rPr>
                        <a:t>[1]</a:t>
                      </a:r>
                      <a:r>
                        <a:rPr lang="ru-RU" sz="1050" dirty="0">
                          <a:effectLst/>
                          <a:latin typeface="Times New Roman" panose="02020603050405020304" pitchFamily="18" charset="0"/>
                          <a:cs typeface="Times New Roman" panose="02020603050405020304" pitchFamily="18" charset="0"/>
                        </a:rPr>
                        <a:t> стр.43-47</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just">
                        <a:spcAft>
                          <a:spcPts val="0"/>
                        </a:spcAft>
                      </a:pPr>
                      <a:r>
                        <a:rPr lang="ru-RU" sz="1050" dirty="0">
                          <a:effectLst/>
                          <a:latin typeface="Times New Roman" panose="02020603050405020304" pitchFamily="18" charset="0"/>
                          <a:cs typeface="Times New Roman" panose="02020603050405020304" pitchFamily="18" charset="0"/>
                        </a:rPr>
                        <a:t> </a:t>
                      </a:r>
                      <a:endParaRPr lang="ru-RU" sz="1050" dirty="0">
                        <a:effectLst/>
                        <a:latin typeface="Times New Roman" panose="02020603050405020304" pitchFamily="18" charset="0"/>
                        <a:ea typeface="Times New Roman"/>
                        <a:cs typeface="Times New Roman" panose="02020603050405020304" pitchFamily="18" charset="0"/>
                      </a:endParaRPr>
                    </a:p>
                  </a:txBody>
                  <a:tcPr marL="57194" marR="57194" marT="0" marB="0"/>
                </a:tc>
                <a:tc>
                  <a:txBody>
                    <a:bodyPr/>
                    <a:lstStyle/>
                    <a:p>
                      <a:pPr algn="l">
                        <a:spcAft>
                          <a:spcPts val="0"/>
                        </a:spcAft>
                      </a:pPr>
                      <a:r>
                        <a:rPr lang="ru-RU" sz="1000" dirty="0">
                          <a:effectLst/>
                          <a:latin typeface="Times New Roman" panose="02020603050405020304" pitchFamily="18" charset="0"/>
                          <a:cs typeface="Times New Roman" panose="02020603050405020304" pitchFamily="18" charset="0"/>
                        </a:rPr>
                        <a:t> </a:t>
                      </a:r>
                      <a:endParaRPr lang="ru-RU" sz="1000" dirty="0">
                        <a:effectLst/>
                        <a:latin typeface="Times New Roman" panose="02020603050405020304" pitchFamily="18" charset="0"/>
                        <a:ea typeface="Times New Roman"/>
                        <a:cs typeface="Times New Roman" panose="02020603050405020304" pitchFamily="18" charset="0"/>
                      </a:endParaRPr>
                    </a:p>
                  </a:txBody>
                  <a:tcPr marL="0" marR="0" marT="0" marB="0" anchor="ctr"/>
                </a:tc>
              </a:tr>
            </a:tbl>
          </a:graphicData>
        </a:graphic>
      </p:graphicFrame>
      <p:sp>
        <p:nvSpPr>
          <p:cNvPr id="5" name="Стрелка вправо 4">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313954182"/>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Содержание курса дисциплины</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272375255"/>
              </p:ext>
            </p:extLst>
          </p:nvPr>
        </p:nvGraphicFramePr>
        <p:xfrm>
          <a:off x="395536" y="1700808"/>
          <a:ext cx="8579296" cy="4996388"/>
        </p:xfrm>
        <a:graphic>
          <a:graphicData uri="http://schemas.openxmlformats.org/drawingml/2006/table">
            <a:tbl>
              <a:tblPr firstRow="1" firstCol="1" bandRow="1">
                <a:tableStyleId>{7DF18680-E054-41AD-8BC1-D1AEF772440D}</a:tableStyleId>
              </a:tblPr>
              <a:tblGrid>
                <a:gridCol w="3960440"/>
                <a:gridCol w="4618856"/>
              </a:tblGrid>
              <a:tr h="513778">
                <a:tc>
                  <a:txBody>
                    <a:bodyPr/>
                    <a:lstStyle/>
                    <a:p>
                      <a:pPr>
                        <a:lnSpc>
                          <a:spcPct val="115000"/>
                        </a:lnSpc>
                        <a:spcAft>
                          <a:spcPts val="0"/>
                        </a:spcAft>
                      </a:pPr>
                      <a:r>
                        <a:rPr lang="ru-RU" sz="1100" dirty="0">
                          <a:effectLst/>
                          <a:latin typeface="Times New Roman" panose="02020603050405020304" pitchFamily="18" charset="0"/>
                          <a:cs typeface="Times New Roman" panose="02020603050405020304" pitchFamily="18" charset="0"/>
                        </a:rPr>
                        <a:t>Наименование разделов и тем</a:t>
                      </a:r>
                      <a:endParaRPr lang="ru-RU" sz="1050" dirty="0">
                        <a:effectLst/>
                        <a:latin typeface="Times New Roman" panose="02020603050405020304" pitchFamily="18" charset="0"/>
                        <a:ea typeface="Calibri"/>
                        <a:cs typeface="Times New Roman" panose="02020603050405020304" pitchFamily="18" charset="0"/>
                      </a:endParaRPr>
                    </a:p>
                  </a:txBody>
                  <a:tcPr marL="55845" marR="55845" marT="0" marB="0"/>
                </a:tc>
                <a:tc>
                  <a:txBody>
                    <a:bodyPr/>
                    <a:lstStyle/>
                    <a:p>
                      <a:pPr>
                        <a:lnSpc>
                          <a:spcPct val="115000"/>
                        </a:lnSpc>
                        <a:spcAft>
                          <a:spcPts val="0"/>
                        </a:spcAft>
                      </a:pPr>
                      <a:r>
                        <a:rPr lang="ru-RU" sz="1100">
                          <a:effectLst/>
                          <a:latin typeface="Times New Roman" panose="02020603050405020304" pitchFamily="18" charset="0"/>
                          <a:cs typeface="Times New Roman" panose="02020603050405020304" pitchFamily="18" charset="0"/>
                        </a:rPr>
                        <a:t>Содержание учебного материала, лабораторные работы и практические занятия, самостоятельная работа обучающихся, курсовая работа (проект)</a:t>
                      </a:r>
                      <a:endParaRPr lang="ru-RU" sz="1050">
                        <a:effectLst/>
                        <a:latin typeface="Times New Roman" panose="02020603050405020304" pitchFamily="18" charset="0"/>
                        <a:ea typeface="Calibri"/>
                        <a:cs typeface="Times New Roman" panose="02020603050405020304" pitchFamily="18" charset="0"/>
                      </a:endParaRPr>
                    </a:p>
                  </a:txBody>
                  <a:tcPr marL="55845" marR="55845" marT="0" marB="0"/>
                </a:tc>
              </a:tr>
              <a:tr h="257510">
                <a:tc>
                  <a:txBody>
                    <a:bodyPr/>
                    <a:lstStyle/>
                    <a:p>
                      <a:pPr>
                        <a:lnSpc>
                          <a:spcPct val="115000"/>
                        </a:lnSpc>
                        <a:spcAft>
                          <a:spcPts val="0"/>
                        </a:spcAft>
                      </a:pPr>
                      <a:r>
                        <a:rPr lang="ru-RU" sz="1100" dirty="0">
                          <a:solidFill>
                            <a:schemeClr val="accent5">
                              <a:lumMod val="40000"/>
                              <a:lumOff val="60000"/>
                            </a:schemeClr>
                          </a:solidFill>
                          <a:effectLst/>
                          <a:latin typeface="Times New Roman" panose="02020603050405020304" pitchFamily="18" charset="0"/>
                          <a:cs typeface="Times New Roman" panose="02020603050405020304" pitchFamily="18" charset="0"/>
                        </a:rPr>
                        <a:t>Раздел 1.Отрасли народного хозяйства.</a:t>
                      </a:r>
                      <a:endParaRPr lang="ru-RU" sz="1050" dirty="0">
                        <a:solidFill>
                          <a:schemeClr val="accent5">
                            <a:lumMod val="40000"/>
                            <a:lumOff val="60000"/>
                          </a:schemeClr>
                        </a:solidFill>
                        <a:effectLst/>
                        <a:latin typeface="Times New Roman" panose="02020603050405020304" pitchFamily="18" charset="0"/>
                        <a:ea typeface="Calibri"/>
                        <a:cs typeface="Times New Roman" panose="02020603050405020304" pitchFamily="18" charset="0"/>
                      </a:endParaRPr>
                    </a:p>
                  </a:txBody>
                  <a:tcPr marL="55845" marR="55845" marT="0" marB="0"/>
                </a:tc>
                <a:tc>
                  <a:txBody>
                    <a:bodyPr/>
                    <a:lstStyle/>
                    <a:p>
                      <a:pPr>
                        <a:lnSpc>
                          <a:spcPct val="115000"/>
                        </a:lnSpc>
                        <a:spcAft>
                          <a:spcPts val="0"/>
                        </a:spcAft>
                      </a:pPr>
                      <a:r>
                        <a:rPr lang="ru-RU" sz="1050">
                          <a:effectLst/>
                          <a:latin typeface="Times New Roman" panose="02020603050405020304" pitchFamily="18" charset="0"/>
                          <a:cs typeface="Times New Roman" panose="02020603050405020304" pitchFamily="18" charset="0"/>
                        </a:rPr>
                        <a:t> </a:t>
                      </a:r>
                      <a:endParaRPr lang="ru-RU" sz="1050">
                        <a:effectLst/>
                        <a:latin typeface="Times New Roman" panose="02020603050405020304" pitchFamily="18" charset="0"/>
                        <a:ea typeface="Calibri"/>
                        <a:cs typeface="Times New Roman" panose="02020603050405020304" pitchFamily="18" charset="0"/>
                      </a:endParaRPr>
                    </a:p>
                  </a:txBody>
                  <a:tcPr marL="55845" marR="55845" marT="0" marB="0"/>
                </a:tc>
              </a:tr>
              <a:tr h="766324">
                <a:tc>
                  <a:txBody>
                    <a:bodyPr/>
                    <a:lstStyle/>
                    <a:p>
                      <a:pPr>
                        <a:lnSpc>
                          <a:spcPct val="115000"/>
                        </a:lnSpc>
                        <a:spcAft>
                          <a:spcPts val="0"/>
                        </a:spcAft>
                      </a:pPr>
                      <a:r>
                        <a:rPr lang="ru-RU" sz="1100" dirty="0">
                          <a:solidFill>
                            <a:schemeClr val="accent5">
                              <a:lumMod val="40000"/>
                              <a:lumOff val="60000"/>
                            </a:schemeClr>
                          </a:solidFill>
                          <a:effectLst/>
                          <a:latin typeface="Times New Roman" panose="02020603050405020304" pitchFamily="18" charset="0"/>
                          <a:cs typeface="Times New Roman" panose="02020603050405020304" pitchFamily="18" charset="0"/>
                        </a:rPr>
                        <a:t>Тема 1.1. Организация (предприятие) как хозяйствующий субъект в рыночной экономике</a:t>
                      </a:r>
                      <a:endParaRPr lang="ru-RU" sz="1050" dirty="0">
                        <a:solidFill>
                          <a:schemeClr val="accent5">
                            <a:lumMod val="40000"/>
                            <a:lumOff val="60000"/>
                          </a:schemeClr>
                        </a:solidFill>
                        <a:effectLst/>
                        <a:latin typeface="Times New Roman" panose="02020603050405020304" pitchFamily="18" charset="0"/>
                        <a:ea typeface="Calibri"/>
                        <a:cs typeface="Times New Roman" panose="02020603050405020304" pitchFamily="18" charset="0"/>
                      </a:endParaRPr>
                    </a:p>
                  </a:txBody>
                  <a:tcPr marL="55845" marR="55845" marT="0" marB="0"/>
                </a:tc>
                <a:tc>
                  <a:txBody>
                    <a:bodyPr/>
                    <a:lstStyle/>
                    <a:p>
                      <a:pPr>
                        <a:lnSpc>
                          <a:spcPct val="115000"/>
                        </a:lnSpc>
                        <a:spcAft>
                          <a:spcPts val="0"/>
                        </a:spcAft>
                      </a:pPr>
                      <a:r>
                        <a:rPr lang="ru-RU" sz="1100" spc="-100" dirty="0">
                          <a:solidFill>
                            <a:schemeClr val="accent5">
                              <a:lumMod val="75000"/>
                            </a:schemeClr>
                          </a:solidFill>
                          <a:effectLst/>
                          <a:latin typeface="Times New Roman" panose="02020603050405020304" pitchFamily="18" charset="0"/>
                          <a:cs typeface="Times New Roman" panose="02020603050405020304" pitchFamily="18" charset="0"/>
                        </a:rPr>
                        <a:t>Содержание учебного материала: </a:t>
                      </a:r>
                      <a:endParaRPr lang="ru-RU" sz="1050" dirty="0">
                        <a:solidFill>
                          <a:schemeClr val="accent5">
                            <a:lumMod val="75000"/>
                          </a:schemeClr>
                        </a:solidFill>
                        <a:effectLst/>
                        <a:latin typeface="Times New Roman" panose="02020603050405020304" pitchFamily="18" charset="0"/>
                        <a:cs typeface="Times New Roman" panose="02020603050405020304" pitchFamily="18" charset="0"/>
                      </a:endParaRPr>
                    </a:p>
                    <a:p>
                      <a:pPr>
                        <a:lnSpc>
                          <a:spcPct val="115000"/>
                        </a:lnSpc>
                        <a:spcAft>
                          <a:spcPts val="0"/>
                        </a:spcAft>
                      </a:pPr>
                      <a:r>
                        <a:rPr lang="ru-RU" sz="1100" spc="-100" dirty="0">
                          <a:solidFill>
                            <a:schemeClr val="accent5">
                              <a:lumMod val="75000"/>
                            </a:schemeClr>
                          </a:solidFill>
                          <a:effectLst/>
                          <a:latin typeface="Times New Roman" panose="02020603050405020304" pitchFamily="18" charset="0"/>
                          <a:cs typeface="Times New Roman" panose="02020603050405020304" pitchFamily="18" charset="0"/>
                        </a:rPr>
                        <a:t>1. Содержание дисциплины и ее задачи. Аспекты развития отрасли, организация хозяйствующих субъектов в рыночной экономике. Сущность организации, как основного звена экономики отраслей</a:t>
                      </a:r>
                      <a:endParaRPr lang="ru-RU" sz="1050" dirty="0">
                        <a:solidFill>
                          <a:schemeClr val="accent5">
                            <a:lumMod val="75000"/>
                          </a:schemeClr>
                        </a:solidFill>
                        <a:effectLst/>
                        <a:latin typeface="Times New Roman" panose="02020603050405020304" pitchFamily="18" charset="0"/>
                        <a:ea typeface="Calibri"/>
                        <a:cs typeface="Times New Roman" panose="02020603050405020304" pitchFamily="18" charset="0"/>
                      </a:endParaRPr>
                    </a:p>
                  </a:txBody>
                  <a:tcPr marL="55845" marR="55845" marT="0" marB="0"/>
                </a:tc>
              </a:tr>
              <a:tr h="856297">
                <a:tc>
                  <a:txBody>
                    <a:bodyPr/>
                    <a:lstStyle/>
                    <a:p>
                      <a:pPr>
                        <a:lnSpc>
                          <a:spcPct val="115000"/>
                        </a:lnSpc>
                        <a:spcAft>
                          <a:spcPts val="0"/>
                        </a:spcAft>
                      </a:pPr>
                      <a:r>
                        <a:rPr lang="ru-RU" sz="1100" spc="-100" dirty="0">
                          <a:solidFill>
                            <a:schemeClr val="accent5">
                              <a:lumMod val="40000"/>
                              <a:lumOff val="60000"/>
                            </a:schemeClr>
                          </a:solidFill>
                          <a:effectLst/>
                          <a:latin typeface="Times New Roman" panose="02020603050405020304" pitchFamily="18" charset="0"/>
                          <a:cs typeface="Times New Roman" panose="02020603050405020304" pitchFamily="18" charset="0"/>
                        </a:rPr>
                        <a:t>Тема </a:t>
                      </a:r>
                      <a:r>
                        <a:rPr lang="ru-RU" sz="1100" dirty="0">
                          <a:solidFill>
                            <a:schemeClr val="accent5">
                              <a:lumMod val="40000"/>
                              <a:lumOff val="60000"/>
                            </a:schemeClr>
                          </a:solidFill>
                          <a:effectLst/>
                          <a:latin typeface="Times New Roman" panose="02020603050405020304" pitchFamily="18" charset="0"/>
                          <a:cs typeface="Times New Roman" panose="02020603050405020304" pitchFamily="18" charset="0"/>
                        </a:rPr>
                        <a:t>1</a:t>
                      </a:r>
                      <a:r>
                        <a:rPr lang="ru-RU" sz="1100" spc="-100" dirty="0">
                          <a:solidFill>
                            <a:schemeClr val="accent5">
                              <a:lumMod val="40000"/>
                              <a:lumOff val="60000"/>
                            </a:schemeClr>
                          </a:solidFill>
                          <a:effectLst/>
                          <a:latin typeface="Times New Roman" panose="02020603050405020304" pitchFamily="18" charset="0"/>
                          <a:cs typeface="Times New Roman" panose="02020603050405020304" pitchFamily="18" charset="0"/>
                        </a:rPr>
                        <a:t>.2. </a:t>
                      </a:r>
                      <a:r>
                        <a:rPr lang="ru-RU" sz="1100" dirty="0">
                          <a:solidFill>
                            <a:schemeClr val="accent5">
                              <a:lumMod val="40000"/>
                              <a:lumOff val="60000"/>
                            </a:schemeClr>
                          </a:solidFill>
                          <a:effectLst/>
                          <a:latin typeface="Times New Roman" panose="02020603050405020304" pitchFamily="18" charset="0"/>
                          <a:cs typeface="Times New Roman" panose="02020603050405020304" pitchFamily="18" charset="0"/>
                        </a:rPr>
                        <a:t>Принципы построения экономической системы организации</a:t>
                      </a:r>
                      <a:endParaRPr lang="ru-RU" sz="1050" dirty="0">
                        <a:solidFill>
                          <a:schemeClr val="accent5">
                            <a:lumMod val="40000"/>
                            <a:lumOff val="60000"/>
                          </a:schemeClr>
                        </a:solidFill>
                        <a:effectLst/>
                        <a:latin typeface="Times New Roman" panose="02020603050405020304" pitchFamily="18" charset="0"/>
                        <a:ea typeface="Calibri"/>
                        <a:cs typeface="Times New Roman" panose="02020603050405020304" pitchFamily="18" charset="0"/>
                      </a:endParaRPr>
                    </a:p>
                  </a:txBody>
                  <a:tcPr marL="55845" marR="55845" marT="0" marB="0"/>
                </a:tc>
                <a:tc>
                  <a:txBody>
                    <a:bodyPr/>
                    <a:lstStyle/>
                    <a:p>
                      <a:pPr>
                        <a:lnSpc>
                          <a:spcPct val="115000"/>
                        </a:lnSpc>
                        <a:spcAft>
                          <a:spcPts val="0"/>
                        </a:spcAft>
                      </a:pPr>
                      <a:r>
                        <a:rPr lang="ru-RU" sz="1100" spc="-100" dirty="0">
                          <a:solidFill>
                            <a:schemeClr val="accent5">
                              <a:lumMod val="75000"/>
                            </a:schemeClr>
                          </a:solidFill>
                          <a:effectLst/>
                          <a:latin typeface="Times New Roman" panose="02020603050405020304" pitchFamily="18" charset="0"/>
                          <a:cs typeface="Times New Roman" panose="02020603050405020304" pitchFamily="18" charset="0"/>
                        </a:rPr>
                        <a:t>Содержание учебного материала:</a:t>
                      </a:r>
                      <a:endParaRPr lang="ru-RU" sz="1050" dirty="0">
                        <a:solidFill>
                          <a:schemeClr val="accent5">
                            <a:lumMod val="75000"/>
                          </a:schemeClr>
                        </a:solidFill>
                        <a:effectLst/>
                        <a:latin typeface="Times New Roman" panose="02020603050405020304" pitchFamily="18" charset="0"/>
                        <a:cs typeface="Times New Roman" panose="02020603050405020304" pitchFamily="18" charset="0"/>
                      </a:endParaRPr>
                    </a:p>
                    <a:p>
                      <a:pPr>
                        <a:lnSpc>
                          <a:spcPct val="115000"/>
                        </a:lnSpc>
                        <a:spcAft>
                          <a:spcPts val="0"/>
                        </a:spcAft>
                      </a:pPr>
                      <a:r>
                        <a:rPr lang="ru-RU" sz="1050" dirty="0">
                          <a:solidFill>
                            <a:schemeClr val="accent5">
                              <a:lumMod val="75000"/>
                            </a:schemeClr>
                          </a:solidFill>
                          <a:effectLst/>
                          <a:latin typeface="Times New Roman" panose="02020603050405020304" pitchFamily="18" charset="0"/>
                          <a:cs typeface="Times New Roman" panose="02020603050405020304" pitchFamily="18" charset="0"/>
                        </a:rPr>
                        <a:t>2. </a:t>
                      </a:r>
                      <a:r>
                        <a:rPr lang="ru-RU" sz="1100" spc="-100" dirty="0">
                          <a:solidFill>
                            <a:schemeClr val="accent5">
                              <a:lumMod val="75000"/>
                            </a:schemeClr>
                          </a:solidFill>
                          <a:effectLst/>
                          <a:latin typeface="Times New Roman" panose="02020603050405020304" pitchFamily="18" charset="0"/>
                          <a:cs typeface="Times New Roman" panose="02020603050405020304" pitchFamily="18" charset="0"/>
                        </a:rPr>
                        <a:t>Организация (предприятие): цель деятельности, основные технико-экономические показатели деятельности организации и методика их расчёта.</a:t>
                      </a:r>
                      <a:endParaRPr lang="ru-RU" sz="1050" dirty="0">
                        <a:solidFill>
                          <a:schemeClr val="accent5">
                            <a:lumMod val="75000"/>
                          </a:schemeClr>
                        </a:solidFill>
                        <a:effectLst/>
                        <a:latin typeface="Times New Roman" panose="02020603050405020304" pitchFamily="18" charset="0"/>
                        <a:cs typeface="Times New Roman" panose="02020603050405020304" pitchFamily="18" charset="0"/>
                      </a:endParaRPr>
                    </a:p>
                    <a:p>
                      <a:pPr>
                        <a:lnSpc>
                          <a:spcPct val="115000"/>
                        </a:lnSpc>
                        <a:spcAft>
                          <a:spcPts val="0"/>
                        </a:spcAft>
                      </a:pPr>
                      <a:r>
                        <a:rPr lang="ru-RU" sz="1100" spc="-100" dirty="0">
                          <a:solidFill>
                            <a:schemeClr val="accent5">
                              <a:lumMod val="75000"/>
                            </a:schemeClr>
                          </a:solidFill>
                          <a:effectLst/>
                          <a:latin typeface="Times New Roman" panose="02020603050405020304" pitchFamily="18" charset="0"/>
                          <a:cs typeface="Times New Roman" panose="02020603050405020304" pitchFamily="18" charset="0"/>
                        </a:rPr>
                        <a:t>3. Организационно-правовые формы организаций. Основные принципы построения экономической системы организации.</a:t>
                      </a:r>
                      <a:endParaRPr lang="ru-RU" sz="1050" dirty="0">
                        <a:solidFill>
                          <a:schemeClr val="accent5">
                            <a:lumMod val="75000"/>
                          </a:schemeClr>
                        </a:solidFill>
                        <a:effectLst/>
                        <a:latin typeface="Times New Roman" panose="02020603050405020304" pitchFamily="18" charset="0"/>
                        <a:ea typeface="Calibri"/>
                        <a:cs typeface="Times New Roman" panose="02020603050405020304" pitchFamily="18" charset="0"/>
                      </a:endParaRPr>
                    </a:p>
                  </a:txBody>
                  <a:tcPr marL="55845" marR="55845" marT="0" marB="0"/>
                </a:tc>
              </a:tr>
              <a:tr h="1541334">
                <a:tc>
                  <a:txBody>
                    <a:bodyPr/>
                    <a:lstStyle/>
                    <a:p>
                      <a:pPr>
                        <a:lnSpc>
                          <a:spcPts val="1150"/>
                        </a:lnSpc>
                        <a:spcAft>
                          <a:spcPts val="0"/>
                        </a:spcAft>
                      </a:pPr>
                      <a:r>
                        <a:rPr lang="ru-RU" sz="1000" spc="-100" dirty="0">
                          <a:solidFill>
                            <a:schemeClr val="accent5">
                              <a:lumMod val="40000"/>
                              <a:lumOff val="60000"/>
                            </a:schemeClr>
                          </a:solidFill>
                          <a:effectLst/>
                          <a:latin typeface="Times New Roman" panose="02020603050405020304" pitchFamily="18" charset="0"/>
                          <a:cs typeface="Times New Roman" panose="02020603050405020304" pitchFamily="18" charset="0"/>
                        </a:rPr>
                        <a:t>Тема </a:t>
                      </a:r>
                      <a:r>
                        <a:rPr lang="ru-RU" sz="1100" dirty="0">
                          <a:solidFill>
                            <a:schemeClr val="accent5">
                              <a:lumMod val="40000"/>
                              <a:lumOff val="60000"/>
                            </a:schemeClr>
                          </a:solidFill>
                          <a:effectLst/>
                          <a:latin typeface="Times New Roman" panose="02020603050405020304" pitchFamily="18" charset="0"/>
                          <a:cs typeface="Times New Roman" panose="02020603050405020304" pitchFamily="18" charset="0"/>
                        </a:rPr>
                        <a:t>1.3. </a:t>
                      </a:r>
                      <a:r>
                        <a:rPr lang="ru-RU" sz="1000" spc="-100" dirty="0">
                          <a:solidFill>
                            <a:schemeClr val="accent5">
                              <a:lumMod val="40000"/>
                              <a:lumOff val="60000"/>
                            </a:schemeClr>
                          </a:solidFill>
                          <a:effectLst/>
                          <a:latin typeface="Times New Roman" panose="02020603050405020304" pitchFamily="18" charset="0"/>
                          <a:cs typeface="Times New Roman" panose="02020603050405020304" pitchFamily="18" charset="0"/>
                        </a:rPr>
                        <a:t>Производственная</a:t>
                      </a:r>
                      <a:endParaRPr lang="ru-RU" sz="1100" dirty="0">
                        <a:solidFill>
                          <a:schemeClr val="accent5">
                            <a:lumMod val="40000"/>
                            <a:lumOff val="60000"/>
                          </a:schemeClr>
                        </a:solidFill>
                        <a:effectLst/>
                        <a:latin typeface="Times New Roman" panose="02020603050405020304" pitchFamily="18" charset="0"/>
                        <a:cs typeface="Times New Roman" panose="02020603050405020304" pitchFamily="18" charset="0"/>
                      </a:endParaRPr>
                    </a:p>
                    <a:p>
                      <a:pPr>
                        <a:lnSpc>
                          <a:spcPct val="115000"/>
                        </a:lnSpc>
                        <a:spcAft>
                          <a:spcPts val="0"/>
                        </a:spcAft>
                      </a:pPr>
                      <a:r>
                        <a:rPr lang="ru-RU" sz="1100" spc="-100" dirty="0">
                          <a:solidFill>
                            <a:schemeClr val="accent5">
                              <a:lumMod val="40000"/>
                              <a:lumOff val="60000"/>
                            </a:schemeClr>
                          </a:solidFill>
                          <a:effectLst/>
                          <a:latin typeface="Times New Roman" panose="02020603050405020304" pitchFamily="18" charset="0"/>
                          <a:cs typeface="Times New Roman" panose="02020603050405020304" pitchFamily="18" charset="0"/>
                        </a:rPr>
                        <a:t>структура организации (предприятия)</a:t>
                      </a:r>
                      <a:endParaRPr lang="ru-RU" sz="1050" dirty="0">
                        <a:solidFill>
                          <a:schemeClr val="accent5">
                            <a:lumMod val="40000"/>
                            <a:lumOff val="60000"/>
                          </a:schemeClr>
                        </a:solidFill>
                        <a:effectLst/>
                        <a:latin typeface="Times New Roman" panose="02020603050405020304" pitchFamily="18" charset="0"/>
                        <a:ea typeface="Calibri"/>
                        <a:cs typeface="Times New Roman" panose="02020603050405020304" pitchFamily="18" charset="0"/>
                      </a:endParaRPr>
                    </a:p>
                  </a:txBody>
                  <a:tcPr marL="55845" marR="55845" marT="0" marB="0"/>
                </a:tc>
                <a:tc>
                  <a:txBody>
                    <a:bodyPr/>
                    <a:lstStyle/>
                    <a:p>
                      <a:pPr>
                        <a:lnSpc>
                          <a:spcPct val="115000"/>
                        </a:lnSpc>
                        <a:spcAft>
                          <a:spcPts val="0"/>
                        </a:spcAft>
                      </a:pPr>
                      <a:r>
                        <a:rPr lang="ru-RU" sz="1100" spc="-150" dirty="0">
                          <a:solidFill>
                            <a:schemeClr val="accent5">
                              <a:lumMod val="75000"/>
                            </a:schemeClr>
                          </a:solidFill>
                          <a:effectLst/>
                          <a:latin typeface="Times New Roman" panose="02020603050405020304" pitchFamily="18" charset="0"/>
                          <a:cs typeface="Times New Roman" panose="02020603050405020304" pitchFamily="18" charset="0"/>
                        </a:rPr>
                        <a:t>Содержание учебного материала:</a:t>
                      </a:r>
                      <a:endParaRPr lang="ru-RU" sz="1050" dirty="0">
                        <a:solidFill>
                          <a:schemeClr val="accent5">
                            <a:lumMod val="75000"/>
                          </a:schemeClr>
                        </a:solidFill>
                        <a:effectLst/>
                        <a:latin typeface="Times New Roman" panose="02020603050405020304" pitchFamily="18" charset="0"/>
                        <a:cs typeface="Times New Roman" panose="02020603050405020304" pitchFamily="18" charset="0"/>
                      </a:endParaRPr>
                    </a:p>
                    <a:p>
                      <a:pPr>
                        <a:lnSpc>
                          <a:spcPct val="115000"/>
                        </a:lnSpc>
                        <a:spcAft>
                          <a:spcPts val="0"/>
                        </a:spcAft>
                      </a:pPr>
                      <a:r>
                        <a:rPr lang="ru-RU" sz="1100" spc="-100" dirty="0">
                          <a:solidFill>
                            <a:schemeClr val="accent5">
                              <a:lumMod val="75000"/>
                            </a:schemeClr>
                          </a:solidFill>
                          <a:effectLst/>
                          <a:latin typeface="Times New Roman" panose="02020603050405020304" pitchFamily="18" charset="0"/>
                          <a:cs typeface="Times New Roman" panose="02020603050405020304" pitchFamily="18" charset="0"/>
                        </a:rPr>
                        <a:t>4. Тенденции развития производственной инфраструктуры организации (предприятия), пути её совершенствования.</a:t>
                      </a:r>
                      <a:endParaRPr lang="ru-RU" sz="1050" dirty="0">
                        <a:solidFill>
                          <a:schemeClr val="accent5">
                            <a:lumMod val="75000"/>
                          </a:schemeClr>
                        </a:solidFill>
                        <a:effectLst/>
                        <a:latin typeface="Times New Roman" panose="02020603050405020304" pitchFamily="18" charset="0"/>
                        <a:cs typeface="Times New Roman" panose="02020603050405020304" pitchFamily="18" charset="0"/>
                      </a:endParaRPr>
                    </a:p>
                    <a:p>
                      <a:pPr>
                        <a:lnSpc>
                          <a:spcPct val="115000"/>
                        </a:lnSpc>
                        <a:spcAft>
                          <a:spcPts val="0"/>
                        </a:spcAft>
                      </a:pPr>
                      <a:r>
                        <a:rPr lang="ru-RU" sz="1100" spc="-100" dirty="0">
                          <a:solidFill>
                            <a:schemeClr val="accent5">
                              <a:lumMod val="75000"/>
                            </a:schemeClr>
                          </a:solidFill>
                          <a:effectLst/>
                          <a:latin typeface="Times New Roman" panose="02020603050405020304" pitchFamily="18" charset="0"/>
                          <a:cs typeface="Times New Roman" panose="02020603050405020304" pitchFamily="18" charset="0"/>
                        </a:rPr>
                        <a:t>5. Типы  производства,  их  технико-экономическая  характеристика.   Производственная  структура организации (предприятия), факторы ее определяющие. Элементы производственной структуры</a:t>
                      </a:r>
                      <a:endParaRPr lang="ru-RU" sz="1050" dirty="0">
                        <a:solidFill>
                          <a:schemeClr val="accent5">
                            <a:lumMod val="75000"/>
                          </a:schemeClr>
                        </a:solidFill>
                        <a:effectLst/>
                        <a:latin typeface="Times New Roman" panose="02020603050405020304" pitchFamily="18" charset="0"/>
                        <a:cs typeface="Times New Roman" panose="02020603050405020304" pitchFamily="18" charset="0"/>
                      </a:endParaRPr>
                    </a:p>
                    <a:p>
                      <a:pPr>
                        <a:lnSpc>
                          <a:spcPct val="115000"/>
                        </a:lnSpc>
                        <a:spcAft>
                          <a:spcPts val="0"/>
                        </a:spcAft>
                      </a:pPr>
                      <a:r>
                        <a:rPr lang="ru-RU" sz="1100" spc="-100" dirty="0">
                          <a:solidFill>
                            <a:schemeClr val="accent5">
                              <a:lumMod val="75000"/>
                            </a:schemeClr>
                          </a:solidFill>
                          <a:effectLst/>
                          <a:latin typeface="Times New Roman" panose="02020603050405020304" pitchFamily="18" charset="0"/>
                          <a:cs typeface="Times New Roman" panose="02020603050405020304" pitchFamily="18" charset="0"/>
                        </a:rPr>
                        <a:t>6.</a:t>
                      </a:r>
                      <a:r>
                        <a:rPr lang="ru-RU" sz="1100" dirty="0">
                          <a:solidFill>
                            <a:schemeClr val="accent5">
                              <a:lumMod val="75000"/>
                            </a:schemeClr>
                          </a:solidFill>
                          <a:effectLst/>
                          <a:latin typeface="Times New Roman" panose="02020603050405020304" pitchFamily="18" charset="0"/>
                          <a:cs typeface="Times New Roman" panose="02020603050405020304" pitchFamily="18" charset="0"/>
                        </a:rPr>
                        <a:t> </a:t>
                      </a:r>
                      <a:r>
                        <a:rPr lang="ru-RU" sz="1100" spc="-100" dirty="0">
                          <a:solidFill>
                            <a:schemeClr val="accent5">
                              <a:lumMod val="75000"/>
                            </a:schemeClr>
                          </a:solidFill>
                          <a:effectLst/>
                          <a:latin typeface="Times New Roman" panose="02020603050405020304" pitchFamily="18" charset="0"/>
                          <a:cs typeface="Times New Roman" panose="02020603050405020304" pitchFamily="18" charset="0"/>
                        </a:rPr>
                        <a:t>Функциональные подразделения организации (предприятия). Производственная инфраструктура как необходимая основа для экономического развития организации (предприятия)</a:t>
                      </a:r>
                      <a:endParaRPr lang="ru-RU" sz="1050" dirty="0">
                        <a:solidFill>
                          <a:schemeClr val="accent5">
                            <a:lumMod val="75000"/>
                          </a:schemeClr>
                        </a:solidFill>
                        <a:effectLst/>
                        <a:latin typeface="Times New Roman" panose="02020603050405020304" pitchFamily="18" charset="0"/>
                        <a:ea typeface="Calibri"/>
                        <a:cs typeface="Times New Roman" panose="02020603050405020304" pitchFamily="18" charset="0"/>
                      </a:endParaRPr>
                    </a:p>
                  </a:txBody>
                  <a:tcPr marL="55845" marR="55845" marT="0" marB="0"/>
                </a:tc>
              </a:tr>
              <a:tr h="590721">
                <a:tc>
                  <a:txBody>
                    <a:bodyPr/>
                    <a:lstStyle/>
                    <a:p>
                      <a:pPr>
                        <a:lnSpc>
                          <a:spcPts val="1150"/>
                        </a:lnSpc>
                        <a:spcAft>
                          <a:spcPts val="0"/>
                        </a:spcAft>
                      </a:pPr>
                      <a:r>
                        <a:rPr lang="ru-RU" sz="1000" spc="-100" dirty="0">
                          <a:solidFill>
                            <a:schemeClr val="accent5">
                              <a:lumMod val="40000"/>
                              <a:lumOff val="60000"/>
                            </a:schemeClr>
                          </a:solidFill>
                          <a:effectLst/>
                          <a:latin typeface="Times New Roman" panose="02020603050405020304" pitchFamily="18" charset="0"/>
                          <a:cs typeface="Times New Roman" panose="02020603050405020304" pitchFamily="18" charset="0"/>
                        </a:rPr>
                        <a:t>Тема </a:t>
                      </a:r>
                      <a:r>
                        <a:rPr lang="ru-RU" sz="1100" dirty="0">
                          <a:solidFill>
                            <a:schemeClr val="accent5">
                              <a:lumMod val="40000"/>
                              <a:lumOff val="60000"/>
                            </a:schemeClr>
                          </a:solidFill>
                          <a:effectLst/>
                          <a:latin typeface="Times New Roman" panose="02020603050405020304" pitchFamily="18" charset="0"/>
                          <a:cs typeface="Times New Roman" panose="02020603050405020304" pitchFamily="18" charset="0"/>
                        </a:rPr>
                        <a:t>1.4. </a:t>
                      </a:r>
                      <a:r>
                        <a:rPr lang="ru-RU" sz="1000" spc="-100" dirty="0">
                          <a:solidFill>
                            <a:schemeClr val="accent5">
                              <a:lumMod val="40000"/>
                              <a:lumOff val="60000"/>
                            </a:schemeClr>
                          </a:solidFill>
                          <a:effectLst/>
                          <a:latin typeface="Times New Roman" panose="02020603050405020304" pitchFamily="18" charset="0"/>
                          <a:cs typeface="Times New Roman" panose="02020603050405020304" pitchFamily="18" charset="0"/>
                        </a:rPr>
                        <a:t>Производственный и</a:t>
                      </a:r>
                      <a:endParaRPr lang="ru-RU" sz="1100" dirty="0">
                        <a:solidFill>
                          <a:schemeClr val="accent5">
                            <a:lumMod val="40000"/>
                            <a:lumOff val="60000"/>
                          </a:schemeClr>
                        </a:solidFill>
                        <a:effectLst/>
                        <a:latin typeface="Times New Roman" panose="02020603050405020304" pitchFamily="18" charset="0"/>
                        <a:cs typeface="Times New Roman" panose="02020603050405020304" pitchFamily="18" charset="0"/>
                      </a:endParaRPr>
                    </a:p>
                    <a:p>
                      <a:pPr>
                        <a:lnSpc>
                          <a:spcPct val="115000"/>
                        </a:lnSpc>
                        <a:spcAft>
                          <a:spcPts val="0"/>
                        </a:spcAft>
                      </a:pPr>
                      <a:r>
                        <a:rPr lang="ru-RU" sz="1100" spc="-100" dirty="0">
                          <a:solidFill>
                            <a:schemeClr val="accent5">
                              <a:lumMod val="40000"/>
                              <a:lumOff val="60000"/>
                            </a:schemeClr>
                          </a:solidFill>
                          <a:effectLst/>
                          <a:latin typeface="Times New Roman" panose="02020603050405020304" pitchFamily="18" charset="0"/>
                          <a:cs typeface="Times New Roman" panose="02020603050405020304" pitchFamily="18" charset="0"/>
                        </a:rPr>
                        <a:t>технологический процессы</a:t>
                      </a:r>
                      <a:endParaRPr lang="ru-RU" sz="1050" dirty="0">
                        <a:solidFill>
                          <a:schemeClr val="accent5">
                            <a:lumMod val="40000"/>
                            <a:lumOff val="60000"/>
                          </a:schemeClr>
                        </a:solidFill>
                        <a:effectLst/>
                        <a:latin typeface="Times New Roman" panose="02020603050405020304" pitchFamily="18" charset="0"/>
                        <a:ea typeface="Calibri"/>
                        <a:cs typeface="Times New Roman" panose="02020603050405020304" pitchFamily="18" charset="0"/>
                      </a:endParaRPr>
                    </a:p>
                  </a:txBody>
                  <a:tcPr marL="55845" marR="55845" marT="0" marB="0"/>
                </a:tc>
                <a:tc>
                  <a:txBody>
                    <a:bodyPr/>
                    <a:lstStyle/>
                    <a:p>
                      <a:pPr>
                        <a:lnSpc>
                          <a:spcPct val="115000"/>
                        </a:lnSpc>
                        <a:spcAft>
                          <a:spcPts val="0"/>
                        </a:spcAft>
                      </a:pPr>
                      <a:r>
                        <a:rPr lang="ru-RU" sz="1100" spc="-150" dirty="0">
                          <a:solidFill>
                            <a:schemeClr val="accent5">
                              <a:lumMod val="75000"/>
                            </a:schemeClr>
                          </a:solidFill>
                          <a:effectLst/>
                          <a:latin typeface="Times New Roman" panose="02020603050405020304" pitchFamily="18" charset="0"/>
                          <a:cs typeface="Times New Roman" panose="02020603050405020304" pitchFamily="18" charset="0"/>
                        </a:rPr>
                        <a:t>Содержание учебного материала:</a:t>
                      </a:r>
                      <a:endParaRPr lang="ru-RU" sz="1050" dirty="0">
                        <a:solidFill>
                          <a:schemeClr val="accent5">
                            <a:lumMod val="75000"/>
                          </a:schemeClr>
                        </a:solidFill>
                        <a:effectLst/>
                        <a:latin typeface="Times New Roman" panose="02020603050405020304" pitchFamily="18" charset="0"/>
                        <a:cs typeface="Times New Roman" panose="02020603050405020304" pitchFamily="18" charset="0"/>
                      </a:endParaRPr>
                    </a:p>
                    <a:p>
                      <a:pPr marL="8890" indent="-8890">
                        <a:lnSpc>
                          <a:spcPts val="1150"/>
                        </a:lnSpc>
                        <a:spcAft>
                          <a:spcPts val="0"/>
                        </a:spcAft>
                      </a:pPr>
                      <a:r>
                        <a:rPr lang="ru-RU" sz="1600" spc="-150" dirty="0">
                          <a:solidFill>
                            <a:schemeClr val="accent5">
                              <a:lumMod val="75000"/>
                            </a:schemeClr>
                          </a:solidFill>
                          <a:effectLst/>
                          <a:latin typeface="Times New Roman" panose="02020603050405020304" pitchFamily="18" charset="0"/>
                          <a:cs typeface="Times New Roman" panose="02020603050405020304" pitchFamily="18" charset="0"/>
                        </a:rPr>
                        <a:t>7.  </a:t>
                      </a:r>
                      <a:r>
                        <a:rPr lang="ru-RU" sz="1000" spc="-100" dirty="0">
                          <a:solidFill>
                            <a:schemeClr val="accent5">
                              <a:lumMod val="75000"/>
                            </a:schemeClr>
                          </a:solidFill>
                          <a:effectLst/>
                          <a:latin typeface="Times New Roman" panose="02020603050405020304" pitchFamily="18" charset="0"/>
                          <a:cs typeface="Times New Roman" panose="02020603050405020304" pitchFamily="18" charset="0"/>
                        </a:rPr>
                        <a:t>Организация производственного процесса: понятие, содержание, основные принципы рациональной организации.</a:t>
                      </a:r>
                      <a:endParaRPr lang="ru-RU" sz="1100" dirty="0">
                        <a:solidFill>
                          <a:schemeClr val="accent5">
                            <a:lumMod val="75000"/>
                          </a:schemeClr>
                        </a:solidFill>
                        <a:effectLst/>
                        <a:latin typeface="Times New Roman" panose="02020603050405020304" pitchFamily="18" charset="0"/>
                        <a:cs typeface="Times New Roman" panose="02020603050405020304" pitchFamily="18" charset="0"/>
                      </a:endParaRPr>
                    </a:p>
                    <a:p>
                      <a:pPr>
                        <a:lnSpc>
                          <a:spcPct val="115000"/>
                        </a:lnSpc>
                        <a:spcAft>
                          <a:spcPts val="0"/>
                        </a:spcAft>
                      </a:pPr>
                      <a:r>
                        <a:rPr lang="ru-RU" sz="1100" spc="-100" dirty="0">
                          <a:solidFill>
                            <a:schemeClr val="accent5">
                              <a:lumMod val="75000"/>
                            </a:schemeClr>
                          </a:solidFill>
                          <a:effectLst/>
                          <a:latin typeface="Times New Roman" panose="02020603050405020304" pitchFamily="18" charset="0"/>
                          <a:cs typeface="Times New Roman" panose="02020603050405020304" pitchFamily="18" charset="0"/>
                        </a:rPr>
                        <a:t>8. Производственный цикл, длительность его организации в пространстве.</a:t>
                      </a:r>
                      <a:endParaRPr lang="ru-RU" sz="1050" dirty="0">
                        <a:solidFill>
                          <a:schemeClr val="accent5">
                            <a:lumMod val="75000"/>
                          </a:schemeClr>
                        </a:solidFill>
                        <a:effectLst/>
                        <a:latin typeface="Times New Roman" panose="02020603050405020304" pitchFamily="18" charset="0"/>
                        <a:ea typeface="Calibri"/>
                        <a:cs typeface="Times New Roman" panose="02020603050405020304" pitchFamily="18" charset="0"/>
                      </a:endParaRPr>
                    </a:p>
                  </a:txBody>
                  <a:tcPr marL="55845" marR="55845" marT="0" marB="0"/>
                </a:tc>
              </a:tr>
            </a:tbl>
          </a:graphicData>
        </a:graphic>
      </p:graphicFrame>
      <p:sp>
        <p:nvSpPr>
          <p:cNvPr id="5" name="Стрелка вправо 4">
            <a:hlinkClick r:id="rId3"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091420738"/>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ru-RU" dirty="0">
                <a:ln w="18415" cmpd="sng">
                  <a:solidFill>
                    <a:srgbClr val="FFFFFF"/>
                  </a:solidFill>
                  <a:prstDash val="solid"/>
                </a:ln>
                <a:solidFill>
                  <a:srgbClr val="FFFFFF"/>
                </a:solidFill>
                <a:effectLst>
                  <a:glow rad="101600">
                    <a:schemeClr val="accent5">
                      <a:satMod val="175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Обоснование </a:t>
            </a:r>
            <a:endParaRPr lang="ru-RU" dirty="0">
              <a:ln w="18415" cmpd="sng">
                <a:solidFill>
                  <a:srgbClr val="FFFFFF"/>
                </a:solidFill>
                <a:prstDash val="solid"/>
              </a:ln>
              <a:solidFill>
                <a:srgbClr val="FFFFFF"/>
              </a:solidFill>
              <a:effectLst>
                <a:glow rad="101600">
                  <a:schemeClr val="accent5">
                    <a:satMod val="175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700808"/>
            <a:ext cx="8229600" cy="4525963"/>
          </a:xfrm>
        </p:spPr>
        <p:txBody>
          <a:bodyPr>
            <a:noAutofit/>
          </a:bodyPr>
          <a:lstStyle/>
          <a:p>
            <a:pPr marL="0" indent="0" algn="ctr">
              <a:buNone/>
              <a:defRPr/>
            </a:pPr>
            <a:r>
              <a:rPr lang="ru-RU" sz="2400" dirty="0">
                <a:solidFill>
                  <a:schemeClr val="accent5">
                    <a:lumMod val="50000"/>
                  </a:schemeClr>
                </a:solidFill>
                <a:latin typeface="Times New Roman" panose="02020603050405020304" pitchFamily="18" charset="0"/>
                <a:cs typeface="Times New Roman" panose="02020603050405020304" pitchFamily="18" charset="0"/>
              </a:rPr>
              <a:t>Учебно-методический комплекс </a:t>
            </a:r>
            <a:r>
              <a:rPr lang="ru-RU" sz="2400" dirty="0" smtClean="0">
                <a:solidFill>
                  <a:schemeClr val="accent5">
                    <a:lumMod val="50000"/>
                  </a:schemeClr>
                </a:solidFill>
                <a:latin typeface="Times New Roman" panose="02020603050405020304" pitchFamily="18" charset="0"/>
                <a:cs typeface="Times New Roman" panose="02020603050405020304" pitchFamily="18" charset="0"/>
              </a:rPr>
              <a:t>по дисциплине  </a:t>
            </a:r>
            <a:r>
              <a:rPr lang="ru-RU" sz="2400" dirty="0" smtClean="0">
                <a:solidFill>
                  <a:schemeClr val="accent5">
                    <a:lumMod val="50000"/>
                  </a:schemeClr>
                </a:solidFill>
                <a:latin typeface="Times New Roman" panose="02020603050405020304" pitchFamily="18" charset="0"/>
                <a:cs typeface="Times New Roman" panose="02020603050405020304" pitchFamily="18" charset="0"/>
              </a:rPr>
              <a:t>«Экономика</a:t>
            </a:r>
            <a:r>
              <a:rPr lang="ru-RU" sz="2400" baseline="0"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sz="2400" dirty="0" smtClean="0">
                <a:solidFill>
                  <a:schemeClr val="accent5">
                    <a:lumMod val="50000"/>
                  </a:schemeClr>
                </a:solidFill>
                <a:latin typeface="Times New Roman" panose="02020603050405020304" pitchFamily="18" charset="0"/>
                <a:cs typeface="Times New Roman" panose="02020603050405020304" pitchFamily="18" charset="0"/>
              </a:rPr>
              <a:t> организации» </a:t>
            </a:r>
            <a:r>
              <a:rPr lang="ru-RU" sz="2400" dirty="0">
                <a:solidFill>
                  <a:schemeClr val="accent5">
                    <a:lumMod val="50000"/>
                  </a:schemeClr>
                </a:solidFill>
                <a:latin typeface="Times New Roman" panose="02020603050405020304" pitchFamily="18" charset="0"/>
                <a:cs typeface="Times New Roman" panose="02020603050405020304" pitchFamily="18" charset="0"/>
              </a:rPr>
              <a:t>и его элементы учитывают общую идеологию федеральной, региональной  политики и содействуют развитию системы среднего профессионального образования. </a:t>
            </a:r>
            <a:endParaRPr lang="ru-RU" sz="2400" dirty="0">
              <a:solidFill>
                <a:schemeClr val="accent5">
                  <a:lumMod val="50000"/>
                </a:schemeClr>
              </a:solidFill>
            </a:endParaRPr>
          </a:p>
          <a:p>
            <a:pPr marL="0" indent="0" algn="ctr">
              <a:buNone/>
              <a:defRPr/>
            </a:pPr>
            <a:r>
              <a:rPr lang="ru-RU" sz="2400" dirty="0">
                <a:solidFill>
                  <a:schemeClr val="accent5">
                    <a:lumMod val="50000"/>
                  </a:schemeClr>
                </a:solidFill>
                <a:latin typeface="Times New Roman" panose="02020603050405020304" pitchFamily="18" charset="0"/>
                <a:cs typeface="Times New Roman" panose="02020603050405020304" pitchFamily="18" charset="0"/>
              </a:rPr>
              <a:t>Комплексное методическое обеспечение дисциплины -  это планирование, разработка и создание оптимальной системы (комплекса) учебно-методической документации и учебно- методических средств обучения, необходимых для полного и качественного обеспечения образовательного процесса.</a:t>
            </a:r>
          </a:p>
        </p:txBody>
      </p:sp>
    </p:spTree>
    <p:extLst>
      <p:ext uri="{BB962C8B-B14F-4D97-AF65-F5344CB8AC3E}">
        <p14:creationId xmlns:p14="http://schemas.microsoft.com/office/powerpoint/2010/main" xmlns="" val="2603316264"/>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2564904"/>
            <a:ext cx="7772400" cy="1470025"/>
          </a:xfrm>
        </p:spPr>
        <p:txBody>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Контрольно-измерительные материалы</a:t>
            </a:r>
            <a:endParaRPr lang="ru-RU" dirty="0"/>
          </a:p>
        </p:txBody>
      </p:sp>
      <p:sp>
        <p:nvSpPr>
          <p:cNvPr id="3" name="Подзаголовок 2"/>
          <p:cNvSpPr>
            <a:spLocks noGrp="1"/>
          </p:cNvSpPr>
          <p:nvPr>
            <p:ph type="subTitle" idx="1"/>
          </p:nvPr>
        </p:nvSpPr>
        <p:spPr>
          <a:xfrm>
            <a:off x="2555776" y="4581128"/>
            <a:ext cx="6400800" cy="1752600"/>
          </a:xfrm>
        </p:spPr>
        <p:txBody>
          <a:bodyPr>
            <a:normAutofit fontScale="47500" lnSpcReduction="20000"/>
          </a:bodyPr>
          <a:lstStyle/>
          <a:p>
            <a:pPr algn="r"/>
            <a:r>
              <a:rPr lang="ru-RU" b="1" dirty="0">
                <a:solidFill>
                  <a:schemeClr val="accent5">
                    <a:lumMod val="50000"/>
                  </a:schemeClr>
                </a:solidFill>
                <a:latin typeface="Times New Roman" panose="02020603050405020304" pitchFamily="18" charset="0"/>
                <a:cs typeface="Times New Roman" panose="02020603050405020304" pitchFamily="18" charset="0"/>
              </a:rPr>
              <a:t>Дисциплина         </a:t>
            </a:r>
            <a:r>
              <a:rPr lang="ru-RU" b="1" u="sng" dirty="0">
                <a:solidFill>
                  <a:schemeClr val="accent5">
                    <a:lumMod val="50000"/>
                  </a:schemeClr>
                </a:solidFill>
                <a:latin typeface="Times New Roman" panose="02020603050405020304" pitchFamily="18" charset="0"/>
                <a:cs typeface="Times New Roman" panose="02020603050405020304" pitchFamily="18" charset="0"/>
              </a:rPr>
              <a:t>Экономика   организации________________</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pPr algn="r"/>
            <a:r>
              <a:rPr lang="ru-RU" dirty="0">
                <a:solidFill>
                  <a:schemeClr val="accent5">
                    <a:lumMod val="50000"/>
                  </a:schemeClr>
                </a:solidFill>
                <a:latin typeface="Times New Roman" panose="02020603050405020304" pitchFamily="18" charset="0"/>
                <a:cs typeface="Times New Roman" panose="02020603050405020304" pitchFamily="18" charset="0"/>
              </a:rPr>
              <a:t>(наименование   дисциплины</a:t>
            </a:r>
            <a:r>
              <a:rPr lang="ru-RU" dirty="0" smtClean="0">
                <a:solidFill>
                  <a:schemeClr val="accent5">
                    <a:lumMod val="50000"/>
                  </a:schemeClr>
                </a:solidFill>
                <a:latin typeface="Times New Roman" panose="02020603050405020304" pitchFamily="18" charset="0"/>
                <a:cs typeface="Times New Roman" panose="02020603050405020304" pitchFamily="18" charset="0"/>
              </a:rPr>
              <a:t>)</a:t>
            </a:r>
            <a:r>
              <a:rPr lang="ru-RU" b="1" dirty="0">
                <a:solidFill>
                  <a:schemeClr val="accent5">
                    <a:lumMod val="50000"/>
                  </a:schemeClr>
                </a:solidFill>
                <a:latin typeface="Times New Roman" panose="02020603050405020304" pitchFamily="18" charset="0"/>
                <a:cs typeface="Times New Roman" panose="02020603050405020304" pitchFamily="18" charset="0"/>
              </a:rPr>
              <a:t> </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pPr algn="r"/>
            <a:r>
              <a:rPr lang="ru-RU" b="1" dirty="0">
                <a:solidFill>
                  <a:schemeClr val="accent5">
                    <a:lumMod val="50000"/>
                  </a:schemeClr>
                </a:solidFill>
                <a:latin typeface="Times New Roman" panose="02020603050405020304" pitchFamily="18" charset="0"/>
                <a:cs typeface="Times New Roman" panose="02020603050405020304" pitchFamily="18" charset="0"/>
              </a:rPr>
              <a:t>Специальность</a:t>
            </a:r>
            <a:r>
              <a:rPr lang="ru-RU" dirty="0">
                <a:solidFill>
                  <a:schemeClr val="accent5">
                    <a:lumMod val="50000"/>
                  </a:schemeClr>
                </a:solidFill>
                <a:latin typeface="Times New Roman" panose="02020603050405020304" pitchFamily="18" charset="0"/>
                <a:cs typeface="Times New Roman" panose="02020603050405020304" pitchFamily="18" charset="0"/>
              </a:rPr>
              <a:t> </a:t>
            </a:r>
            <a:r>
              <a:rPr lang="ru-RU" b="1" u="sng"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b="1" u="sng" dirty="0">
                <a:solidFill>
                  <a:schemeClr val="accent5">
                    <a:lumMod val="50000"/>
                  </a:schemeClr>
                </a:solidFill>
                <a:latin typeface="Times New Roman" panose="02020603050405020304" pitchFamily="18" charset="0"/>
                <a:cs typeface="Times New Roman" panose="02020603050405020304" pitchFamily="18" charset="0"/>
              </a:rPr>
              <a:t>230701 Прикладная информатика  ( по отраслям) </a:t>
            </a:r>
            <a:r>
              <a:rPr lang="ru-RU" b="1" dirty="0">
                <a:solidFill>
                  <a:schemeClr val="accent5">
                    <a:lumMod val="50000"/>
                  </a:schemeClr>
                </a:solidFill>
                <a:latin typeface="Times New Roman" panose="02020603050405020304" pitchFamily="18" charset="0"/>
                <a:cs typeface="Times New Roman" panose="02020603050405020304" pitchFamily="18" charset="0"/>
              </a:rPr>
              <a:t> </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pPr algn="r"/>
            <a:r>
              <a:rPr lang="ru-RU" b="1" dirty="0">
                <a:solidFill>
                  <a:schemeClr val="accent5">
                    <a:lumMod val="50000"/>
                  </a:schemeClr>
                </a:solidFill>
                <a:latin typeface="Times New Roman" panose="02020603050405020304" pitchFamily="18" charset="0"/>
                <a:cs typeface="Times New Roman" panose="02020603050405020304" pitchFamily="18" charset="0"/>
              </a:rPr>
              <a:t> </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pPr algn="r"/>
            <a:r>
              <a:rPr lang="ru-RU" b="1" dirty="0">
                <a:solidFill>
                  <a:schemeClr val="accent5">
                    <a:lumMod val="50000"/>
                  </a:schemeClr>
                </a:solidFill>
                <a:latin typeface="Times New Roman" panose="02020603050405020304" pitchFamily="18" charset="0"/>
                <a:cs typeface="Times New Roman" panose="02020603050405020304" pitchFamily="18" charset="0"/>
              </a:rPr>
              <a:t>Форма обучения:  </a:t>
            </a:r>
            <a:r>
              <a:rPr lang="ru-RU" b="1" u="sng" dirty="0">
                <a:solidFill>
                  <a:schemeClr val="accent5">
                    <a:lumMod val="50000"/>
                  </a:schemeClr>
                </a:solidFill>
                <a:latin typeface="Times New Roman" panose="02020603050405020304" pitchFamily="18" charset="0"/>
                <a:cs typeface="Times New Roman" panose="02020603050405020304" pitchFamily="18" charset="0"/>
              </a:rPr>
              <a:t>очная</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endParaRPr lang="ru-RU" dirty="0">
              <a:solidFill>
                <a:schemeClr val="accent5">
                  <a:lumMod val="50000"/>
                </a:schemeClr>
              </a:solidFill>
            </a:endParaRPr>
          </a:p>
        </p:txBody>
      </p:sp>
    </p:spTree>
    <p:extLst>
      <p:ext uri="{BB962C8B-B14F-4D97-AF65-F5344CB8AC3E}">
        <p14:creationId xmlns:p14="http://schemas.microsoft.com/office/powerpoint/2010/main" xmlns="" val="292168640"/>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467544" y="1484784"/>
            <a:ext cx="8229600" cy="4525963"/>
          </a:xfrm>
        </p:spPr>
        <p:txBody>
          <a:bodyPr>
            <a:normAutofit fontScale="62500" lnSpcReduction="20000"/>
          </a:bodyPr>
          <a:lstStyle/>
          <a:p>
            <a:pPr marL="0" indent="0">
              <a:buNone/>
            </a:pPr>
            <a:r>
              <a:rPr lang="ru-RU" b="1" dirty="0">
                <a:solidFill>
                  <a:schemeClr val="accent5">
                    <a:lumMod val="50000"/>
                  </a:schemeClr>
                </a:solidFill>
                <a:latin typeface="Times New Roman" panose="02020603050405020304" pitchFamily="18" charset="0"/>
                <a:cs typeface="Times New Roman" panose="02020603050405020304" pitchFamily="18" charset="0"/>
              </a:rPr>
              <a:t>Комплект контрольно-измерительных материалов (</a:t>
            </a:r>
            <a:r>
              <a:rPr lang="ru-RU" b="1" dirty="0" err="1">
                <a:solidFill>
                  <a:schemeClr val="accent5">
                    <a:lumMod val="50000"/>
                  </a:schemeClr>
                </a:solidFill>
                <a:latin typeface="Times New Roman" panose="02020603050405020304" pitchFamily="18" charset="0"/>
                <a:cs typeface="Times New Roman" panose="02020603050405020304" pitchFamily="18" charset="0"/>
              </a:rPr>
              <a:t>КИМов</a:t>
            </a:r>
            <a:r>
              <a:rPr lang="ru-RU" b="1" dirty="0">
                <a:solidFill>
                  <a:schemeClr val="accent5">
                    <a:lumMod val="50000"/>
                  </a:schemeClr>
                </a:solidFill>
                <a:latin typeface="Times New Roman" panose="02020603050405020304" pitchFamily="18" charset="0"/>
                <a:cs typeface="Times New Roman" panose="02020603050405020304" pitchFamily="18" charset="0"/>
              </a:rPr>
              <a:t>) по учебной дисциплине «Экономика организации» </a:t>
            </a:r>
            <a:r>
              <a:rPr lang="ru-RU" dirty="0">
                <a:solidFill>
                  <a:schemeClr val="accent5">
                    <a:lumMod val="50000"/>
                  </a:schemeClr>
                </a:solidFill>
                <a:latin typeface="Times New Roman" panose="02020603050405020304" pitchFamily="18" charset="0"/>
                <a:cs typeface="Times New Roman" panose="02020603050405020304" pitchFamily="18" charset="0"/>
              </a:rPr>
              <a:t>разработан на основе Федерального государственного образовательного стандарта по специальности  среднего профессионального образования: </a:t>
            </a:r>
          </a:p>
          <a:p>
            <a:pPr marL="0" indent="0">
              <a:buNone/>
            </a:pPr>
            <a:r>
              <a:rPr lang="ru-RU" b="1" u="sng" dirty="0">
                <a:solidFill>
                  <a:schemeClr val="accent5">
                    <a:lumMod val="50000"/>
                  </a:schemeClr>
                </a:solidFill>
                <a:latin typeface="Times New Roman" panose="02020603050405020304" pitchFamily="18" charset="0"/>
                <a:cs typeface="Times New Roman" panose="02020603050405020304" pitchFamily="18" charset="0"/>
              </a:rPr>
              <a:t>_</a:t>
            </a:r>
            <a:r>
              <a:rPr lang="ru-RU" u="sng" dirty="0">
                <a:solidFill>
                  <a:schemeClr val="accent5">
                    <a:lumMod val="50000"/>
                  </a:schemeClr>
                </a:solidFill>
                <a:latin typeface="Times New Roman" panose="02020603050405020304" pitchFamily="18" charset="0"/>
                <a:cs typeface="Times New Roman" panose="02020603050405020304" pitchFamily="18" charset="0"/>
              </a:rPr>
              <a:t>_</a:t>
            </a:r>
            <a:r>
              <a:rPr lang="ru-RU" b="1" u="sng" dirty="0">
                <a:solidFill>
                  <a:schemeClr val="accent5">
                    <a:lumMod val="50000"/>
                  </a:schemeClr>
                </a:solidFill>
                <a:latin typeface="Times New Roman" panose="02020603050405020304" pitchFamily="18" charset="0"/>
                <a:cs typeface="Times New Roman" panose="02020603050405020304" pitchFamily="18" charset="0"/>
              </a:rPr>
              <a:t>Прикладная информатика _(по отраслям).</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(код,   наименование  специальности)</a:t>
            </a:r>
          </a:p>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 </a:t>
            </a:r>
          </a:p>
          <a:p>
            <a:pPr marL="0" indent="0">
              <a:buNone/>
            </a:pPr>
            <a:r>
              <a:rPr lang="ru-RU" b="1" dirty="0">
                <a:solidFill>
                  <a:schemeClr val="accent5">
                    <a:lumMod val="50000"/>
                  </a:schemeClr>
                </a:solidFill>
                <a:latin typeface="Times New Roman" panose="02020603050405020304" pitchFamily="18" charset="0"/>
                <a:cs typeface="Times New Roman" panose="02020603050405020304" pitchFamily="18" charset="0"/>
              </a:rPr>
              <a:t>Организация-разработчик</a:t>
            </a:r>
            <a:r>
              <a:rPr lang="ru-RU" dirty="0">
                <a:solidFill>
                  <a:schemeClr val="accent5">
                    <a:lumMod val="50000"/>
                  </a:schemeClr>
                </a:solidFill>
                <a:latin typeface="Times New Roman" panose="02020603050405020304" pitchFamily="18" charset="0"/>
                <a:cs typeface="Times New Roman" panose="02020603050405020304" pitchFamily="18" charset="0"/>
              </a:rPr>
              <a:t>:  ГБОУ   СПО «Брянский профессионально-педагогический колледж»</a:t>
            </a:r>
          </a:p>
          <a:p>
            <a:pPr marL="0" indent="0">
              <a:buNone/>
            </a:pPr>
            <a:r>
              <a:rPr lang="ru-RU" b="1" dirty="0">
                <a:solidFill>
                  <a:schemeClr val="accent5">
                    <a:lumMod val="50000"/>
                  </a:schemeClr>
                </a:solidFill>
                <a:latin typeface="Times New Roman" panose="02020603050405020304" pitchFamily="18" charset="0"/>
                <a:cs typeface="Times New Roman" panose="02020603050405020304" pitchFamily="18" charset="0"/>
              </a:rPr>
              <a:t>Разработчики:</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Иванцова Л.В., преподаватель колледжа</a:t>
            </a:r>
          </a:p>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 </a:t>
            </a:r>
          </a:p>
          <a:p>
            <a:pPr marL="0" indent="0">
              <a:buNone/>
            </a:pPr>
            <a:r>
              <a:rPr lang="ru-RU" dirty="0">
                <a:solidFill>
                  <a:schemeClr val="accent5">
                    <a:lumMod val="50000"/>
                  </a:schemeClr>
                </a:solidFill>
                <a:latin typeface="Times New Roman" panose="02020603050405020304" pitchFamily="18" charset="0"/>
                <a:cs typeface="Times New Roman" panose="02020603050405020304" pitchFamily="18" charset="0"/>
              </a:rPr>
              <a:t>Рекомендован  Методическим  советом  Брянского  профессионально-педагогического  колледжа </a:t>
            </a:r>
          </a:p>
        </p:txBody>
      </p:sp>
    </p:spTree>
    <p:extLst>
      <p:ext uri="{BB962C8B-B14F-4D97-AF65-F5344CB8AC3E}">
        <p14:creationId xmlns:p14="http://schemas.microsoft.com/office/powerpoint/2010/main" xmlns="" val="2554132608"/>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Пояснительная записка</a:t>
            </a:r>
            <a:endPar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indent="0">
              <a:buNone/>
            </a:pPr>
            <a:r>
              <a:rPr lang="ru-RU" sz="2000" dirty="0">
                <a:solidFill>
                  <a:schemeClr val="accent5">
                    <a:lumMod val="50000"/>
                  </a:schemeClr>
                </a:solidFill>
                <a:latin typeface="Times New Roman" panose="02020603050405020304" pitchFamily="18" charset="0"/>
                <a:cs typeface="Times New Roman" panose="02020603050405020304" pitchFamily="18" charset="0"/>
              </a:rPr>
              <a:t>Комплект контрольно-измерительных материалов (</a:t>
            </a:r>
            <a:r>
              <a:rPr lang="ru-RU" sz="2000" dirty="0" err="1">
                <a:solidFill>
                  <a:schemeClr val="accent5">
                    <a:lumMod val="50000"/>
                  </a:schemeClr>
                </a:solidFill>
                <a:latin typeface="Times New Roman" panose="02020603050405020304" pitchFamily="18" charset="0"/>
                <a:cs typeface="Times New Roman" panose="02020603050405020304" pitchFamily="18" charset="0"/>
              </a:rPr>
              <a:t>КИМов</a:t>
            </a:r>
            <a:r>
              <a:rPr lang="ru-RU" sz="2000" dirty="0">
                <a:solidFill>
                  <a:schemeClr val="accent5">
                    <a:lumMod val="50000"/>
                  </a:schemeClr>
                </a:solidFill>
                <a:latin typeface="Times New Roman" panose="02020603050405020304" pitchFamily="18" charset="0"/>
                <a:cs typeface="Times New Roman" panose="02020603050405020304" pitchFamily="18" charset="0"/>
              </a:rPr>
              <a:t>) для выявления знаний и умений, уровня подготовки студентов</a:t>
            </a:r>
            <a:r>
              <a:rPr lang="ru-RU" sz="2000" b="1" dirty="0">
                <a:solidFill>
                  <a:schemeClr val="accent5">
                    <a:lumMod val="50000"/>
                  </a:schemeClr>
                </a:solidFill>
                <a:latin typeface="Times New Roman" panose="02020603050405020304" pitchFamily="18" charset="0"/>
                <a:cs typeface="Times New Roman" panose="02020603050405020304" pitchFamily="18" charset="0"/>
              </a:rPr>
              <a:t> </a:t>
            </a:r>
            <a:r>
              <a:rPr lang="ru-RU" sz="2000" dirty="0">
                <a:solidFill>
                  <a:schemeClr val="accent5">
                    <a:lumMod val="50000"/>
                  </a:schemeClr>
                </a:solidFill>
                <a:latin typeface="Times New Roman" panose="02020603050405020304" pitchFamily="18" charset="0"/>
                <a:cs typeface="Times New Roman" panose="02020603050405020304" pitchFamily="18" charset="0"/>
              </a:rPr>
              <a:t>учебной дисциплины Экономика организации  разработан на основе Федерального государственного образовательного стандарта по специальности  среднего профессионального образования: </a:t>
            </a:r>
          </a:p>
          <a:p>
            <a:pPr marL="0" indent="0">
              <a:buNone/>
            </a:pPr>
            <a:r>
              <a:rPr lang="ru-RU" sz="2000" b="1" u="sng" dirty="0">
                <a:solidFill>
                  <a:schemeClr val="accent5">
                    <a:lumMod val="50000"/>
                  </a:schemeClr>
                </a:solidFill>
                <a:latin typeface="Times New Roman" panose="02020603050405020304" pitchFamily="18" charset="0"/>
                <a:cs typeface="Times New Roman" panose="02020603050405020304" pitchFamily="18" charset="0"/>
              </a:rPr>
              <a:t>   Прикладная информатика  (по отраслям)</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2000" dirty="0">
                <a:solidFill>
                  <a:schemeClr val="accent5">
                    <a:lumMod val="50000"/>
                  </a:schemeClr>
                </a:solidFill>
                <a:latin typeface="Times New Roman" panose="02020603050405020304" pitchFamily="18" charset="0"/>
                <a:cs typeface="Times New Roman" panose="02020603050405020304" pitchFamily="18" charset="0"/>
              </a:rPr>
              <a:t>				(код,   наименование  </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специальности) </a:t>
            </a:r>
          </a:p>
          <a:p>
            <a:pPr marL="0" indent="0">
              <a:buNone/>
            </a:pP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и  </a:t>
            </a:r>
            <a:r>
              <a:rPr lang="ru-RU" sz="2000" dirty="0">
                <a:solidFill>
                  <a:schemeClr val="accent5">
                    <a:lumMod val="50000"/>
                  </a:schemeClr>
                </a:solidFill>
                <a:latin typeface="Times New Roman" panose="02020603050405020304" pitchFamily="18" charset="0"/>
                <a:cs typeface="Times New Roman" panose="02020603050405020304" pitchFamily="18" charset="0"/>
              </a:rPr>
              <a:t>является частью основной профессиональной образовательной программы.</a:t>
            </a:r>
          </a:p>
          <a:p>
            <a:endParaRPr lang="ru-RU" dirty="0"/>
          </a:p>
        </p:txBody>
      </p:sp>
    </p:spTree>
    <p:extLst>
      <p:ext uri="{BB962C8B-B14F-4D97-AF65-F5344CB8AC3E}">
        <p14:creationId xmlns:p14="http://schemas.microsoft.com/office/powerpoint/2010/main" xmlns="" val="3697450053"/>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Модель контроля по учебной дисциплине «Экономика организации»</a:t>
            </a:r>
            <a:endParaRPr lang="ru-RU" sz="3600"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Фонд учебного времени 126 часов</a:t>
            </a:r>
          </a:p>
          <a:p>
            <a:endParaRPr lang="ru-RU" sz="2000" dirty="0" smtClean="0">
              <a:solidFill>
                <a:schemeClr val="accent5">
                  <a:lumMod val="50000"/>
                </a:schemeClr>
              </a:solidFill>
              <a:latin typeface="Times New Roman" panose="02020603050405020304" pitchFamily="18" charset="0"/>
              <a:cs typeface="Times New Roman" panose="02020603050405020304" pitchFamily="18" charset="0"/>
            </a:endParaRPr>
          </a:p>
          <a:p>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endParaRPr lang="ru-RU" sz="2000" dirty="0" smtClean="0">
              <a:solidFill>
                <a:schemeClr val="accent5">
                  <a:lumMod val="50000"/>
                </a:schemeClr>
              </a:solidFill>
              <a:latin typeface="Times New Roman" panose="02020603050405020304" pitchFamily="18" charset="0"/>
              <a:cs typeface="Times New Roman" panose="02020603050405020304" pitchFamily="18" charset="0"/>
            </a:endParaRPr>
          </a:p>
          <a:p>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endParaRPr lang="ru-RU" sz="2000" dirty="0" smtClean="0">
              <a:solidFill>
                <a:schemeClr val="accent5">
                  <a:lumMod val="50000"/>
                </a:schemeClr>
              </a:solidFill>
              <a:latin typeface="Times New Roman" panose="02020603050405020304" pitchFamily="18" charset="0"/>
              <a:cs typeface="Times New Roman" panose="02020603050405020304" pitchFamily="18" charset="0"/>
            </a:endParaRPr>
          </a:p>
          <a:p>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2000" dirty="0">
                <a:solidFill>
                  <a:schemeClr val="accent5">
                    <a:lumMod val="50000"/>
                  </a:schemeClr>
                </a:solidFill>
              </a:rPr>
              <a:t>Примечание:</a:t>
            </a:r>
          </a:p>
          <a:p>
            <a:pPr marL="0" indent="0">
              <a:buNone/>
            </a:pPr>
            <a:r>
              <a:rPr lang="ru-RU" sz="2000" dirty="0">
                <a:solidFill>
                  <a:schemeClr val="accent5">
                    <a:lumMod val="50000"/>
                  </a:schemeClr>
                </a:solidFill>
              </a:rPr>
              <a:t>РК – рубежный контроль</a:t>
            </a:r>
            <a:r>
              <a:rPr lang="ru-RU" sz="2000" i="1" dirty="0">
                <a:solidFill>
                  <a:schemeClr val="accent5">
                    <a:lumMod val="50000"/>
                  </a:schemeClr>
                </a:solidFill>
              </a:rPr>
              <a:t>	</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xmlns="" val="1165986947"/>
              </p:ext>
            </p:extLst>
          </p:nvPr>
        </p:nvGraphicFramePr>
        <p:xfrm>
          <a:off x="395536" y="2204864"/>
          <a:ext cx="8229600" cy="2194560"/>
        </p:xfrm>
        <a:graphic>
          <a:graphicData uri="http://schemas.openxmlformats.org/drawingml/2006/table">
            <a:tbl>
              <a:tblPr firstRow="1" firstCol="1" bandRow="1" bandCol="1">
                <a:tableStyleId>{35758FB7-9AC5-4552-8A53-C91805E547FA}</a:tableStyleId>
              </a:tblPr>
              <a:tblGrid>
                <a:gridCol w="1092303"/>
                <a:gridCol w="557284"/>
                <a:gridCol w="463639"/>
                <a:gridCol w="464294"/>
                <a:gridCol w="557284"/>
                <a:gridCol w="556629"/>
                <a:gridCol w="649619"/>
                <a:gridCol w="464294"/>
                <a:gridCol w="557284"/>
                <a:gridCol w="649619"/>
                <a:gridCol w="746539"/>
                <a:gridCol w="746539"/>
                <a:gridCol w="556629"/>
                <a:gridCol w="167644"/>
              </a:tblGrid>
              <a:tr h="540508">
                <a:tc rowSpan="2">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Наименование разделов, </a:t>
                      </a:r>
                    </a:p>
                    <a:p>
                      <a:pPr algn="ctr">
                        <a:spcAft>
                          <a:spcPts val="0"/>
                        </a:spcAft>
                      </a:pPr>
                      <a:r>
                        <a:rPr lang="ru-RU" sz="1400" dirty="0">
                          <a:effectLst/>
                          <a:latin typeface="Times New Roman" panose="02020603050405020304" pitchFamily="18" charset="0"/>
                          <a:cs typeface="Times New Roman" panose="02020603050405020304" pitchFamily="18" charset="0"/>
                        </a:rPr>
                        <a:t>тем</a:t>
                      </a:r>
                      <a:endParaRPr lang="ru-RU" sz="1400" dirty="0">
                        <a:effectLst/>
                        <a:latin typeface="Times New Roman" panose="02020603050405020304" pitchFamily="18" charset="0"/>
                        <a:ea typeface="Times New Roman"/>
                        <a:cs typeface="Times New Roman" panose="02020603050405020304" pitchFamily="18" charset="0"/>
                      </a:endParaRPr>
                    </a:p>
                  </a:txBody>
                  <a:tcPr marL="67563" marR="67563" marT="0" marB="0"/>
                </a:tc>
                <a:tc gridSpan="4">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dirty="0">
                          <a:effectLst/>
                          <a:latin typeface="Times New Roman" panose="02020603050405020304" pitchFamily="18" charset="0"/>
                          <a:cs typeface="Times New Roman" panose="02020603050405020304" pitchFamily="18" charset="0"/>
                        </a:rPr>
                        <a:t>Раздел 1. </a:t>
                      </a:r>
                    </a:p>
                    <a:p>
                      <a:pPr>
                        <a:spcAft>
                          <a:spcPts val="0"/>
                        </a:spcAft>
                      </a:pPr>
                      <a:r>
                        <a:rPr lang="ru-RU" sz="1400" dirty="0">
                          <a:effectLst/>
                          <a:latin typeface="Times New Roman" panose="02020603050405020304" pitchFamily="18" charset="0"/>
                          <a:cs typeface="Times New Roman" panose="02020603050405020304" pitchFamily="18" charset="0"/>
                        </a:rPr>
                        <a:t> </a:t>
                      </a: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a:cs typeface="Times New Roman" panose="02020603050405020304" pitchFamily="18" charset="0"/>
                      </a:endParaRPr>
                    </a:p>
                  </a:txBody>
                  <a:tcPr marL="67563" marR="67563" marT="0" marB="0"/>
                </a:tc>
                <a:tc hMerge="1">
                  <a:txBody>
                    <a:bodyPr/>
                    <a:lstStyle/>
                    <a:p>
                      <a:endParaRPr lang="ru-RU"/>
                    </a:p>
                  </a:txBody>
                  <a:tcPr/>
                </a:tc>
                <a:tc hMerge="1">
                  <a:txBody>
                    <a:bodyPr/>
                    <a:lstStyle/>
                    <a:p>
                      <a:endParaRPr lang="ru-RU"/>
                    </a:p>
                  </a:txBody>
                  <a:tcPr/>
                </a:tc>
                <a:tc hMerge="1">
                  <a:txBody>
                    <a:bodyPr/>
                    <a:lstStyle/>
                    <a:p>
                      <a:endParaRPr lang="ru-RU"/>
                    </a:p>
                  </a:txBody>
                  <a:tcPr/>
                </a:tc>
                <a:tc gridSpan="3">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dirty="0">
                          <a:effectLst/>
                          <a:latin typeface="Times New Roman" panose="02020603050405020304" pitchFamily="18" charset="0"/>
                          <a:cs typeface="Times New Roman" panose="02020603050405020304" pitchFamily="18" charset="0"/>
                        </a:rPr>
                        <a:t>Раздел 2. </a:t>
                      </a: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a:cs typeface="Times New Roman" panose="02020603050405020304" pitchFamily="18" charset="0"/>
                      </a:endParaRPr>
                    </a:p>
                  </a:txBody>
                  <a:tcPr marL="67563" marR="67563" marT="0" marB="0"/>
                </a:tc>
                <a:tc hMerge="1">
                  <a:txBody>
                    <a:bodyPr/>
                    <a:lstStyle/>
                    <a:p>
                      <a:endParaRPr lang="ru-RU"/>
                    </a:p>
                  </a:txBody>
                  <a:tcPr/>
                </a:tc>
                <a:tc hMerge="1">
                  <a:txBody>
                    <a:bodyPr/>
                    <a:lstStyle/>
                    <a:p>
                      <a:endParaRPr lang="ru-RU"/>
                    </a:p>
                  </a:txBody>
                  <a:tcPr/>
                </a:tc>
                <a:tc gridSpan="3">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dirty="0">
                          <a:effectLst/>
                          <a:latin typeface="Times New Roman" panose="02020603050405020304" pitchFamily="18" charset="0"/>
                          <a:cs typeface="Times New Roman" panose="02020603050405020304" pitchFamily="18" charset="0"/>
                        </a:rPr>
                        <a:t>Раздел 3. </a:t>
                      </a: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a:cs typeface="Times New Roman" panose="02020603050405020304" pitchFamily="18" charset="0"/>
                      </a:endParaRPr>
                    </a:p>
                  </a:txBody>
                  <a:tcPr marL="67563" marR="67563" marT="0" marB="0"/>
                </a:tc>
                <a:tc hMerge="1">
                  <a:txBody>
                    <a:bodyPr/>
                    <a:lstStyle/>
                    <a:p>
                      <a:endParaRPr lang="ru-RU"/>
                    </a:p>
                  </a:txBody>
                  <a:tcPr/>
                </a:tc>
                <a:tc hMerge="1">
                  <a:txBody>
                    <a:bodyPr/>
                    <a:lstStyle/>
                    <a:p>
                      <a:endParaRPr lang="ru-RU"/>
                    </a:p>
                  </a:txBody>
                  <a:tcPr/>
                </a:tc>
                <a:tc gridSpan="3">
                  <a:txBody>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latin typeface="Times New Roman" panose="02020603050405020304" pitchFamily="18" charset="0"/>
                          <a:cs typeface="Times New Roman" panose="02020603050405020304" pitchFamily="18" charset="0"/>
                        </a:rPr>
                        <a:t>Раздел 4. </a:t>
                      </a: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200">
                          <a:effectLst/>
                          <a:latin typeface="Times New Roman" panose="02020603050405020304" pitchFamily="18" charset="0"/>
                          <a:cs typeface="Times New Roman" panose="02020603050405020304" pitchFamily="18" charset="0"/>
                        </a:rPr>
                        <a:t> </a:t>
                      </a:r>
                      <a:endParaRPr lang="ru-RU" sz="1200">
                        <a:effectLst/>
                        <a:latin typeface="Times New Roman" panose="02020603050405020304" pitchFamily="18" charset="0"/>
                        <a:ea typeface="Times New Roman"/>
                        <a:cs typeface="Times New Roman" panose="02020603050405020304" pitchFamily="18" charset="0"/>
                      </a:endParaRPr>
                    </a:p>
                  </a:txBody>
                  <a:tcPr marL="67563" marR="67563" marT="0" marB="0"/>
                </a:tc>
                <a:tc hMerge="1">
                  <a:txBody>
                    <a:bodyPr/>
                    <a:lstStyle/>
                    <a:p>
                      <a:endParaRPr lang="ru-RU"/>
                    </a:p>
                  </a:txBody>
                  <a:tcPr/>
                </a:tc>
                <a:tc hMerge="1">
                  <a:txBody>
                    <a:bodyPr/>
                    <a:lstStyle/>
                    <a:p>
                      <a:endParaRPr lang="ru-RU"/>
                    </a:p>
                  </a:txBody>
                  <a:tcPr/>
                </a:tc>
              </a:tr>
              <a:tr h="900846">
                <a:tc vMerge="1">
                  <a:txBody>
                    <a:bodyPr/>
                    <a:lstStyle/>
                    <a:p>
                      <a:endParaRPr lang="ru-RU"/>
                    </a:p>
                  </a:txBody>
                  <a:tcPr/>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Т1.1.</a:t>
                      </a:r>
                      <a:endParaRPr lang="ru-RU" sz="140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Т1.2.</a:t>
                      </a:r>
                      <a:endParaRPr lang="ru-RU" sz="1400" dirty="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Т1.3.</a:t>
                      </a:r>
                      <a:endParaRPr lang="ru-RU" sz="140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Т1.4.</a:t>
                      </a:r>
                      <a:endParaRPr lang="ru-RU" sz="140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Т2.1.</a:t>
                      </a:r>
                      <a:endParaRPr lang="ru-RU" sz="140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Т2.2.</a:t>
                      </a:r>
                      <a:endParaRPr lang="ru-RU" sz="140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400">
                          <a:effectLst/>
                          <a:latin typeface="Times New Roman" panose="02020603050405020304" pitchFamily="18" charset="0"/>
                          <a:cs typeface="Times New Roman" panose="02020603050405020304" pitchFamily="18" charset="0"/>
                        </a:rPr>
                        <a:t>Т2.3.</a:t>
                      </a:r>
                      <a:endParaRPr lang="ru-RU" sz="140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Т3.1.</a:t>
                      </a:r>
                      <a:endParaRPr lang="ru-RU" sz="1400" dirty="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Т3.2.</a:t>
                      </a:r>
                      <a:endParaRPr lang="ru-RU" sz="1400" dirty="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200" dirty="0">
                          <a:effectLst/>
                          <a:latin typeface="Times New Roman" panose="02020603050405020304" pitchFamily="18" charset="0"/>
                          <a:cs typeface="Times New Roman" panose="02020603050405020304" pitchFamily="18" charset="0"/>
                        </a:rPr>
                        <a:t>Т3.3.</a:t>
                      </a:r>
                      <a:endParaRPr lang="ru-RU" sz="1200" dirty="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200" dirty="0">
                          <a:effectLst/>
                          <a:latin typeface="Times New Roman" panose="02020603050405020304" pitchFamily="18" charset="0"/>
                          <a:cs typeface="Times New Roman" panose="02020603050405020304" pitchFamily="18" charset="0"/>
                        </a:rPr>
                        <a:t>Т4.1.</a:t>
                      </a:r>
                      <a:endParaRPr lang="ru-RU" sz="1200" dirty="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200">
                          <a:effectLst/>
                          <a:latin typeface="Times New Roman" panose="02020603050405020304" pitchFamily="18" charset="0"/>
                          <a:cs typeface="Times New Roman" panose="02020603050405020304" pitchFamily="18" charset="0"/>
                        </a:rPr>
                        <a:t>Т4.2.</a:t>
                      </a:r>
                      <a:endParaRPr lang="ru-RU" sz="1200">
                        <a:effectLst/>
                        <a:latin typeface="Times New Roman" panose="02020603050405020304" pitchFamily="18" charset="0"/>
                        <a:ea typeface="Times New Roman"/>
                        <a:cs typeface="Times New Roman" panose="02020603050405020304" pitchFamily="18" charset="0"/>
                      </a:endParaRPr>
                    </a:p>
                  </a:txBody>
                  <a:tcPr marL="67563" marR="67563" marT="0" marB="0"/>
                </a:tc>
                <a:tc>
                  <a:txBody>
                    <a:bodyPr/>
                    <a:lstStyle/>
                    <a:p>
                      <a:pPr algn="ctr">
                        <a:spcAft>
                          <a:spcPts val="0"/>
                        </a:spcAft>
                      </a:pPr>
                      <a:r>
                        <a:rPr lang="ru-RU" sz="1200">
                          <a:effectLst/>
                        </a:rPr>
                        <a:t>Т4.3.</a:t>
                      </a:r>
                      <a:endParaRPr lang="ru-RU" sz="1200">
                        <a:effectLst/>
                        <a:latin typeface="Times New Roman"/>
                        <a:ea typeface="Times New Roman"/>
                        <a:cs typeface="Times New Roman"/>
                      </a:endParaRPr>
                    </a:p>
                  </a:txBody>
                  <a:tcPr marL="67563" marR="67563" marT="0" marB="0"/>
                </a:tc>
              </a:tr>
              <a:tr h="360338">
                <a:tc>
                  <a:txBody>
                    <a:bodyPr/>
                    <a:lstStyle/>
                    <a:p>
                      <a:pPr>
                        <a:spcAft>
                          <a:spcPts val="0"/>
                        </a:spcAft>
                      </a:pPr>
                      <a:r>
                        <a:rPr lang="ru-RU" sz="1400">
                          <a:effectLst/>
                          <a:latin typeface="Times New Roman" panose="02020603050405020304" pitchFamily="18" charset="0"/>
                          <a:cs typeface="Times New Roman" panose="02020603050405020304" pitchFamily="18" charset="0"/>
                        </a:rPr>
                        <a:t>Виды контроля</a:t>
                      </a:r>
                      <a:endParaRPr lang="ru-RU" sz="1400">
                        <a:effectLst/>
                        <a:latin typeface="Times New Roman" panose="02020603050405020304" pitchFamily="18" charset="0"/>
                        <a:ea typeface="Times New Roman"/>
                        <a:cs typeface="Times New Roman" panose="02020603050405020304" pitchFamily="18" charset="0"/>
                      </a:endParaRPr>
                    </a:p>
                  </a:txBody>
                  <a:tcPr marL="67563" marR="67563" marT="0" marB="0"/>
                </a:tc>
                <a:tc gridSpan="4">
                  <a:txBody>
                    <a:bodyPr/>
                    <a:lstStyle/>
                    <a:p>
                      <a:pPr algn="ctr">
                        <a:spcAft>
                          <a:spcPts val="0"/>
                        </a:spcAft>
                      </a:pPr>
                      <a:r>
                        <a:rPr lang="ru-RU" sz="1400">
                          <a:effectLst/>
                          <a:latin typeface="Times New Roman" panose="02020603050405020304" pitchFamily="18" charset="0"/>
                          <a:cs typeface="Times New Roman" panose="02020603050405020304" pitchFamily="18" charset="0"/>
                        </a:rPr>
                        <a:t>РК</a:t>
                      </a:r>
                      <a:endParaRPr lang="ru-RU" sz="1400">
                        <a:effectLst/>
                        <a:latin typeface="Times New Roman" panose="02020603050405020304" pitchFamily="18" charset="0"/>
                        <a:ea typeface="Times New Roman"/>
                        <a:cs typeface="Times New Roman" panose="02020603050405020304" pitchFamily="18" charset="0"/>
                      </a:endParaRPr>
                    </a:p>
                  </a:txBody>
                  <a:tcPr marL="67563" marR="67563" marT="0" marB="0"/>
                </a:tc>
                <a:tc hMerge="1">
                  <a:txBody>
                    <a:bodyPr/>
                    <a:lstStyle/>
                    <a:p>
                      <a:endParaRPr lang="ru-RU"/>
                    </a:p>
                  </a:txBody>
                  <a:tcPr/>
                </a:tc>
                <a:tc hMerge="1">
                  <a:txBody>
                    <a:bodyPr/>
                    <a:lstStyle/>
                    <a:p>
                      <a:endParaRPr lang="ru-RU"/>
                    </a:p>
                  </a:txBody>
                  <a:tcPr/>
                </a:tc>
                <a:tc hMerge="1">
                  <a:txBody>
                    <a:bodyPr/>
                    <a:lstStyle/>
                    <a:p>
                      <a:endParaRPr lang="ru-RU"/>
                    </a:p>
                  </a:txBody>
                  <a:tcPr/>
                </a:tc>
                <a:tc gridSpan="3">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РК</a:t>
                      </a:r>
                      <a:endParaRPr lang="ru-RU" sz="1400" dirty="0">
                        <a:effectLst/>
                        <a:latin typeface="Times New Roman" panose="02020603050405020304" pitchFamily="18" charset="0"/>
                        <a:ea typeface="Times New Roman"/>
                        <a:cs typeface="Times New Roman" panose="02020603050405020304" pitchFamily="18" charset="0"/>
                      </a:endParaRPr>
                    </a:p>
                  </a:txBody>
                  <a:tcPr marL="67563" marR="67563" marT="0" marB="0"/>
                </a:tc>
                <a:tc hMerge="1">
                  <a:txBody>
                    <a:bodyPr/>
                    <a:lstStyle/>
                    <a:p>
                      <a:endParaRPr lang="ru-RU"/>
                    </a:p>
                  </a:txBody>
                  <a:tcPr/>
                </a:tc>
                <a:tc hMerge="1">
                  <a:txBody>
                    <a:bodyPr/>
                    <a:lstStyle/>
                    <a:p>
                      <a:endParaRPr lang="ru-RU"/>
                    </a:p>
                  </a:txBody>
                  <a:tcPr/>
                </a:tc>
                <a:tc gridSpan="3">
                  <a:txBody>
                    <a:bodyPr/>
                    <a:lstStyle/>
                    <a:p>
                      <a:pPr algn="ctr">
                        <a:spcAft>
                          <a:spcPts val="0"/>
                        </a:spcAft>
                      </a:pPr>
                      <a:r>
                        <a:rPr lang="ru-RU" sz="1400">
                          <a:effectLst/>
                          <a:latin typeface="Times New Roman" panose="02020603050405020304" pitchFamily="18" charset="0"/>
                          <a:cs typeface="Times New Roman" panose="02020603050405020304" pitchFamily="18" charset="0"/>
                        </a:rPr>
                        <a:t>РК</a:t>
                      </a:r>
                      <a:endParaRPr lang="ru-RU" sz="1400">
                        <a:effectLst/>
                        <a:latin typeface="Times New Roman" panose="02020603050405020304" pitchFamily="18" charset="0"/>
                        <a:ea typeface="Times New Roman"/>
                        <a:cs typeface="Times New Roman" panose="02020603050405020304" pitchFamily="18" charset="0"/>
                      </a:endParaRPr>
                    </a:p>
                  </a:txBody>
                  <a:tcPr marL="67563" marR="67563" marT="0" marB="0"/>
                </a:tc>
                <a:tc hMerge="1">
                  <a:txBody>
                    <a:bodyPr/>
                    <a:lstStyle/>
                    <a:p>
                      <a:endParaRPr lang="ru-RU"/>
                    </a:p>
                  </a:txBody>
                  <a:tcPr/>
                </a:tc>
                <a:tc hMerge="1">
                  <a:txBody>
                    <a:bodyPr/>
                    <a:lstStyle/>
                    <a:p>
                      <a:endParaRPr lang="ru-RU"/>
                    </a:p>
                  </a:txBody>
                  <a:tcPr/>
                </a:tc>
                <a:tc gridSpan="3">
                  <a:txBody>
                    <a:bodyPr/>
                    <a:lstStyle/>
                    <a:p>
                      <a:pPr algn="ctr">
                        <a:spcAft>
                          <a:spcPts val="0"/>
                        </a:spcAft>
                      </a:pPr>
                      <a:r>
                        <a:rPr lang="ru-RU" sz="1200" dirty="0">
                          <a:effectLst/>
                          <a:latin typeface="Times New Roman" panose="02020603050405020304" pitchFamily="18" charset="0"/>
                          <a:cs typeface="Times New Roman" panose="02020603050405020304" pitchFamily="18" charset="0"/>
                        </a:rPr>
                        <a:t>РК</a:t>
                      </a:r>
                      <a:endParaRPr lang="ru-RU" sz="1200" dirty="0">
                        <a:effectLst/>
                        <a:latin typeface="Times New Roman" panose="02020603050405020304" pitchFamily="18" charset="0"/>
                        <a:ea typeface="Times New Roman"/>
                        <a:cs typeface="Times New Roman" panose="02020603050405020304" pitchFamily="18" charset="0"/>
                      </a:endParaRPr>
                    </a:p>
                  </a:txBody>
                  <a:tcPr marL="67563" marR="67563" marT="0" marB="0"/>
                </a:tc>
                <a:tc hMerge="1">
                  <a:txBody>
                    <a:bodyPr/>
                    <a:lstStyle/>
                    <a:p>
                      <a:endParaRPr lang="ru-RU"/>
                    </a:p>
                  </a:txBody>
                  <a:tcPr/>
                </a:tc>
                <a:tc hMerge="1">
                  <a:txBody>
                    <a:bodyPr/>
                    <a:lstStyle/>
                    <a:p>
                      <a:endParaRPr lang="ru-RU"/>
                    </a:p>
                  </a:txBody>
                  <a:tcPr/>
                </a:tc>
              </a:tr>
              <a:tr h="180169">
                <a:tc gridSpan="14">
                  <a:txBody>
                    <a:bodyPr/>
                    <a:lstStyle/>
                    <a:p>
                      <a:pPr algn="ctr">
                        <a:spcAft>
                          <a:spcPts val="0"/>
                        </a:spcAft>
                      </a:pPr>
                      <a:r>
                        <a:rPr lang="ru-RU" sz="1400" dirty="0">
                          <a:effectLst/>
                          <a:latin typeface="Times New Roman" panose="02020603050405020304" pitchFamily="18" charset="0"/>
                          <a:cs typeface="Times New Roman" panose="02020603050405020304" pitchFamily="18" charset="0"/>
                        </a:rPr>
                        <a:t>Итоговая  аттестация – экзамен</a:t>
                      </a:r>
                      <a:endParaRPr lang="ru-RU" sz="1400" dirty="0">
                        <a:effectLst/>
                        <a:latin typeface="Times New Roman" panose="02020603050405020304" pitchFamily="18" charset="0"/>
                        <a:ea typeface="Times New Roman"/>
                        <a:cs typeface="Times New Roman" panose="02020603050405020304" pitchFamily="18" charset="0"/>
                      </a:endParaRPr>
                    </a:p>
                  </a:txBody>
                  <a:tcPr marL="67563" marR="67563"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extLst>
      <p:ext uri="{BB962C8B-B14F-4D97-AF65-F5344CB8AC3E}">
        <p14:creationId xmlns:p14="http://schemas.microsoft.com/office/powerpoint/2010/main" xmlns="" val="1473753489"/>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Кодификатор содержания учебной дисциплины Экономика организации</a:t>
            </a:r>
            <a:endParaRPr lang="ru-RU" sz="36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2751541744"/>
              </p:ext>
            </p:extLst>
          </p:nvPr>
        </p:nvGraphicFramePr>
        <p:xfrm>
          <a:off x="827584" y="1694334"/>
          <a:ext cx="7704856" cy="5133210"/>
        </p:xfrm>
        <a:graphic>
          <a:graphicData uri="http://schemas.openxmlformats.org/drawingml/2006/table">
            <a:tbl>
              <a:tblPr firstRow="1" firstCol="1" bandRow="1" bandCol="1">
                <a:tableStyleId>{7DF18680-E054-41AD-8BC1-D1AEF772440D}</a:tableStyleId>
              </a:tblPr>
              <a:tblGrid>
                <a:gridCol w="432048"/>
                <a:gridCol w="4896544"/>
                <a:gridCol w="1152128"/>
                <a:gridCol w="1224136"/>
              </a:tblGrid>
              <a:tr h="492746">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 п/п</a:t>
                      </a:r>
                    </a:p>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Название дидактических единиц</a:t>
                      </a:r>
                    </a:p>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по учебной дисциплине</a:t>
                      </a:r>
                    </a:p>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a:solidFill>
                            <a:schemeClr val="accent5">
                              <a:lumMod val="50000"/>
                            </a:schemeClr>
                          </a:solidFill>
                          <a:effectLst/>
                          <a:latin typeface="Times New Roman" panose="02020603050405020304" pitchFamily="18" charset="0"/>
                          <a:cs typeface="Times New Roman" panose="02020603050405020304" pitchFamily="18" charset="0"/>
                        </a:rPr>
                        <a:t>Номер  задания</a:t>
                      </a:r>
                      <a:endParaRPr lang="ru-RU" sz="12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Номера заданий тестового задания</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r>
              <a:tr h="164249">
                <a:tc>
                  <a:txBody>
                    <a:bodyPr/>
                    <a:lstStyle/>
                    <a:p>
                      <a:pPr algn="l">
                        <a:spcAft>
                          <a:spcPts val="0"/>
                        </a:spcAft>
                      </a:pP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уметь:</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a:solidFill>
                            <a:schemeClr val="accent5">
                              <a:lumMod val="50000"/>
                            </a:schemeClr>
                          </a:solidFill>
                          <a:effectLst/>
                        </a:rPr>
                        <a:t> </a:t>
                      </a:r>
                      <a:endParaRPr lang="ru-RU" sz="1200">
                        <a:solidFill>
                          <a:schemeClr val="accent5">
                            <a:lumMod val="50000"/>
                          </a:schemeClr>
                        </a:solidFill>
                        <a:effectLst/>
                        <a:latin typeface="Times New Roman"/>
                        <a:ea typeface="Times New Roman"/>
                        <a:cs typeface="Times New Roman"/>
                      </a:endParaRPr>
                    </a:p>
                  </a:txBody>
                  <a:tcPr marL="61593" marR="61593" marT="0" marB="0"/>
                </a:tc>
              </a:tr>
              <a:tr h="164249">
                <a:tc>
                  <a:txBody>
                    <a:bodyPr/>
                    <a:lstStyle/>
                    <a:p>
                      <a:pPr marL="0" lvl="0" indent="0" algn="ctr">
                        <a:spcAft>
                          <a:spcPts val="0"/>
                        </a:spcAft>
                        <a:buFont typeface="+mj-lt"/>
                        <a:buNone/>
                      </a:pPr>
                      <a:r>
                        <a:rPr lang="ru-RU" sz="1200" dirty="0" smtClean="0">
                          <a:solidFill>
                            <a:schemeClr val="accent5">
                              <a:lumMod val="50000"/>
                            </a:schemeClr>
                          </a:solidFill>
                          <a:effectLst/>
                        </a:rPr>
                        <a:t>1.</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marL="12065" indent="-12065"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определять организационно-правовые формы организаций</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ПР 1</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a:solidFill>
                            <a:schemeClr val="accent5">
                              <a:lumMod val="50000"/>
                            </a:schemeClr>
                          </a:solidFill>
                          <a:effectLst/>
                        </a:rPr>
                        <a:t> </a:t>
                      </a:r>
                      <a:endParaRPr lang="ru-RU" sz="1200">
                        <a:solidFill>
                          <a:schemeClr val="accent5">
                            <a:lumMod val="50000"/>
                          </a:schemeClr>
                        </a:solidFill>
                        <a:effectLst/>
                        <a:latin typeface="Times New Roman"/>
                        <a:ea typeface="Times New Roman"/>
                        <a:cs typeface="Times New Roman"/>
                      </a:endParaRPr>
                    </a:p>
                  </a:txBody>
                  <a:tcPr marL="61593" marR="61593" marT="0" marB="0" anchor="ctr"/>
                </a:tc>
              </a:tr>
              <a:tr h="164249">
                <a:tc>
                  <a:txBody>
                    <a:bodyPr/>
                    <a:lstStyle/>
                    <a:p>
                      <a:pPr marL="0" lvl="0" indent="0" algn="ctr">
                        <a:spcAft>
                          <a:spcPts val="0"/>
                        </a:spcAft>
                        <a:buFont typeface="+mj-lt"/>
                        <a:buNone/>
                      </a:pPr>
                      <a:r>
                        <a:rPr lang="ru-RU" sz="1200" dirty="0" smtClean="0">
                          <a:solidFill>
                            <a:schemeClr val="accent5">
                              <a:lumMod val="50000"/>
                            </a:schemeClr>
                          </a:solidFill>
                          <a:effectLst/>
                        </a:rPr>
                        <a:t>2.</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algn="l">
                        <a:lnSpc>
                          <a:spcPts val="115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планировать деятельность организации;</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ПР 10</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a:solidFill>
                            <a:schemeClr val="accent5">
                              <a:lumMod val="50000"/>
                            </a:schemeClr>
                          </a:solidFill>
                          <a:effectLst/>
                        </a:rPr>
                        <a:t> </a:t>
                      </a:r>
                      <a:endParaRPr lang="ru-RU" sz="1200">
                        <a:solidFill>
                          <a:schemeClr val="accent5">
                            <a:lumMod val="50000"/>
                          </a:schemeClr>
                        </a:solidFill>
                        <a:effectLst/>
                        <a:latin typeface="Times New Roman"/>
                        <a:ea typeface="Times New Roman"/>
                        <a:cs typeface="Times New Roman"/>
                      </a:endParaRPr>
                    </a:p>
                  </a:txBody>
                  <a:tcPr marL="61593" marR="61593" marT="0" marB="0" anchor="ctr"/>
                </a:tc>
              </a:tr>
              <a:tr h="319372">
                <a:tc>
                  <a:txBody>
                    <a:bodyPr/>
                    <a:lstStyle/>
                    <a:p>
                      <a:pPr marL="0" lvl="0" indent="0" algn="ctr">
                        <a:spcAft>
                          <a:spcPts val="0"/>
                        </a:spcAft>
                        <a:buFont typeface="+mj-lt"/>
                        <a:buNone/>
                      </a:pPr>
                      <a:r>
                        <a:rPr lang="ru-RU" sz="1200" dirty="0" smtClean="0">
                          <a:solidFill>
                            <a:schemeClr val="accent5">
                              <a:lumMod val="50000"/>
                            </a:schemeClr>
                          </a:solidFill>
                          <a:effectLst/>
                        </a:rPr>
                        <a:t>3.</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marL="6350" indent="-6350"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определять состав материальных, трудовых и финансовых ресурсов организации;</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ПР 2,3,4,5</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a:solidFill>
                            <a:schemeClr val="accent5">
                              <a:lumMod val="50000"/>
                            </a:schemeClr>
                          </a:solidFill>
                          <a:effectLst/>
                        </a:rPr>
                        <a:t> </a:t>
                      </a:r>
                      <a:endParaRPr lang="ru-RU" sz="1200">
                        <a:solidFill>
                          <a:schemeClr val="accent5">
                            <a:lumMod val="50000"/>
                          </a:schemeClr>
                        </a:solidFill>
                        <a:effectLst/>
                        <a:latin typeface="Times New Roman"/>
                        <a:ea typeface="Times New Roman"/>
                        <a:cs typeface="Times New Roman"/>
                      </a:endParaRPr>
                    </a:p>
                  </a:txBody>
                  <a:tcPr marL="61593" marR="61593" marT="0" marB="0" anchor="ctr"/>
                </a:tc>
              </a:tr>
              <a:tr h="319372">
                <a:tc>
                  <a:txBody>
                    <a:bodyPr/>
                    <a:lstStyle/>
                    <a:p>
                      <a:pPr marL="0" lvl="0" indent="0" algn="ctr">
                        <a:spcAft>
                          <a:spcPts val="0"/>
                        </a:spcAft>
                        <a:buFont typeface="+mj-lt"/>
                        <a:buNone/>
                      </a:pPr>
                      <a:r>
                        <a:rPr lang="ru-RU" sz="1200" dirty="0" smtClean="0">
                          <a:solidFill>
                            <a:schemeClr val="accent5">
                              <a:lumMod val="50000"/>
                            </a:schemeClr>
                          </a:solidFill>
                          <a:effectLst/>
                        </a:rPr>
                        <a:t>4.</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marL="6350" indent="-6350"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заполнять первичные документы по экономической деятельности организации;</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ПР 10</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a:solidFill>
                            <a:schemeClr val="accent5">
                              <a:lumMod val="50000"/>
                            </a:schemeClr>
                          </a:solidFill>
                          <a:effectLst/>
                        </a:rPr>
                        <a:t> </a:t>
                      </a:r>
                      <a:endParaRPr lang="ru-RU" sz="1200">
                        <a:solidFill>
                          <a:schemeClr val="accent5">
                            <a:lumMod val="50000"/>
                          </a:schemeClr>
                        </a:solidFill>
                        <a:effectLst/>
                        <a:latin typeface="Times New Roman"/>
                        <a:ea typeface="Times New Roman"/>
                        <a:cs typeface="Times New Roman"/>
                      </a:endParaRPr>
                    </a:p>
                  </a:txBody>
                  <a:tcPr marL="61593" marR="61593" marT="0" marB="0" anchor="ctr"/>
                </a:tc>
              </a:tr>
              <a:tr h="375254">
                <a:tc>
                  <a:txBody>
                    <a:bodyPr/>
                    <a:lstStyle/>
                    <a:p>
                      <a:pPr marL="0" lvl="0" indent="0" algn="ctr">
                        <a:spcAft>
                          <a:spcPts val="0"/>
                        </a:spcAft>
                        <a:buFont typeface="+mj-lt"/>
                        <a:buNone/>
                      </a:pPr>
                      <a:r>
                        <a:rPr lang="ru-RU" sz="1200" dirty="0" smtClean="0">
                          <a:solidFill>
                            <a:schemeClr val="accent5">
                              <a:lumMod val="50000"/>
                            </a:schemeClr>
                          </a:solidFill>
                          <a:effectLst/>
                        </a:rPr>
                        <a:t>5.</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marL="3175" indent="-3175"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рассчитывать по принятой методологии основные технико-экономические показатели деятельности организации;</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ПР 12-20</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nchor="ctr"/>
                </a:tc>
              </a:tr>
              <a:tr h="319372">
                <a:tc>
                  <a:txBody>
                    <a:bodyPr/>
                    <a:lstStyle/>
                    <a:p>
                      <a:pPr marL="0" lvl="0" indent="0" algn="ctr">
                        <a:spcAft>
                          <a:spcPts val="0"/>
                        </a:spcAft>
                        <a:buFont typeface="+mj-lt"/>
                        <a:buNone/>
                      </a:pPr>
                      <a:r>
                        <a:rPr lang="ru-RU" sz="1200" dirty="0" smtClean="0">
                          <a:solidFill>
                            <a:schemeClr val="accent5">
                              <a:lumMod val="50000"/>
                            </a:schemeClr>
                          </a:solidFill>
                          <a:effectLst/>
                        </a:rPr>
                        <a:t>6.</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marR="762000" indent="3175"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находить и использовать необходимую экономическую информацию.</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ПР 10</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a:solidFill>
                            <a:schemeClr val="accent5">
                              <a:lumMod val="50000"/>
                            </a:schemeClr>
                          </a:solidFill>
                          <a:effectLst/>
                        </a:rPr>
                        <a:t> </a:t>
                      </a:r>
                      <a:endParaRPr lang="ru-RU" sz="1200">
                        <a:solidFill>
                          <a:schemeClr val="accent5">
                            <a:lumMod val="50000"/>
                          </a:schemeClr>
                        </a:solidFill>
                        <a:effectLst/>
                        <a:latin typeface="Times New Roman"/>
                        <a:ea typeface="Times New Roman"/>
                        <a:cs typeface="Times New Roman"/>
                      </a:endParaRPr>
                    </a:p>
                  </a:txBody>
                  <a:tcPr marL="61593" marR="61593" marT="0" marB="0" anchor="ctr"/>
                </a:tc>
              </a:tr>
              <a:tr h="164249">
                <a:tc>
                  <a:txBody>
                    <a:bodyPr/>
                    <a:lstStyle/>
                    <a:p>
                      <a:pPr algn="ctr">
                        <a:spcAft>
                          <a:spcPts val="0"/>
                        </a:spcAft>
                      </a:pPr>
                      <a:r>
                        <a:rPr lang="ru-RU" sz="1200" dirty="0" smtClean="0">
                          <a:solidFill>
                            <a:schemeClr val="accent5">
                              <a:lumMod val="50000"/>
                            </a:schemeClr>
                          </a:solidFill>
                          <a:effectLst/>
                        </a:rPr>
                        <a:t>7.</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algn="l">
                        <a:lnSpc>
                          <a:spcPts val="1370"/>
                        </a:lnSpc>
                        <a:spcAft>
                          <a:spcPts val="0"/>
                        </a:spcAft>
                      </a:pPr>
                      <a:r>
                        <a:rPr lang="ru-RU" sz="1800" spc="-5" dirty="0">
                          <a:solidFill>
                            <a:schemeClr val="accent5">
                              <a:lumMod val="50000"/>
                            </a:schemeClr>
                          </a:solidFill>
                          <a:effectLst/>
                          <a:latin typeface="Times New Roman" panose="02020603050405020304" pitchFamily="18" charset="0"/>
                          <a:cs typeface="Times New Roman" panose="02020603050405020304" pitchFamily="18" charset="0"/>
                        </a:rPr>
                        <a:t>знать:</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 </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a:solidFill>
                            <a:schemeClr val="accent5">
                              <a:lumMod val="50000"/>
                            </a:schemeClr>
                          </a:solidFill>
                          <a:effectLst/>
                        </a:rPr>
                        <a:t> </a:t>
                      </a:r>
                      <a:endParaRPr lang="ru-RU" sz="1200">
                        <a:solidFill>
                          <a:schemeClr val="accent5">
                            <a:lumMod val="50000"/>
                          </a:schemeClr>
                        </a:solidFill>
                        <a:effectLst/>
                        <a:latin typeface="Times New Roman"/>
                        <a:ea typeface="Times New Roman"/>
                        <a:cs typeface="Times New Roman"/>
                      </a:endParaRPr>
                    </a:p>
                  </a:txBody>
                  <a:tcPr marL="61593" marR="61593" marT="0" marB="0" anchor="ctr"/>
                </a:tc>
              </a:tr>
              <a:tr h="164249">
                <a:tc>
                  <a:txBody>
                    <a:bodyPr/>
                    <a:lstStyle/>
                    <a:p>
                      <a:pPr marL="0" lvl="0" indent="0" algn="ctr">
                        <a:spcAft>
                          <a:spcPts val="0"/>
                        </a:spcAft>
                        <a:buFont typeface="+mj-lt"/>
                        <a:buNone/>
                      </a:pPr>
                      <a:r>
                        <a:rPr lang="ru-RU" sz="1200" dirty="0" smtClean="0">
                          <a:solidFill>
                            <a:schemeClr val="accent5">
                              <a:lumMod val="50000"/>
                            </a:schemeClr>
                          </a:solidFill>
                          <a:effectLst/>
                        </a:rPr>
                        <a:t>8.</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indent="3175" algn="l">
                        <a:lnSpc>
                          <a:spcPts val="139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сущность организации, как основного звена экономики отраслей;</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Т 1</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nchor="ctr"/>
                </a:tc>
              </a:tr>
              <a:tr h="164249">
                <a:tc>
                  <a:txBody>
                    <a:bodyPr/>
                    <a:lstStyle/>
                    <a:p>
                      <a:pPr marL="0" lvl="0" indent="0" algn="ctr">
                        <a:spcAft>
                          <a:spcPts val="0"/>
                        </a:spcAft>
                        <a:buFont typeface="+mj-lt"/>
                        <a:buNone/>
                      </a:pPr>
                      <a:r>
                        <a:rPr lang="ru-RU" sz="1200" dirty="0" smtClean="0">
                          <a:solidFill>
                            <a:schemeClr val="accent5">
                              <a:lumMod val="50000"/>
                            </a:schemeClr>
                          </a:solidFill>
                          <a:effectLst/>
                        </a:rPr>
                        <a:t>9.</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indent="8890"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основные принципы построения экономической системы организации;</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Т 1</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a:solidFill>
                            <a:schemeClr val="accent5">
                              <a:lumMod val="50000"/>
                            </a:schemeClr>
                          </a:solidFill>
                          <a:effectLst/>
                        </a:rPr>
                        <a:t> </a:t>
                      </a:r>
                      <a:endParaRPr lang="ru-RU" sz="1200">
                        <a:solidFill>
                          <a:schemeClr val="accent5">
                            <a:lumMod val="50000"/>
                          </a:schemeClr>
                        </a:solidFill>
                        <a:effectLst/>
                        <a:latin typeface="Times New Roman"/>
                        <a:ea typeface="Times New Roman"/>
                        <a:cs typeface="Times New Roman"/>
                      </a:endParaRPr>
                    </a:p>
                  </a:txBody>
                  <a:tcPr marL="61593" marR="61593" marT="0" marB="0" anchor="ctr"/>
                </a:tc>
              </a:tr>
              <a:tr h="319372">
                <a:tc>
                  <a:txBody>
                    <a:bodyPr/>
                    <a:lstStyle/>
                    <a:p>
                      <a:pPr marL="0" lvl="0" indent="0" algn="ctr">
                        <a:spcAft>
                          <a:spcPts val="0"/>
                        </a:spcAft>
                        <a:buFont typeface="+mj-lt"/>
                        <a:buNone/>
                      </a:pPr>
                      <a:r>
                        <a:rPr lang="ru-RU" sz="1200" dirty="0" smtClean="0">
                          <a:solidFill>
                            <a:schemeClr val="accent5">
                              <a:lumMod val="50000"/>
                            </a:schemeClr>
                          </a:solidFill>
                          <a:effectLst/>
                        </a:rPr>
                        <a:t>10.</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indent="8890"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управление основными и оборотными средствами и оценку эффективности их использования;</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a:solidFill>
                            <a:schemeClr val="accent5">
                              <a:lumMod val="50000"/>
                            </a:schemeClr>
                          </a:solidFill>
                          <a:effectLst/>
                          <a:latin typeface="Times New Roman" panose="02020603050405020304" pitchFamily="18" charset="0"/>
                          <a:cs typeface="Times New Roman" panose="02020603050405020304" pitchFamily="18" charset="0"/>
                        </a:rPr>
                        <a:t>Т 1</a:t>
                      </a:r>
                      <a:endParaRPr lang="ru-RU" sz="12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nchor="ctr"/>
                </a:tc>
              </a:tr>
              <a:tr h="164249">
                <a:tc>
                  <a:txBody>
                    <a:bodyPr/>
                    <a:lstStyle/>
                    <a:p>
                      <a:pPr marL="0" lvl="0" indent="0" algn="ctr">
                        <a:spcAft>
                          <a:spcPts val="0"/>
                        </a:spcAft>
                        <a:buFont typeface="+mj-lt"/>
                        <a:buNone/>
                      </a:pPr>
                      <a:r>
                        <a:rPr lang="ru-RU" sz="1200" dirty="0" smtClean="0">
                          <a:solidFill>
                            <a:schemeClr val="accent5">
                              <a:lumMod val="50000"/>
                            </a:schemeClr>
                          </a:solidFill>
                          <a:effectLst/>
                        </a:rPr>
                        <a:t>11.</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indent="8890"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организацию производственного и технологического процессов;</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a:solidFill>
                            <a:schemeClr val="accent5">
                              <a:lumMod val="50000"/>
                            </a:schemeClr>
                          </a:solidFill>
                          <a:effectLst/>
                          <a:latin typeface="Times New Roman" panose="02020603050405020304" pitchFamily="18" charset="0"/>
                          <a:cs typeface="Times New Roman" panose="02020603050405020304" pitchFamily="18" charset="0"/>
                        </a:rPr>
                        <a:t>Т 1</a:t>
                      </a:r>
                      <a:endParaRPr lang="ru-RU" sz="12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nchor="ctr"/>
                </a:tc>
              </a:tr>
              <a:tr h="319372">
                <a:tc>
                  <a:txBody>
                    <a:bodyPr/>
                    <a:lstStyle/>
                    <a:p>
                      <a:pPr marL="0" lvl="0" indent="0" algn="ctr">
                        <a:spcAft>
                          <a:spcPts val="0"/>
                        </a:spcAft>
                        <a:buFont typeface="+mj-lt"/>
                        <a:buNone/>
                      </a:pPr>
                      <a:r>
                        <a:rPr lang="ru-RU" sz="1200" dirty="0" smtClean="0">
                          <a:solidFill>
                            <a:schemeClr val="accent5">
                              <a:lumMod val="50000"/>
                            </a:schemeClr>
                          </a:solidFill>
                          <a:effectLst/>
                        </a:rPr>
                        <a:t>12.</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indent="8890"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состав материальных, трудовых и финансовых ресурсов организации, показатели их эффективного использования;</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a:solidFill>
                            <a:schemeClr val="accent5">
                              <a:lumMod val="50000"/>
                            </a:schemeClr>
                          </a:solidFill>
                          <a:effectLst/>
                          <a:latin typeface="Times New Roman" panose="02020603050405020304" pitchFamily="18" charset="0"/>
                          <a:cs typeface="Times New Roman" panose="02020603050405020304" pitchFamily="18" charset="0"/>
                        </a:rPr>
                        <a:t> Т 1</a:t>
                      </a:r>
                      <a:endParaRPr lang="ru-RU" sz="12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nchor="ctr"/>
                </a:tc>
              </a:tr>
              <a:tr h="164249">
                <a:tc>
                  <a:txBody>
                    <a:bodyPr/>
                    <a:lstStyle/>
                    <a:p>
                      <a:pPr marL="0" lvl="0" indent="0" algn="ctr">
                        <a:spcAft>
                          <a:spcPts val="0"/>
                        </a:spcAft>
                        <a:buFont typeface="+mj-lt"/>
                        <a:buNone/>
                      </a:pPr>
                      <a:r>
                        <a:rPr lang="ru-RU" sz="1200" dirty="0" smtClean="0">
                          <a:solidFill>
                            <a:schemeClr val="accent5">
                              <a:lumMod val="50000"/>
                            </a:schemeClr>
                          </a:solidFill>
                          <a:effectLst/>
                        </a:rPr>
                        <a:t>13.</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indent="8890"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способы экономии ресурсов, энергосберегающие технологии;</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a:solidFill>
                            <a:schemeClr val="accent5">
                              <a:lumMod val="50000"/>
                            </a:schemeClr>
                          </a:solidFill>
                          <a:effectLst/>
                          <a:latin typeface="Times New Roman" panose="02020603050405020304" pitchFamily="18" charset="0"/>
                          <a:cs typeface="Times New Roman" panose="02020603050405020304" pitchFamily="18" charset="0"/>
                        </a:rPr>
                        <a:t>Т 1</a:t>
                      </a:r>
                      <a:endParaRPr lang="ru-RU" sz="12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nchor="ctr"/>
                </a:tc>
              </a:tr>
              <a:tr h="164249">
                <a:tc>
                  <a:txBody>
                    <a:bodyPr/>
                    <a:lstStyle/>
                    <a:p>
                      <a:pPr marL="0" lvl="0" indent="0" algn="ctr">
                        <a:spcAft>
                          <a:spcPts val="0"/>
                        </a:spcAft>
                        <a:buFont typeface="+mj-lt"/>
                        <a:buNone/>
                      </a:pPr>
                      <a:r>
                        <a:rPr lang="ru-RU" sz="1200" dirty="0" smtClean="0">
                          <a:solidFill>
                            <a:schemeClr val="accent5">
                              <a:lumMod val="50000"/>
                            </a:schemeClr>
                          </a:solidFill>
                          <a:effectLst/>
                        </a:rPr>
                        <a:t>14.</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indent="8890"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механизмы ценообразования, формы оплаты труда;</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a:solidFill>
                            <a:schemeClr val="accent5">
                              <a:lumMod val="50000"/>
                            </a:schemeClr>
                          </a:solidFill>
                          <a:effectLst/>
                          <a:latin typeface="Times New Roman" panose="02020603050405020304" pitchFamily="18" charset="0"/>
                          <a:cs typeface="Times New Roman" panose="02020603050405020304" pitchFamily="18" charset="0"/>
                        </a:rPr>
                        <a:t>Т 1</a:t>
                      </a:r>
                      <a:endParaRPr lang="ru-RU" sz="12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nchor="ctr"/>
                </a:tc>
              </a:tr>
              <a:tr h="319372">
                <a:tc>
                  <a:txBody>
                    <a:bodyPr/>
                    <a:lstStyle/>
                    <a:p>
                      <a:pPr marL="0" lvl="0" indent="0" algn="ctr">
                        <a:spcAft>
                          <a:spcPts val="0"/>
                        </a:spcAft>
                        <a:buFont typeface="+mj-lt"/>
                        <a:buNone/>
                      </a:pPr>
                      <a:r>
                        <a:rPr lang="ru-RU" sz="1200" dirty="0" smtClean="0">
                          <a:solidFill>
                            <a:schemeClr val="accent5">
                              <a:lumMod val="50000"/>
                            </a:schemeClr>
                          </a:solidFill>
                          <a:effectLst/>
                        </a:rPr>
                        <a:t>15.</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indent="8890"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основные технико-экономические показатели деятельности организации и методику их расчета;</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a:solidFill>
                            <a:schemeClr val="accent5">
                              <a:lumMod val="50000"/>
                            </a:schemeClr>
                          </a:solidFill>
                          <a:effectLst/>
                          <a:latin typeface="Times New Roman" panose="02020603050405020304" pitchFamily="18" charset="0"/>
                          <a:cs typeface="Times New Roman" panose="02020603050405020304" pitchFamily="18" charset="0"/>
                        </a:rPr>
                        <a:t>Т 1</a:t>
                      </a:r>
                      <a:endParaRPr lang="ru-RU" sz="120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nchor="ctr"/>
                </a:tc>
              </a:tr>
              <a:tr h="319372">
                <a:tc>
                  <a:txBody>
                    <a:bodyPr/>
                    <a:lstStyle/>
                    <a:p>
                      <a:pPr marL="0" lvl="0" indent="0" algn="ctr">
                        <a:spcAft>
                          <a:spcPts val="0"/>
                        </a:spcAft>
                        <a:buFont typeface="+mj-lt"/>
                        <a:buNone/>
                      </a:pPr>
                      <a:r>
                        <a:rPr lang="ru-RU" sz="1200" dirty="0" smtClean="0">
                          <a:solidFill>
                            <a:schemeClr val="accent5">
                              <a:lumMod val="50000"/>
                            </a:schemeClr>
                          </a:solidFill>
                          <a:effectLst/>
                        </a:rPr>
                        <a:t>16.</a:t>
                      </a: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tc>
                <a:tc>
                  <a:txBody>
                    <a:bodyPr/>
                    <a:lstStyle/>
                    <a:p>
                      <a:pPr indent="8890" algn="l">
                        <a:lnSpc>
                          <a:spcPts val="1370"/>
                        </a:lnSpc>
                        <a:spcAft>
                          <a:spcPts val="0"/>
                        </a:spcAft>
                      </a:pPr>
                      <a:r>
                        <a:rPr lang="ru-RU" sz="1200" spc="-100" dirty="0">
                          <a:solidFill>
                            <a:schemeClr val="accent5">
                              <a:lumMod val="50000"/>
                            </a:schemeClr>
                          </a:solidFill>
                          <a:effectLst/>
                          <a:latin typeface="Times New Roman" panose="02020603050405020304" pitchFamily="18" charset="0"/>
                          <a:cs typeface="Times New Roman" panose="02020603050405020304" pitchFamily="18" charset="0"/>
                        </a:rPr>
                        <a:t>аспекты развития отрасли, организацию хозяйствующих субъектов в рыночной экономике.</a:t>
                      </a:r>
                      <a:endParaRPr lang="ru-RU" sz="18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tc>
                <a:tc>
                  <a:txBody>
                    <a:bodyPr/>
                    <a:lstStyle/>
                    <a:p>
                      <a:pPr algn="l">
                        <a:spcAft>
                          <a:spcPts val="0"/>
                        </a:spcAft>
                      </a:pPr>
                      <a:r>
                        <a:rPr lang="ru-RU" sz="1200" dirty="0">
                          <a:solidFill>
                            <a:schemeClr val="accent5">
                              <a:lumMod val="50000"/>
                            </a:schemeClr>
                          </a:solidFill>
                          <a:effectLst/>
                          <a:latin typeface="Times New Roman" panose="02020603050405020304" pitchFamily="18" charset="0"/>
                          <a:cs typeface="Times New Roman" panose="02020603050405020304" pitchFamily="18" charset="0"/>
                        </a:rPr>
                        <a:t>Т 1</a:t>
                      </a:r>
                      <a:endParaRPr lang="ru-RU" sz="1200" dirty="0">
                        <a:solidFill>
                          <a:schemeClr val="accent5">
                            <a:lumMod val="50000"/>
                          </a:schemeClr>
                        </a:solidFill>
                        <a:effectLst/>
                        <a:latin typeface="Times New Roman" panose="02020603050405020304" pitchFamily="18" charset="0"/>
                        <a:ea typeface="Times New Roman"/>
                        <a:cs typeface="Times New Roman" panose="02020603050405020304" pitchFamily="18" charset="0"/>
                      </a:endParaRPr>
                    </a:p>
                  </a:txBody>
                  <a:tcPr marL="61593" marR="61593" marT="0" marB="0" anchor="ctr"/>
                </a:tc>
                <a:tc>
                  <a:txBody>
                    <a:bodyPr/>
                    <a:lstStyle/>
                    <a:p>
                      <a:pPr algn="l">
                        <a:spcAft>
                          <a:spcPts val="0"/>
                        </a:spcAft>
                      </a:pPr>
                      <a:r>
                        <a:rPr lang="ru-RU" sz="1200" dirty="0">
                          <a:solidFill>
                            <a:schemeClr val="accent5">
                              <a:lumMod val="50000"/>
                            </a:schemeClr>
                          </a:solidFill>
                          <a:effectLst/>
                        </a:rPr>
                        <a:t> </a:t>
                      </a:r>
                      <a:endParaRPr lang="ru-RU" sz="1200" dirty="0">
                        <a:solidFill>
                          <a:schemeClr val="accent5">
                            <a:lumMod val="50000"/>
                          </a:schemeClr>
                        </a:solidFill>
                        <a:effectLst/>
                        <a:latin typeface="Times New Roman"/>
                        <a:ea typeface="Times New Roman"/>
                        <a:cs typeface="Times New Roman"/>
                      </a:endParaRPr>
                    </a:p>
                  </a:txBody>
                  <a:tcPr marL="61593" marR="61593" marT="0" marB="0" anchor="ctr"/>
                </a:tc>
              </a:tr>
            </a:tbl>
          </a:graphicData>
        </a:graphic>
      </p:graphicFrame>
    </p:spTree>
    <p:extLst>
      <p:ext uri="{BB962C8B-B14F-4D97-AF65-F5344CB8AC3E}">
        <p14:creationId xmlns:p14="http://schemas.microsoft.com/office/powerpoint/2010/main" xmlns="" val="132413539"/>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922114"/>
          </a:xfrm>
        </p:spPr>
        <p:txBody>
          <a:bodyPr>
            <a:noAutofit/>
          </a:bodyPr>
          <a:lstStyle/>
          <a:p>
            <a:r>
              <a:rPr lang="ru-RU" sz="360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Материалы рубежного контроля по учебной дисциплине «Экономика организации»</a:t>
            </a:r>
            <a:endParaRPr lang="ru-RU" sz="3600" dirty="0"/>
          </a:p>
        </p:txBody>
      </p:sp>
      <p:sp>
        <p:nvSpPr>
          <p:cNvPr id="3" name="Объект 2"/>
          <p:cNvSpPr>
            <a:spLocks noGrp="1"/>
          </p:cNvSpPr>
          <p:nvPr>
            <p:ph idx="1"/>
          </p:nvPr>
        </p:nvSpPr>
        <p:spPr>
          <a:xfrm>
            <a:off x="467544" y="1700808"/>
            <a:ext cx="8229600" cy="4525963"/>
          </a:xfrm>
        </p:spPr>
        <p:txBody>
          <a:bodyPr/>
          <a:lstStyle/>
          <a:p>
            <a:r>
              <a:rPr lang="ru-RU" sz="2000" b="1" dirty="0">
                <a:solidFill>
                  <a:schemeClr val="accent5">
                    <a:lumMod val="50000"/>
                  </a:schemeClr>
                </a:solidFill>
                <a:latin typeface="Times New Roman" panose="02020603050405020304" pitchFamily="18" charset="0"/>
                <a:cs typeface="Times New Roman" panose="02020603050405020304" pitchFamily="18" charset="0"/>
              </a:rPr>
              <a:t>Цель: </a:t>
            </a:r>
            <a:r>
              <a:rPr lang="ru-RU" sz="2000" dirty="0">
                <a:solidFill>
                  <a:schemeClr val="accent5">
                    <a:lumMod val="50000"/>
                  </a:schemeClr>
                </a:solidFill>
                <a:latin typeface="Times New Roman" panose="02020603050405020304" pitchFamily="18" charset="0"/>
                <a:cs typeface="Times New Roman" panose="02020603050405020304" pitchFamily="18" charset="0"/>
              </a:rPr>
              <a:t>закрепление теоретических знаний по определению типов предприятия и типа производства на предприятии.</a:t>
            </a:r>
          </a:p>
          <a:p>
            <a:r>
              <a:rPr lang="ru-RU" sz="2000" b="1" dirty="0">
                <a:solidFill>
                  <a:schemeClr val="accent5">
                    <a:lumMod val="50000"/>
                  </a:schemeClr>
                </a:solidFill>
                <a:latin typeface="Times New Roman" panose="02020603050405020304" pitchFamily="18" charset="0"/>
                <a:cs typeface="Times New Roman" panose="02020603050405020304" pitchFamily="18" charset="0"/>
              </a:rPr>
              <a:t>Место выполнения – работа на уроках</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xmlns="" val="549625273"/>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07504" y="1700808"/>
            <a:ext cx="4392488" cy="4525963"/>
          </a:xfrm>
        </p:spPr>
        <p:txBody>
          <a:bodyPr>
            <a:normAutofit fontScale="25000" lnSpcReduction="20000"/>
          </a:bodyPr>
          <a:lstStyle/>
          <a:p>
            <a:pPr marL="0" indent="0">
              <a:buNone/>
            </a:pPr>
            <a:r>
              <a:rPr lang="ru-RU" sz="5600" dirty="0" smtClean="0">
                <a:solidFill>
                  <a:schemeClr val="accent5">
                    <a:lumMod val="50000"/>
                  </a:schemeClr>
                </a:solidFill>
                <a:latin typeface="Times New Roman" panose="02020603050405020304" pitchFamily="18" charset="0"/>
                <a:cs typeface="Times New Roman" panose="02020603050405020304" pitchFamily="18" charset="0"/>
              </a:rPr>
              <a:t>1</a:t>
            </a:r>
            <a:r>
              <a:rPr lang="ru-RU" sz="5600" dirty="0">
                <a:solidFill>
                  <a:schemeClr val="accent5">
                    <a:lumMod val="50000"/>
                  </a:schemeClr>
                </a:solidFill>
                <a:latin typeface="Times New Roman" panose="02020603050405020304" pitchFamily="18" charset="0"/>
                <a:cs typeface="Times New Roman" panose="02020603050405020304" pitchFamily="18" charset="0"/>
              </a:rPr>
              <a:t>. В условиях рыночной экономики предприятие является:</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а) Самостоятельным хозяйственным субъектом;</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б) Не является самостоятельным хозяйственным субъектом</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 </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 2. Имеет ли право предприятие:</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а) Самостоятельно распоряжаться произведенной продукцией;</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б) Нанимать и увольнять работников;</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в) Отказываться платить  налоги  в местные,  региональные и федеральные органы власти</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       </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 3. Производственная деятельность предприятия заключается в:</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а)  Производстве продукции на рынок;</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б) Посредничество при внедрении товаров на рынок;</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в) Оказание консультационных услуг</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     </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  4. Результатом производственной деятельности предприятия являются:</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а) Рост прибыли;</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б) Увеличение цен на продукцию предприятия;</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в) Повышение рентабельности производства</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       </a:t>
            </a:r>
          </a:p>
          <a:p>
            <a:pPr marL="0" indent="0">
              <a:buNone/>
            </a:pPr>
            <a:r>
              <a:rPr lang="ru-RU" sz="5600" dirty="0">
                <a:solidFill>
                  <a:schemeClr val="accent5">
                    <a:lumMod val="50000"/>
                  </a:schemeClr>
                </a:solidFill>
                <a:latin typeface="Times New Roman" panose="02020603050405020304" pitchFamily="18" charset="0"/>
                <a:cs typeface="Times New Roman" panose="02020603050405020304" pitchFamily="18" charset="0"/>
              </a:rPr>
              <a:t>        </a:t>
            </a:r>
          </a:p>
          <a:p>
            <a:endParaRPr lang="ru-RU"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4643384" y="1700808"/>
            <a:ext cx="4078272" cy="5262979"/>
          </a:xfrm>
          <a:prstGeom prst="rect">
            <a:avLst/>
          </a:prstGeom>
        </p:spPr>
        <p:txBody>
          <a:bodyPr wrap="square">
            <a:spAutoFit/>
          </a:bodyPr>
          <a:lstStyle/>
          <a:p>
            <a:r>
              <a:rPr lang="ru-RU" sz="1400" dirty="0"/>
              <a:t> </a:t>
            </a:r>
            <a:r>
              <a:rPr lang="ru-RU" sz="1400" dirty="0">
                <a:solidFill>
                  <a:schemeClr val="accent5">
                    <a:lumMod val="50000"/>
                  </a:schemeClr>
                </a:solidFill>
                <a:latin typeface="Times New Roman" panose="02020603050405020304" pitchFamily="18" charset="0"/>
                <a:cs typeface="Times New Roman" panose="02020603050405020304" pitchFamily="18" charset="0"/>
              </a:rPr>
              <a:t> 5.  Организационно-правовые формы предприятий это:</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а) Государственное предприятие;</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б) Малое предприятие;</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в) Общество с ограниченной ответственностью;</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г) Совместное предприятие;</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д) Акционерное </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общество</a:t>
            </a:r>
            <a:endParaRPr lang="ru-RU" sz="1400" dirty="0" smtClean="0"/>
          </a:p>
          <a:p>
            <a:r>
              <a:rPr lang="ru-RU" sz="1400" dirty="0" smtClean="0">
                <a:latin typeface="Times New Roman" panose="02020603050405020304" pitchFamily="18" charset="0"/>
                <a:cs typeface="Times New Roman" panose="02020603050405020304" pitchFamily="18" charset="0"/>
              </a:rPr>
              <a:t> </a:t>
            </a:r>
            <a:r>
              <a:rPr lang="ru-RU" sz="1400" dirty="0">
                <a:solidFill>
                  <a:schemeClr val="accent5">
                    <a:lumMod val="50000"/>
                  </a:schemeClr>
                </a:solidFill>
                <a:latin typeface="Times New Roman" panose="02020603050405020304" pitchFamily="18" charset="0"/>
                <a:cs typeface="Times New Roman" panose="02020603050405020304" pitchFamily="18" charset="0"/>
              </a:rPr>
              <a:t>6. К малым предприятиям относят:</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а) Российское предприятие с числом занятых 50 </a:t>
            </a:r>
            <a:endParaRPr lang="ru-RU" sz="1400" dirty="0" smtClean="0">
              <a:solidFill>
                <a:schemeClr val="accent5">
                  <a:lumMod val="50000"/>
                </a:schemeClr>
              </a:solidFill>
              <a:latin typeface="Times New Roman" panose="02020603050405020304" pitchFamily="18" charset="0"/>
              <a:cs typeface="Times New Roman" panose="02020603050405020304" pitchFamily="18" charset="0"/>
            </a:endParaRPr>
          </a:p>
          <a:p>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человек</a:t>
            </a:r>
            <a:r>
              <a:rPr lang="ru-RU" sz="1400" dirty="0">
                <a:solidFill>
                  <a:schemeClr val="accent5">
                    <a:lumMod val="50000"/>
                  </a:schemeClr>
                </a:solidFill>
                <a:latin typeface="Times New Roman" panose="02020603050405020304" pitchFamily="18" charset="0"/>
                <a:cs typeface="Times New Roman" panose="02020603050405020304" pitchFamily="18" charset="0"/>
              </a:rPr>
              <a:t>;</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б) Российское предприятие с числом занятых 400 человек;</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в) Американское предприятие с числом </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занятых</a:t>
            </a:r>
          </a:p>
          <a:p>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250 </a:t>
            </a:r>
            <a:r>
              <a:rPr lang="ru-RU" sz="1400" dirty="0">
                <a:solidFill>
                  <a:schemeClr val="accent5">
                    <a:lumMod val="50000"/>
                  </a:schemeClr>
                </a:solidFill>
                <a:latin typeface="Times New Roman" panose="02020603050405020304" pitchFamily="18" charset="0"/>
                <a:cs typeface="Times New Roman" panose="02020603050405020304" pitchFamily="18" charset="0"/>
              </a:rPr>
              <a:t>человек;</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       </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  7. К крупным предприятиям относят:</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а) Предприятия с числом занятых 480 человек;</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б) Предприятие с числом занятых 510 </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человек</a:t>
            </a:r>
          </a:p>
          <a:p>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r>
              <a:rPr lang="ru-RU" sz="1400" dirty="0"/>
              <a:t>       </a:t>
            </a:r>
          </a:p>
          <a:p>
            <a:endParaRPr lang="ru-RU" sz="1400" dirty="0" smtClean="0">
              <a:solidFill>
                <a:schemeClr val="accent5">
                  <a:lumMod val="50000"/>
                </a:schemeClr>
              </a:solidFill>
              <a:latin typeface="Times New Roman" panose="02020603050405020304" pitchFamily="18" charset="0"/>
              <a:cs typeface="Times New Roman" panose="02020603050405020304" pitchFamily="18" charset="0"/>
            </a:endParaRPr>
          </a:p>
          <a:p>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r>
              <a:rPr lang="ru-RU" sz="1400" dirty="0">
                <a:solidFill>
                  <a:schemeClr val="accent5">
                    <a:lumMod val="50000"/>
                  </a:schemeClr>
                </a:solidFill>
                <a:latin typeface="Times New Roman" panose="02020603050405020304" pitchFamily="18" charset="0"/>
                <a:cs typeface="Times New Roman" panose="02020603050405020304" pitchFamily="18" charset="0"/>
              </a:rPr>
              <a:t>          </a:t>
            </a:r>
          </a:p>
          <a:p>
            <a:endParaRPr lang="ru-RU" sz="1400" dirty="0"/>
          </a:p>
        </p:txBody>
      </p:sp>
      <p:sp>
        <p:nvSpPr>
          <p:cNvPr id="6" name="Прямоугольник 5"/>
          <p:cNvSpPr/>
          <p:nvPr/>
        </p:nvSpPr>
        <p:spPr>
          <a:xfrm>
            <a:off x="2825144" y="292922"/>
            <a:ext cx="3681457" cy="646331"/>
          </a:xfrm>
          <a:prstGeom prst="rect">
            <a:avLst/>
          </a:prstGeom>
        </p:spPr>
        <p:txBody>
          <a:bodyPr wrap="none">
            <a:spAutoFit/>
          </a:bodyPr>
          <a:lstStyle/>
          <a:p>
            <a:r>
              <a:rPr lang="ru-RU" sz="360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Тестовые задания</a:t>
            </a:r>
            <a:endParaRPr lang="ru-RU" sz="3600" dirty="0"/>
          </a:p>
        </p:txBody>
      </p:sp>
      <p:sp>
        <p:nvSpPr>
          <p:cNvPr id="5" name="Стрелка вправо 4">
            <a:hlinkClick r:id="rId3"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111558380"/>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492896"/>
            <a:ext cx="7772400" cy="1470025"/>
          </a:xfrm>
        </p:spPr>
        <p:txBody>
          <a:bodyPr>
            <a:normAutofit fontScale="90000"/>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Методические рекомендации </a:t>
            </a:r>
            <a:b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br>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по выполнению практических </a:t>
            </a:r>
            <a:b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br>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работ студентами</a:t>
            </a:r>
            <a:endParaRPr lang="ru-RU" dirty="0"/>
          </a:p>
        </p:txBody>
      </p:sp>
      <p:sp>
        <p:nvSpPr>
          <p:cNvPr id="3" name="Подзаголовок 2"/>
          <p:cNvSpPr>
            <a:spLocks noGrp="1"/>
          </p:cNvSpPr>
          <p:nvPr>
            <p:ph type="subTitle" idx="1"/>
          </p:nvPr>
        </p:nvSpPr>
        <p:spPr>
          <a:xfrm>
            <a:off x="2627784" y="4653136"/>
            <a:ext cx="6400800" cy="1752600"/>
          </a:xfrm>
        </p:spPr>
        <p:txBody>
          <a:bodyPr>
            <a:normAutofit fontScale="62500" lnSpcReduction="20000"/>
          </a:bodyPr>
          <a:lstStyle/>
          <a:p>
            <a:pPr algn="r"/>
            <a:r>
              <a:rPr lang="ru-RU" b="1" dirty="0">
                <a:solidFill>
                  <a:schemeClr val="accent5">
                    <a:lumMod val="50000"/>
                  </a:schemeClr>
                </a:solidFill>
                <a:latin typeface="Times New Roman" panose="02020603050405020304" pitchFamily="18" charset="0"/>
                <a:cs typeface="Times New Roman" panose="02020603050405020304" pitchFamily="18" charset="0"/>
              </a:rPr>
              <a:t>Организация-разработчик</a:t>
            </a:r>
            <a:r>
              <a:rPr lang="ru-RU" dirty="0">
                <a:solidFill>
                  <a:schemeClr val="accent5">
                    <a:lumMod val="50000"/>
                  </a:schemeClr>
                </a:solidFill>
                <a:latin typeface="Times New Roman" panose="02020603050405020304" pitchFamily="18" charset="0"/>
                <a:cs typeface="Times New Roman" panose="02020603050405020304" pitchFamily="18" charset="0"/>
              </a:rPr>
              <a:t>:  ГБОУ   СПО «Брянский профессионально-педагогический колледж»</a:t>
            </a:r>
          </a:p>
          <a:p>
            <a:pPr algn="r"/>
            <a:r>
              <a:rPr lang="ru-RU" b="1" dirty="0">
                <a:solidFill>
                  <a:schemeClr val="accent5">
                    <a:lumMod val="50000"/>
                  </a:schemeClr>
                </a:solidFill>
                <a:latin typeface="Times New Roman" panose="02020603050405020304" pitchFamily="18" charset="0"/>
                <a:cs typeface="Times New Roman" panose="02020603050405020304" pitchFamily="18" charset="0"/>
              </a:rPr>
              <a:t> </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pPr algn="r"/>
            <a:r>
              <a:rPr lang="ru-RU" dirty="0">
                <a:solidFill>
                  <a:schemeClr val="accent5">
                    <a:lumMod val="50000"/>
                  </a:schemeClr>
                </a:solidFill>
                <a:latin typeface="Times New Roman" panose="02020603050405020304" pitchFamily="18" charset="0"/>
                <a:cs typeface="Times New Roman" panose="02020603050405020304" pitchFamily="18" charset="0"/>
              </a:rPr>
              <a:t>Разработчик:</a:t>
            </a:r>
          </a:p>
          <a:p>
            <a:pPr algn="r"/>
            <a:r>
              <a:rPr lang="ru-RU" dirty="0">
                <a:solidFill>
                  <a:schemeClr val="accent5">
                    <a:lumMod val="50000"/>
                  </a:schemeClr>
                </a:solidFill>
                <a:latin typeface="Times New Roman" panose="02020603050405020304" pitchFamily="18" charset="0"/>
                <a:cs typeface="Times New Roman" panose="02020603050405020304" pitchFamily="18" charset="0"/>
              </a:rPr>
              <a:t>Преподаватель </a:t>
            </a:r>
            <a:r>
              <a:rPr lang="ru-RU" dirty="0" err="1">
                <a:solidFill>
                  <a:schemeClr val="accent5">
                    <a:lumMod val="50000"/>
                  </a:schemeClr>
                </a:solidFill>
                <a:latin typeface="Times New Roman" panose="02020603050405020304" pitchFamily="18" charset="0"/>
                <a:cs typeface="Times New Roman" panose="02020603050405020304" pitchFamily="18" charset="0"/>
              </a:rPr>
              <a:t>Л.В.Иванцова</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xmlns="" val="3546233195"/>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467544" y="1700808"/>
            <a:ext cx="8229600" cy="4525963"/>
          </a:xfrm>
        </p:spPr>
        <p:txBody>
          <a:bodyPr>
            <a:noAutofit/>
          </a:bodyPr>
          <a:lstStyle/>
          <a:p>
            <a:r>
              <a:rPr lang="ru-RU" sz="2000" u="sng" dirty="0" smtClean="0">
                <a:solidFill>
                  <a:schemeClr val="accent5">
                    <a:lumMod val="50000"/>
                  </a:schemeClr>
                </a:solidFill>
                <a:latin typeface="Times New Roman" panose="02020603050405020304" pitchFamily="18" charset="0"/>
                <a:cs typeface="Times New Roman" panose="02020603050405020304" pitchFamily="18" charset="0"/>
              </a:rPr>
              <a:t>По </a:t>
            </a:r>
            <a:r>
              <a:rPr lang="ru-RU" sz="2000" u="sng" dirty="0">
                <a:solidFill>
                  <a:schemeClr val="accent5">
                    <a:lumMod val="50000"/>
                  </a:schemeClr>
                </a:solidFill>
                <a:latin typeface="Times New Roman" panose="02020603050405020304" pitchFamily="18" charset="0"/>
                <a:cs typeface="Times New Roman" panose="02020603050405020304" pitchFamily="18" charset="0"/>
              </a:rPr>
              <a:t>учебной дисциплине       Экономика организации</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Разработаны </a:t>
            </a:r>
            <a:r>
              <a:rPr lang="ru-RU" sz="2000" dirty="0">
                <a:solidFill>
                  <a:schemeClr val="accent5">
                    <a:lumMod val="50000"/>
                  </a:schemeClr>
                </a:solidFill>
                <a:latin typeface="Times New Roman" panose="02020603050405020304" pitchFamily="18" charset="0"/>
                <a:cs typeface="Times New Roman" panose="02020603050405020304" pitchFamily="18" charset="0"/>
              </a:rPr>
              <a:t>на основе Федерального государственного образовательного стандарта по специальности  среднего профессионального образования: 230701 Прикладная информатика (по отраслям)  и  является частью основной профессиональной образовательной программы.</a:t>
            </a:r>
          </a:p>
          <a:p>
            <a:pPr marL="0" indent="0">
              <a:buNone/>
            </a:pPr>
            <a:r>
              <a:rPr lang="ru-RU" sz="2000" dirty="0">
                <a:solidFill>
                  <a:schemeClr val="accent5">
                    <a:lumMod val="50000"/>
                  </a:schemeClr>
                </a:solidFill>
                <a:latin typeface="Times New Roman" panose="02020603050405020304" pitchFamily="18" charset="0"/>
                <a:cs typeface="Times New Roman" panose="02020603050405020304" pitchFamily="18" charset="0"/>
              </a:rPr>
              <a:t>Методические указания по выполнению практических работ составлены в помощь студентам</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sz="2000" dirty="0">
                <a:solidFill>
                  <a:schemeClr val="accent5">
                    <a:lumMod val="50000"/>
                  </a:schemeClr>
                </a:solidFill>
                <a:latin typeface="Times New Roman" panose="02020603050405020304" pitchFamily="18" charset="0"/>
                <a:cs typeface="Times New Roman" panose="02020603050405020304" pitchFamily="18" charset="0"/>
              </a:rPr>
              <a:t>Выполнение практических работ позволяет закрепить и систематизировать теоретические знания и приобрести практические навыки по отдельным темам дисциплины, способствует формированию навыков самостоятельной работы у студентов, а также формированию учебно-познавательной и социально-трудовой компетенций.</a:t>
            </a:r>
          </a:p>
        </p:txBody>
      </p:sp>
    </p:spTree>
    <p:extLst>
      <p:ext uri="{BB962C8B-B14F-4D97-AF65-F5344CB8AC3E}">
        <p14:creationId xmlns:p14="http://schemas.microsoft.com/office/powerpoint/2010/main" xmlns="" val="3458504612"/>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91264" cy="1143000"/>
          </a:xfrm>
        </p:spPr>
        <p:txBody>
          <a:bodyPr>
            <a:noAutofit/>
          </a:bodyPr>
          <a:lstStyle/>
          <a:p>
            <a:pPr algn="ctr"/>
            <a:r>
              <a:rPr lang="ru-RU" sz="3200"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Перечень практических занятий  (40 часов)</a:t>
            </a:r>
          </a:p>
        </p:txBody>
      </p:sp>
      <p:sp>
        <p:nvSpPr>
          <p:cNvPr id="5" name="Прямоугольник 4"/>
          <p:cNvSpPr/>
          <p:nvPr/>
        </p:nvSpPr>
        <p:spPr>
          <a:xfrm>
            <a:off x="179512" y="1772816"/>
            <a:ext cx="8856984" cy="5093702"/>
          </a:xfrm>
          <a:prstGeom prst="rect">
            <a:avLst/>
          </a:prstGeom>
        </p:spPr>
        <p:txBody>
          <a:bodyPr wrap="square">
            <a:spAutoFit/>
          </a:bodyPr>
          <a:lstStyle/>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2"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2" action="ppaction://hlinksldjump"/>
              </a:rPr>
              <a:t>1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2" action="ppaction://hlinksldjump"/>
              </a:rPr>
              <a:t>Определение видов и особенностей организационно-правовых формы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2" action="ppaction://hlinksldjump"/>
              </a:rPr>
              <a:t>организаций.</a:t>
            </a:r>
            <a:endParaRPr lang="ru-RU" sz="1300" b="1" i="1" dirty="0" smtClean="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3" action="ppaction://hlinksldjump"/>
              </a:rPr>
              <a:t>Практическое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3" action="ppaction://hlinksldjump"/>
              </a:rPr>
              <a:t>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3" action="ppaction://hlinksldjump"/>
              </a:rPr>
              <a:t>№2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3" action="ppaction://hlinksldjump"/>
              </a:rPr>
              <a:t>Расчет показателей эффективного использования основных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3" action="ppaction://hlinksldjump"/>
              </a:rPr>
              <a:t>фондов.</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4"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4" action="ppaction://hlinksldjump"/>
              </a:rPr>
              <a:t>№3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4" action="ppaction://hlinksldjump"/>
              </a:rPr>
              <a:t>Определение состава материальных ресурсов. Расчет показателей эффективного использования оборотных средств</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4" action="ppaction://hlinksldjump"/>
              </a:rPr>
              <a:t>.</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5"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5" action="ppaction://hlinksldjump"/>
              </a:rPr>
              <a:t>№4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5" action="ppaction://hlinksldjump"/>
              </a:rPr>
              <a:t>Определение состава трудовых ресурсов организации</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5" action="ppaction://hlinksldjump"/>
              </a:rPr>
              <a:t>.</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6"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6" action="ppaction://hlinksldjump"/>
              </a:rPr>
              <a:t>№5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6" action="ppaction://hlinksldjump"/>
              </a:rPr>
              <a:t>Расчет показателей производительности труда, средней заработной платы и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6" action="ppaction://hlinksldjump"/>
              </a:rPr>
              <a:t>ФОТ.</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7"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7" action="ppaction://hlinksldjump"/>
              </a:rPr>
              <a:t>№6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7" action="ppaction://hlinksldjump"/>
              </a:rPr>
              <a:t>Составление калькуляции продукции, работ, услуг</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7" action="ppaction://hlinksldjump"/>
              </a:rPr>
              <a:t>.</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8"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8" action="ppaction://hlinksldjump"/>
              </a:rPr>
              <a:t>№7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8" action="ppaction://hlinksldjump"/>
              </a:rPr>
              <a:t>Составление сметы затрат на производство и реализацию продукции, работ, услуг</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8" action="ppaction://hlinksldjump"/>
              </a:rPr>
              <a:t>.</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9"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9" action="ppaction://hlinksldjump"/>
              </a:rPr>
              <a:t>№8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9" action="ppaction://hlinksldjump"/>
              </a:rPr>
              <a:t>Определение цены и стоимости продукции, товаров,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9" action="ppaction://hlinksldjump"/>
              </a:rPr>
              <a:t>услуг.</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0"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0" action="ppaction://hlinksldjump"/>
              </a:rPr>
              <a:t>№9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0" action="ppaction://hlinksldjump"/>
              </a:rPr>
              <a:t>Расчет прибыли и рентабельности продукции, работ, услуг</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0" action="ppaction://hlinksldjump"/>
              </a:rPr>
              <a:t>.</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1"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1" action="ppaction://hlinksldjump"/>
              </a:rPr>
              <a:t>№10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1" action="ppaction://hlinksldjump"/>
              </a:rPr>
              <a:t>Содержание форм первичных экономических документов. Типовые формы документов. Заполнение первичных документов по экономической деятельности организации. Использование необходимой экономической информации в деятельности подразделений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1" action="ppaction://hlinksldjump"/>
              </a:rPr>
              <a:t>организации.</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2"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2" action="ppaction://hlinksldjump"/>
              </a:rPr>
              <a:t>№11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2" action="ppaction://hlinksldjump"/>
              </a:rPr>
              <a:t>Определение состава финансовых ресурсов</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2" action="ppaction://hlinksldjump"/>
              </a:rPr>
              <a:t>.</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3"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3" action="ppaction://hlinksldjump"/>
              </a:rPr>
              <a:t>№12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3" action="ppaction://hlinksldjump"/>
              </a:rPr>
              <a:t>Типовые методики расчета основных технико-экономических показателей работы организации (предприятия</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3" action="ppaction://hlinksldjump"/>
              </a:rPr>
              <a:t>).</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4"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4" action="ppaction://hlinksldjump"/>
              </a:rPr>
              <a:t>13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4" action="ppaction://hlinksldjump"/>
              </a:rPr>
              <a:t>Методика расчета и оценки объемных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4" action="ppaction://hlinksldjump"/>
              </a:rPr>
              <a:t>показателей.</a:t>
            </a:r>
            <a:endParaRPr lang="ru-RU" sz="1300" b="1" i="1" dirty="0" smtClean="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Практическое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14 Методика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расчета и оценки показателей организации труда и заработной платы.</a:t>
            </a: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15 Методика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расчета и оценки показателей себестоимости продукции, работ, услуг.</a:t>
            </a: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16 Методика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расчета и оценки финансовых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результатов.</a:t>
            </a:r>
            <a:endPar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17 Определение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показателей финансовой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устойчивости.</a:t>
            </a:r>
            <a:endPar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endParaRP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18 Измерители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ликвидности и платёжеспособности.</a:t>
            </a: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19 Параметры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деловой и рыночной активности.</a:t>
            </a:r>
          </a:p>
          <a:p>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Практическое занятие №</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20 Методика </a:t>
            </a:r>
            <a:r>
              <a:rPr lang="ru-RU" sz="1300" b="1" i="1" dirty="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расчета показателей финансовой отчетности организации</a:t>
            </a:r>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a:t>
            </a:r>
            <a:endParaRPr lang="en-US" sz="1300" b="1" i="1" dirty="0" smtClean="0">
              <a:solidFill>
                <a:schemeClr val="accent5">
                  <a:lumMod val="50000"/>
                </a:schemeClr>
              </a:solidFill>
              <a:latin typeface="Times New Roman" panose="02020603050405020304" pitchFamily="18" charset="0"/>
              <a:cs typeface="Times New Roman" panose="02020603050405020304" pitchFamily="18" charset="0"/>
            </a:endParaRPr>
          </a:p>
          <a:p>
            <a:r>
              <a:rPr lang="ru-RU" sz="1300" b="1" i="1" dirty="0" smtClean="0">
                <a:solidFill>
                  <a:schemeClr val="accent5">
                    <a:lumMod val="50000"/>
                  </a:schemeClr>
                </a:solidFill>
                <a:latin typeface="Times New Roman" panose="02020603050405020304" pitchFamily="18" charset="0"/>
                <a:cs typeface="Times New Roman" panose="02020603050405020304" pitchFamily="18" charset="0"/>
                <a:hlinkClick r:id="rId16" action="ppaction://hlinksldjump"/>
              </a:rPr>
              <a:t>Комплексное задание</a:t>
            </a:r>
            <a:endParaRPr lang="ru-RU" sz="1300" b="1" i="1"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6" name="Стрелка вправо 5">
            <a:hlinkClick r:id="rId17"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430757281"/>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buNone/>
            </a:pPr>
            <a:r>
              <a:rPr lang="ru-RU" altLang="ru-RU" sz="2400" i="1" dirty="0">
                <a:solidFill>
                  <a:schemeClr val="accent5">
                    <a:lumMod val="50000"/>
                  </a:schemeClr>
                </a:solidFill>
                <a:latin typeface="Times New Roman" panose="02020603050405020304" pitchFamily="18" charset="0"/>
                <a:cs typeface="Times New Roman" panose="02020603050405020304" pitchFamily="18" charset="0"/>
              </a:rPr>
              <a:t>Базовыми требованиями к содержанию УМК и его элементам являются:</a:t>
            </a:r>
          </a:p>
          <a:p>
            <a:pPr marL="0" indent="0">
              <a:buFont typeface="Wingdings" pitchFamily="2" charset="2"/>
              <a:buChar char="v"/>
            </a:pPr>
            <a:r>
              <a:rPr lang="ru-RU" altLang="ru-RU" sz="2400" dirty="0">
                <a:solidFill>
                  <a:schemeClr val="accent5">
                    <a:lumMod val="50000"/>
                  </a:schemeClr>
                </a:solidFill>
                <a:latin typeface="Times New Roman" panose="02020603050405020304" pitchFamily="18" charset="0"/>
                <a:cs typeface="Times New Roman" panose="02020603050405020304" pitchFamily="18" charset="0"/>
              </a:rPr>
              <a:t> соответствие целей и задач учебной дисциплины образовательному стандарту ФГОС СПО</a:t>
            </a:r>
            <a:r>
              <a:rPr lang="ru-RU" altLang="ru-RU" sz="2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altLang="ru-RU" sz="2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Font typeface="Wingdings" pitchFamily="2" charset="2"/>
              <a:buChar char="v"/>
            </a:pPr>
            <a:r>
              <a:rPr lang="ru-RU" altLang="ru-RU" sz="2400" dirty="0">
                <a:solidFill>
                  <a:schemeClr val="accent5">
                    <a:lumMod val="50000"/>
                  </a:schemeClr>
                </a:solidFill>
                <a:latin typeface="Times New Roman" panose="02020603050405020304" pitchFamily="18" charset="0"/>
                <a:cs typeface="Times New Roman" panose="02020603050405020304" pitchFamily="18" charset="0"/>
              </a:rPr>
              <a:t> обоснованность   актуальности   содержания   УМК   и   его   элементов тенденциям модернизации среднего профессионального  образования.</a:t>
            </a:r>
          </a:p>
          <a:p>
            <a:endParaRPr lang="ru-RU" dirty="0"/>
          </a:p>
        </p:txBody>
      </p:sp>
      <p:sp>
        <p:nvSpPr>
          <p:cNvPr id="7" name="Заголовок 1"/>
          <p:cNvSpPr>
            <a:spLocks noGrp="1"/>
          </p:cNvSpPr>
          <p:nvPr>
            <p:ph type="title"/>
          </p:nvPr>
        </p:nvSpPr>
        <p:spPr>
          <a:xfrm>
            <a:off x="457200" y="274638"/>
            <a:ext cx="8229600" cy="1143000"/>
          </a:xfrm>
        </p:spPr>
        <p:txBody>
          <a:bodyPr/>
          <a:lstStyle/>
          <a:p>
            <a:pPr algn="ctr"/>
            <a:r>
              <a:rPr lang="ru-RU" altLang="ru-RU" dirty="0">
                <a:ln w="18415" cmpd="sng">
                  <a:solidFill>
                    <a:srgbClr val="FFFFFF"/>
                  </a:solidFill>
                  <a:prstDash val="solid"/>
                </a:ln>
                <a:solidFill>
                  <a:srgbClr val="FFFFFF"/>
                </a:solidFill>
                <a:effectLst>
                  <a:glow rad="101600">
                    <a:schemeClr val="accent5">
                      <a:satMod val="175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Обоснование </a:t>
            </a:r>
            <a:endParaRPr lang="ru-RU" dirty="0">
              <a:ln w="18415" cmpd="sng">
                <a:solidFill>
                  <a:srgbClr val="FFFFFF"/>
                </a:solidFill>
                <a:prstDash val="solid"/>
              </a:ln>
              <a:solidFill>
                <a:srgbClr val="FFFFFF"/>
              </a:solidFill>
              <a:effectLst>
                <a:glow rad="101600">
                  <a:schemeClr val="accent5">
                    <a:satMod val="175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957898113"/>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buNone/>
            </a:pP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Основные цели выполнения практических работ:</a:t>
            </a:r>
            <a:endParaRPr lang="ru-RU" sz="2000" dirty="0" smtClean="0">
              <a:solidFill>
                <a:schemeClr val="accent5">
                  <a:lumMod val="50000"/>
                </a:schemeClr>
              </a:solidFill>
              <a:latin typeface="Times New Roman" panose="02020603050405020304" pitchFamily="18" charset="0"/>
              <a:cs typeface="Times New Roman" panose="02020603050405020304" pitchFamily="18" charset="0"/>
            </a:endParaRPr>
          </a:p>
          <a:p>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Образовательные : </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усвоить содержание теоретического материала.</a:t>
            </a:r>
          </a:p>
          <a:p>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Развивающие: </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содействовать способности использовать теоретические знания при решении практических задач.</a:t>
            </a:r>
          </a:p>
          <a:p>
            <a:endParaRPr lang="ru-RU" sz="2800" dirty="0">
              <a:solidFill>
                <a:schemeClr val="accent5">
                  <a:lumMod val="50000"/>
                </a:schemeClr>
              </a:solidFill>
            </a:endParaRPr>
          </a:p>
        </p:txBody>
      </p:sp>
      <p:sp>
        <p:nvSpPr>
          <p:cNvPr id="4" name="Стрелка вправо 3">
            <a:hlinkClick r:id="rId3"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084356198"/>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1</a:t>
            </a:r>
            <a:endParaRPr lang="ru-RU" dirty="0">
              <a:solidFill>
                <a:schemeClr val="accent5">
                  <a:lumMod val="50000"/>
                </a:schemeClr>
              </a:solidFill>
            </a:endParaRPr>
          </a:p>
        </p:txBody>
      </p:sp>
      <p:sp>
        <p:nvSpPr>
          <p:cNvPr id="3" name="Объект 2"/>
          <p:cNvSpPr>
            <a:spLocks noGrp="1"/>
          </p:cNvSpPr>
          <p:nvPr>
            <p:ph idx="1"/>
          </p:nvPr>
        </p:nvSpPr>
        <p:spPr>
          <a:xfrm>
            <a:off x="467544" y="1700808"/>
            <a:ext cx="8229600" cy="4525963"/>
          </a:xfrm>
        </p:spPr>
        <p:txBody>
          <a:bodyPr/>
          <a:lstStyle/>
          <a:p>
            <a:r>
              <a:rPr lang="ru-RU" sz="1600" b="1" i="1" dirty="0">
                <a:solidFill>
                  <a:schemeClr val="accent5">
                    <a:lumMod val="50000"/>
                  </a:schemeClr>
                </a:solidFill>
                <a:latin typeface="Times New Roman" panose="02020603050405020304" pitchFamily="18" charset="0"/>
                <a:cs typeface="Times New Roman" panose="02020603050405020304" pitchFamily="18" charset="0"/>
              </a:rPr>
              <a:t>Определение видов и особенностей организационно-правовых формы </a:t>
            </a:r>
            <a:r>
              <a:rPr lang="ru-RU" sz="1600" b="1" i="1" dirty="0" smtClean="0">
                <a:solidFill>
                  <a:schemeClr val="accent5">
                    <a:lumMod val="50000"/>
                  </a:schemeClr>
                </a:solidFill>
                <a:latin typeface="Times New Roman" panose="02020603050405020304" pitchFamily="18" charset="0"/>
                <a:cs typeface="Times New Roman" panose="02020603050405020304" pitchFamily="18" charset="0"/>
              </a:rPr>
              <a:t>организаций</a:t>
            </a:r>
            <a:endParaRPr lang="ru-RU" sz="1600" b="1" i="1" dirty="0">
              <a:solidFill>
                <a:schemeClr val="accent5">
                  <a:lumMod val="50000"/>
                </a:schemeClr>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1400" dirty="0">
                <a:solidFill>
                  <a:schemeClr val="accent5">
                    <a:lumMod val="50000"/>
                  </a:schemeClr>
                </a:solidFill>
                <a:latin typeface="Times New Roman" panose="02020603050405020304" pitchFamily="18" charset="0"/>
                <a:cs typeface="Times New Roman" panose="02020603050405020304" pitchFamily="18" charset="0"/>
              </a:rPr>
              <a:t>Работа с Гражданским Кодексом РФ часть 1, глава 4.</a:t>
            </a:r>
          </a:p>
          <a:p>
            <a:endParaRPr lang="ru-RU" dirty="0"/>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415564856"/>
      </p:ext>
    </p:ext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2</a:t>
            </a:r>
            <a:endParaRPr lang="ru-RU" dirty="0">
              <a:solidFill>
                <a:schemeClr val="accent5">
                  <a:lumMod val="50000"/>
                </a:schemeClr>
              </a:solidFill>
            </a:endParaRPr>
          </a:p>
        </p:txBody>
      </p:sp>
      <p:sp>
        <p:nvSpPr>
          <p:cNvPr id="3" name="Объект 2"/>
          <p:cNvSpPr>
            <a:spLocks noGrp="1"/>
          </p:cNvSpPr>
          <p:nvPr>
            <p:ph idx="1"/>
          </p:nvPr>
        </p:nvSpPr>
        <p:spPr>
          <a:xfrm>
            <a:off x="467544" y="1628800"/>
            <a:ext cx="8496944" cy="4525963"/>
          </a:xfrm>
        </p:spPr>
        <p:txBody>
          <a:bodyPr>
            <a:noAutofit/>
          </a:bodyPr>
          <a:lstStyle/>
          <a:p>
            <a:r>
              <a:rPr lang="ru-RU" sz="1600" b="1" i="1" dirty="0" smtClean="0">
                <a:solidFill>
                  <a:schemeClr val="accent5">
                    <a:lumMod val="50000"/>
                  </a:schemeClr>
                </a:solidFill>
                <a:latin typeface="Times New Roman" panose="02020603050405020304" pitchFamily="18" charset="0"/>
                <a:cs typeface="Times New Roman" panose="02020603050405020304" pitchFamily="18" charset="0"/>
              </a:rPr>
              <a:t>Расчет </a:t>
            </a:r>
            <a:r>
              <a:rPr lang="ru-RU" sz="1600" b="1" i="1" dirty="0">
                <a:solidFill>
                  <a:schemeClr val="accent5">
                    <a:lumMod val="50000"/>
                  </a:schemeClr>
                </a:solidFill>
                <a:latin typeface="Times New Roman" panose="02020603050405020304" pitchFamily="18" charset="0"/>
                <a:cs typeface="Times New Roman" panose="02020603050405020304" pitchFamily="18" charset="0"/>
              </a:rPr>
              <a:t>показателей эффективного использования основных фондов</a:t>
            </a:r>
          </a:p>
          <a:p>
            <a:pPr marL="0" indent="0">
              <a:buNone/>
            </a:pPr>
            <a:r>
              <a:rPr lang="ru-RU" sz="1400" b="1" i="1" dirty="0">
                <a:solidFill>
                  <a:schemeClr val="accent5">
                    <a:lumMod val="50000"/>
                  </a:schemeClr>
                </a:solidFill>
                <a:latin typeface="Times New Roman" panose="02020603050405020304" pitchFamily="18" charset="0"/>
                <a:cs typeface="Times New Roman" panose="02020603050405020304" pitchFamily="18" charset="0"/>
              </a:rPr>
              <a:t>Дайте краткие ответы на вопросы:</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1.    Содержание понятия «основные средства».</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2.    Классификация, состав, структура основных средств.</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3.    Виды оценки основных средств по стоимости</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4.   Амортизация основных средств. Расчет амортизационных отчисле­ний.</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5. Общие и частные показатели использования основных средств.</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Задача 1.</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Определить первоначальную и остаточную стоимость металлорежущего станка, если известны следующие данные. Цена станка, использование которого начато три года назад, со­ставляла 4,5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тыс.д.е</a:t>
            </a:r>
            <a:r>
              <a:rPr lang="ru-RU" sz="1400" dirty="0">
                <a:solidFill>
                  <a:schemeClr val="accent5">
                    <a:lumMod val="50000"/>
                  </a:schemeClr>
                </a:solidFill>
                <a:latin typeface="Times New Roman" panose="02020603050405020304" pitchFamily="18" charset="0"/>
                <a:cs typeface="Times New Roman" panose="02020603050405020304" pitchFamily="18" charset="0"/>
              </a:rPr>
              <a:t>., доставка и монтаж - 0,5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тыс</a:t>
            </a:r>
            <a:r>
              <a:rPr lang="ru-RU" sz="1400" dirty="0">
                <a:solidFill>
                  <a:schemeClr val="accent5">
                    <a:lumMod val="50000"/>
                  </a:schemeClr>
                </a:solidFill>
                <a:latin typeface="Times New Roman" panose="02020603050405020304" pitchFamily="18" charset="0"/>
                <a:cs typeface="Times New Roman" panose="02020603050405020304" pitchFamily="18" charset="0"/>
              </a:rPr>
              <a:t>,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 Норма амортизации - 14,2 % в год. За­траты на капитальный ремонт и модернизацию станка составили за время эксплуатации 2,5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тыс.д.е</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Задача</a:t>
            </a:r>
            <a:r>
              <a:rPr lang="ru-RU" sz="1400" dirty="0">
                <a:solidFill>
                  <a:schemeClr val="accent5">
                    <a:lumMod val="50000"/>
                  </a:schemeClr>
                </a:solidFill>
                <a:latin typeface="Times New Roman" panose="02020603050405020304" pitchFamily="18" charset="0"/>
                <a:cs typeface="Times New Roman" panose="02020603050405020304" pitchFamily="18" charset="0"/>
              </a:rPr>
              <a:t> </a:t>
            </a:r>
            <a:r>
              <a:rPr lang="ru-RU" sz="1400" b="1" dirty="0">
                <a:solidFill>
                  <a:schemeClr val="accent5">
                    <a:lumMod val="50000"/>
                  </a:schemeClr>
                </a:solidFill>
                <a:latin typeface="Times New Roman" panose="02020603050405020304" pitchFamily="18" charset="0"/>
                <a:cs typeface="Times New Roman" panose="02020603050405020304" pitchFamily="18" charset="0"/>
              </a:rPr>
              <a:t>3.</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Малое предприятие приобрело металлорежущий станок с ЧПУ, стоимостью 80,00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 Нормативный срок службы станка составляет 10 лет. Определить сумму амортиза­ционных отчислений станка.</a:t>
            </a: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Задача 4.</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Определить оптимальный срок службы оборудования, первоначальная стоимость кото­рых составляет 200 тыс.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 норма расходов на текущий ремонт - 10%. Ликвидационную стоимость принять равной нулю.</a:t>
            </a:r>
          </a:p>
          <a:p>
            <a:pPr marL="0" indent="0">
              <a:buNone/>
            </a:pPr>
            <a:endParaRPr lang="ru-RU" sz="1600" dirty="0"/>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438885539"/>
      </p:ext>
    </p:extLst>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628800"/>
            <a:ext cx="8424936" cy="4525963"/>
          </a:xfrm>
        </p:spPr>
        <p:txBody>
          <a:bodyPr>
            <a:noAutofit/>
          </a:bodyPr>
          <a:lstStyle/>
          <a:p>
            <a:r>
              <a:rPr lang="ru-RU" sz="1600" b="1" i="1" dirty="0">
                <a:solidFill>
                  <a:schemeClr val="accent5">
                    <a:lumMod val="50000"/>
                  </a:schemeClr>
                </a:solidFill>
                <a:latin typeface="Times New Roman" panose="02020603050405020304" pitchFamily="18" charset="0"/>
                <a:cs typeface="Times New Roman" panose="02020603050405020304" pitchFamily="18" charset="0"/>
              </a:rPr>
              <a:t>Определение состава материальных ресурсов. Расчет показателей эффективного использования оборотных средств.</a:t>
            </a:r>
          </a:p>
          <a:p>
            <a:pPr marL="0" indent="0">
              <a:buNone/>
            </a:pPr>
            <a:r>
              <a:rPr lang="ru-RU" sz="1400" b="1" i="1" dirty="0">
                <a:solidFill>
                  <a:schemeClr val="accent5">
                    <a:lumMod val="50000"/>
                  </a:schemeClr>
                </a:solidFill>
                <a:latin typeface="Times New Roman" panose="02020603050405020304" pitchFamily="18" charset="0"/>
                <a:cs typeface="Times New Roman" panose="02020603050405020304" pitchFamily="18" charset="0"/>
              </a:rPr>
              <a:t>Дайте краткие ответы на вопросы:</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1.Оборотные средства-это….</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2.Состав и структура оборотных средств.</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3.Показатели использования оборотных средств.</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4.Результаты и пути повышения эффективности использования обо­</a:t>
            </a:r>
            <a:br>
              <a:rPr lang="ru-RU" sz="1400" i="1" dirty="0">
                <a:solidFill>
                  <a:schemeClr val="accent5">
                    <a:lumMod val="50000"/>
                  </a:schemeClr>
                </a:solidFill>
                <a:latin typeface="Times New Roman" panose="02020603050405020304" pitchFamily="18" charset="0"/>
                <a:cs typeface="Times New Roman" panose="02020603050405020304" pitchFamily="18" charset="0"/>
              </a:rPr>
            </a:br>
            <a:r>
              <a:rPr lang="ru-RU" sz="1400" i="1" dirty="0">
                <a:solidFill>
                  <a:schemeClr val="accent5">
                    <a:lumMod val="50000"/>
                  </a:schemeClr>
                </a:solidFill>
                <a:latin typeface="Times New Roman" panose="02020603050405020304" pitchFamily="18" charset="0"/>
                <a:cs typeface="Times New Roman" panose="02020603050405020304" pitchFamily="18" charset="0"/>
              </a:rPr>
              <a:t>ротных средств</a:t>
            </a:r>
            <a:r>
              <a:rPr lang="ru-RU" sz="1400" i="1" dirty="0" smtClean="0">
                <a:solidFill>
                  <a:schemeClr val="accent5">
                    <a:lumMod val="50000"/>
                  </a:schemeClr>
                </a:solidFill>
                <a:latin typeface="Times New Roman" panose="02020603050405020304" pitchFamily="18" charset="0"/>
                <a:cs typeface="Times New Roman" panose="02020603050405020304" pitchFamily="18" charset="0"/>
              </a:rPr>
              <a:t>.</a:t>
            </a:r>
            <a:r>
              <a:rPr lang="ru-RU" sz="1400" i="1" dirty="0">
                <a:solidFill>
                  <a:schemeClr val="accent5">
                    <a:lumMod val="50000"/>
                  </a:schemeClr>
                </a:solidFill>
                <a:latin typeface="Times New Roman" panose="02020603050405020304" pitchFamily="18" charset="0"/>
                <a:cs typeface="Times New Roman" panose="02020603050405020304" pitchFamily="18" charset="0"/>
              </a:rPr>
              <a:t> </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Задача 1.</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Предприятие в следующем году планирует увеличить объем реализованной продукции на 14% при сокращении длительности производственного цикла на 25%. В базовом периоде реализовано продукции на 24108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 Время одного оборота оборотных средств составляло 30 дней. Определить: общую величину оборотных средств, а также условную экономию оборотных средств от ускорения обора­чиваемости в плановом периоде</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r>
              <a:rPr lang="ru-RU" sz="1400" dirty="0">
                <a:solidFill>
                  <a:schemeClr val="accent5">
                    <a:lumMod val="50000"/>
                  </a:schemeClr>
                </a:solidFill>
                <a:latin typeface="Times New Roman" panose="02020603050405020304" pitchFamily="18" charset="0"/>
                <a:cs typeface="Times New Roman" panose="02020603050405020304" pitchFamily="18" charset="0"/>
              </a:rPr>
              <a:t> </a:t>
            </a: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Задача 2 .</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В прошедшем году объем выпуска продукции на предприятии составлял 300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 при общем нормативе оборотных средств 30,5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 В планируемом году предусмотрено увеличение объема выпуска продукции на 15%. Какой станет при этом величина оборотных средств? Как должна будет измениться длительность оборота в планируемом году</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endParaRPr lang="ru-RU" sz="1400" dirty="0"/>
          </a:p>
        </p:txBody>
      </p:sp>
      <p:sp>
        <p:nvSpPr>
          <p:cNvPr id="6" name="Заголовок 1"/>
          <p:cNvSpPr>
            <a:spLocks noGrp="1"/>
          </p:cNvSpPr>
          <p:nvPr>
            <p:ph type="title"/>
          </p:nvPr>
        </p:nvSpPr>
        <p:spPr>
          <a:xfrm>
            <a:off x="457200" y="274638"/>
            <a:ext cx="8229600" cy="1143000"/>
          </a:xfrm>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№3</a:t>
            </a:r>
            <a:endParaRPr lang="ru-RU" dirty="0">
              <a:solidFill>
                <a:schemeClr val="accent5">
                  <a:lumMod val="50000"/>
                </a:schemeClr>
              </a:solidFill>
            </a:endParaRPr>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182305587"/>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700808"/>
            <a:ext cx="8229600" cy="4525963"/>
          </a:xfrm>
        </p:spPr>
        <p:txBody>
          <a:bodyPr>
            <a:normAutofit/>
          </a:bodyPr>
          <a:lstStyle/>
          <a:p>
            <a:r>
              <a:rPr lang="ru-RU" sz="1600" b="1" i="1" dirty="0" smtClean="0">
                <a:solidFill>
                  <a:schemeClr val="accent5">
                    <a:lumMod val="50000"/>
                  </a:schemeClr>
                </a:solidFill>
                <a:latin typeface="Times New Roman" panose="02020603050405020304" pitchFamily="18" charset="0"/>
                <a:cs typeface="Times New Roman" panose="02020603050405020304" pitchFamily="18" charset="0"/>
              </a:rPr>
              <a:t>Определение состава трудовых ресурсов организации.</a:t>
            </a:r>
          </a:p>
          <a:p>
            <a:pPr marL="0" indent="0">
              <a:buNone/>
            </a:pPr>
            <a:r>
              <a:rPr lang="ru-RU" sz="1400" b="1" i="1" dirty="0" smtClean="0">
                <a:solidFill>
                  <a:schemeClr val="accent5">
                    <a:lumMod val="50000"/>
                  </a:schemeClr>
                </a:solidFill>
                <a:latin typeface="Times New Roman" panose="02020603050405020304" pitchFamily="18" charset="0"/>
                <a:cs typeface="Times New Roman" panose="02020603050405020304" pitchFamily="18" charset="0"/>
              </a:rPr>
              <a:t>Дайте краткие ответы на вопросы:</a:t>
            </a:r>
            <a:endParaRPr lang="ru-RU" sz="1400"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smtClean="0">
                <a:solidFill>
                  <a:schemeClr val="accent5">
                    <a:lumMod val="50000"/>
                  </a:schemeClr>
                </a:solidFill>
                <a:latin typeface="Times New Roman" panose="02020603050405020304" pitchFamily="18" charset="0"/>
                <a:cs typeface="Times New Roman" panose="02020603050405020304" pitchFamily="18" charset="0"/>
              </a:rPr>
              <a:t>1</a:t>
            </a:r>
            <a:r>
              <a:rPr lang="ru-RU" sz="1400" i="1" dirty="0">
                <a:solidFill>
                  <a:schemeClr val="accent5">
                    <a:lumMod val="50000"/>
                  </a:schemeClr>
                </a:solidFill>
                <a:latin typeface="Times New Roman" panose="02020603050405020304" pitchFamily="18" charset="0"/>
                <a:cs typeface="Times New Roman" panose="02020603050405020304" pitchFamily="18" charset="0"/>
              </a:rPr>
              <a:t>.   Состав, функции и структура персонала предприятия.</a:t>
            </a: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2.    Определение численности персонала. Использование показателей выработки, трудоемкости и норм обслуживания,</a:t>
            </a: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Задача 1.</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Рассчитать численность основных рабочих фирмы по строительству коттеджей, если средняя трудоемкость строительства одного коттеджа составляет 52 человеко-дня. В месяц фирма планирует строить 45 коттеджей при условии шестидневной рабочей недели.</a:t>
            </a: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Задача 2.</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Рассчитать фонд оплаты труда на государственном предприятии:</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Исходная информация:</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Базовая технологическая трудоемкость единицы продукции – 100 час/шт. Планируемый объем производства – 810 шт./год. Минимальная зарплата - 12000 руб./мес.. Эффективный фонд времени одного работающего – 1920 час/год. </a:t>
            </a: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Задача 3.</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Используя исходные данные задачи 2 рассчитать, как изменится фонд оплаты труда на государственном предприятии при сокращении технологической трудоемкости производства продукции на 20%.</a:t>
            </a:r>
          </a:p>
          <a:p>
            <a:endParaRPr lang="ru-RU" dirty="0"/>
          </a:p>
          <a:p>
            <a:endParaRPr lang="ru-RU" dirty="0"/>
          </a:p>
        </p:txBody>
      </p:sp>
      <p:sp>
        <p:nvSpPr>
          <p:cNvPr id="5" name="Заголовок 1"/>
          <p:cNvSpPr>
            <a:spLocks noGrp="1"/>
          </p:cNvSpPr>
          <p:nvPr>
            <p:ph type="title"/>
          </p:nvPr>
        </p:nvSpPr>
        <p:spPr>
          <a:xfrm>
            <a:off x="457200" y="274638"/>
            <a:ext cx="8229600" cy="1143000"/>
          </a:xfrm>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№4</a:t>
            </a:r>
            <a:endParaRPr lang="ru-RU" dirty="0">
              <a:solidFill>
                <a:schemeClr val="accent5">
                  <a:lumMod val="50000"/>
                </a:schemeClr>
              </a:solidFill>
            </a:endParaRPr>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607485077"/>
      </p:ext>
    </p:extLst>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600200"/>
            <a:ext cx="8229600" cy="4493096"/>
          </a:xfrm>
        </p:spPr>
        <p:txBody>
          <a:bodyPr>
            <a:normAutofit/>
          </a:bodyPr>
          <a:lstStyle/>
          <a:p>
            <a:r>
              <a:rPr lang="ru-RU" sz="1600" b="1" i="1" dirty="0">
                <a:solidFill>
                  <a:schemeClr val="accent5">
                    <a:lumMod val="50000"/>
                  </a:schemeClr>
                </a:solidFill>
                <a:latin typeface="Times New Roman" panose="02020603050405020304" pitchFamily="18" charset="0"/>
                <a:cs typeface="Times New Roman" panose="02020603050405020304" pitchFamily="18" charset="0"/>
              </a:rPr>
              <a:t>Расчет показателей производительности труда, средней заработной платы и ФОТ</a:t>
            </a:r>
          </a:p>
          <a:p>
            <a:pPr marL="0" indent="0">
              <a:buNone/>
            </a:pPr>
            <a:r>
              <a:rPr lang="ru-RU" sz="1400" b="1" i="1" dirty="0">
                <a:solidFill>
                  <a:schemeClr val="accent5">
                    <a:lumMod val="50000"/>
                  </a:schemeClr>
                </a:solidFill>
                <a:latin typeface="Times New Roman" panose="02020603050405020304" pitchFamily="18" charset="0"/>
                <a:cs typeface="Times New Roman" panose="02020603050405020304" pitchFamily="18" charset="0"/>
              </a:rPr>
              <a:t>Дайте краткие ответы на вопросы:</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1.    Формы оплаты труда. Особенности их использования.</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2.   Назначение, содержание и использование тарифных систем для ор­ганизации оплаты труда</a:t>
            </a:r>
            <a:r>
              <a:rPr lang="ru-RU" sz="1400" i="1" dirty="0" smtClean="0">
                <a:solidFill>
                  <a:schemeClr val="accent5">
                    <a:lumMod val="50000"/>
                  </a:schemeClr>
                </a:solidFill>
                <a:latin typeface="Times New Roman" panose="02020603050405020304" pitchFamily="18" charset="0"/>
                <a:cs typeface="Times New Roman" panose="02020603050405020304" pitchFamily="18" charset="0"/>
              </a:rPr>
              <a:t>.</a:t>
            </a:r>
            <a:r>
              <a:rPr lang="ru-RU" sz="1400" i="1" dirty="0">
                <a:solidFill>
                  <a:schemeClr val="accent5">
                    <a:lumMod val="50000"/>
                  </a:schemeClr>
                </a:solidFill>
                <a:latin typeface="Times New Roman" panose="02020603050405020304" pitchFamily="18" charset="0"/>
                <a:cs typeface="Times New Roman" panose="02020603050405020304" pitchFamily="18" charset="0"/>
              </a:rPr>
              <a:t> </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Задача1 .</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Определить заработную плату экономиста, если должностной оклад составляет 25 тыс.</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руб</a:t>
            </a:r>
            <a:r>
              <a:rPr lang="ru-RU" sz="1400" dirty="0">
                <a:solidFill>
                  <a:schemeClr val="accent5">
                    <a:lumMod val="50000"/>
                  </a:schemeClr>
                </a:solidFill>
                <a:latin typeface="Times New Roman" panose="02020603050405020304" pitchFamily="18" charset="0"/>
                <a:cs typeface="Times New Roman" panose="02020603050405020304" pitchFamily="18" charset="0"/>
              </a:rPr>
              <a:t>.,Плановый фонд рабочего времени 160 часов, фактически отработано  140 часов.</a:t>
            </a:r>
          </a:p>
          <a:p>
            <a:r>
              <a:rPr lang="ru-RU" sz="1400" b="1" dirty="0" smtClean="0">
                <a:solidFill>
                  <a:schemeClr val="accent5">
                    <a:lumMod val="50000"/>
                  </a:schemeClr>
                </a:solidFill>
                <a:latin typeface="Times New Roman" panose="02020603050405020304" pitchFamily="18" charset="0"/>
                <a:cs typeface="Times New Roman" panose="02020603050405020304" pitchFamily="18" charset="0"/>
              </a:rPr>
              <a:t>Задача 2. </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Определить  годовой и месячный уровни производительность труда, если объём производства составил 1500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тыс.руб</a:t>
            </a:r>
            <a:r>
              <a:rPr lang="ru-RU" sz="1400" dirty="0">
                <a:solidFill>
                  <a:schemeClr val="accent5">
                    <a:lumMod val="50000"/>
                  </a:schemeClr>
                </a:solidFill>
                <a:latin typeface="Times New Roman" panose="02020603050405020304" pitchFamily="18" charset="0"/>
                <a:cs typeface="Times New Roman" panose="02020603050405020304" pitchFamily="18" charset="0"/>
              </a:rPr>
              <a:t>, численность работающих 5 чел.</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Рассчитать фонд оплаты труда на государственном предприятии:</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Исходная информация:</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Базовая технологическая трудоемкость единицы продукции – 100 час/шт. Планируемый объем производства – 810 шт./год. Средний разряд по оп­лате труда ППП - 8-ой .</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(тарифный коэффициент - 2,34, минимальная зарплата - 12000 руб./мес.). Коэффициент выполнения норм - 1. Эффективный фонд времени одного работающего – 1920 час/год. Продолжительность смены 8 часов.- Стимулирующие и компенсирующие выплаты составляют 30% к тарифной части зара­ботной платы. Дополнительная зарплата - 20% к тарифу с учетом выплат.</a:t>
            </a:r>
          </a:p>
          <a:p>
            <a:pPr marL="0" indent="0">
              <a:buNone/>
            </a:pPr>
            <a:endParaRPr lang="ru-RU" dirty="0"/>
          </a:p>
        </p:txBody>
      </p:sp>
      <p:sp>
        <p:nvSpPr>
          <p:cNvPr id="5" name="Заголовок 1"/>
          <p:cNvSpPr>
            <a:spLocks noGrp="1"/>
          </p:cNvSpPr>
          <p:nvPr>
            <p:ph type="title"/>
          </p:nvPr>
        </p:nvSpPr>
        <p:spPr>
          <a:xfrm>
            <a:off x="457200" y="274638"/>
            <a:ext cx="8229600" cy="1143000"/>
          </a:xfrm>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№5</a:t>
            </a:r>
            <a:endParaRPr lang="ru-RU" dirty="0">
              <a:solidFill>
                <a:schemeClr val="accent5">
                  <a:lumMod val="50000"/>
                </a:schemeClr>
              </a:solidFill>
            </a:endParaRPr>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456382967"/>
      </p:ext>
    </p:extLst>
  </p:cSld>
  <p:clrMapOvr>
    <a:masterClrMapping/>
  </p:clrMapOvr>
  <p:transition spd="slow">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700808"/>
            <a:ext cx="8229600" cy="4525963"/>
          </a:xfrm>
        </p:spPr>
        <p:txBody>
          <a:bodyPr>
            <a:noAutofit/>
          </a:bodyPr>
          <a:lstStyle/>
          <a:p>
            <a:r>
              <a:rPr lang="ru-RU" sz="1600" b="1" i="1" dirty="0">
                <a:solidFill>
                  <a:schemeClr val="accent5">
                    <a:lumMod val="50000"/>
                  </a:schemeClr>
                </a:solidFill>
                <a:latin typeface="Times New Roman" panose="02020603050405020304" pitchFamily="18" charset="0"/>
                <a:cs typeface="Times New Roman" panose="02020603050405020304" pitchFamily="18" charset="0"/>
              </a:rPr>
              <a:t>Составление калькуляции продукции, работ, услуг.</a:t>
            </a:r>
          </a:p>
          <a:p>
            <a:pPr marL="0" indent="0">
              <a:buNone/>
            </a:pPr>
            <a:r>
              <a:rPr lang="ru-RU" sz="1400" b="1" i="1" dirty="0">
                <a:solidFill>
                  <a:schemeClr val="accent5">
                    <a:lumMod val="50000"/>
                  </a:schemeClr>
                </a:solidFill>
                <a:latin typeface="Times New Roman" panose="02020603050405020304" pitchFamily="18" charset="0"/>
                <a:cs typeface="Times New Roman" panose="02020603050405020304" pitchFamily="18" charset="0"/>
              </a:rPr>
              <a:t>Дайте краткие ответы на вопросы:</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1.   Содержание, классификация, структура и динамика издержек.</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2.   Роль переменных и условно-постоянных издержек в формировании затрат на производство и себестоимости -единицы продукции.</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3.    Смета затрат на производство: назначение, элементы затрат. Ин­формация, необходимая для планирования затрат на производство.</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4.   Расчет себестоимости единицы продукции по статьям калькуляции. Прямые и косвенные расходы. Распределение косвенных расходов по номенклатуре производимой продукции.</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5.   Понятие маржинальной прибыли</a:t>
            </a:r>
            <a:r>
              <a:rPr lang="ru-RU" sz="1400" i="1" dirty="0" smtClean="0">
                <a:solidFill>
                  <a:schemeClr val="accent5">
                    <a:lumMod val="50000"/>
                  </a:schemeClr>
                </a:solidFill>
                <a:latin typeface="Times New Roman" panose="02020603050405020304" pitchFamily="18" charset="0"/>
                <a:cs typeface="Times New Roman" panose="02020603050405020304" pitchFamily="18" charset="0"/>
              </a:rPr>
              <a:t>.</a:t>
            </a:r>
            <a:r>
              <a:rPr lang="ru-RU" sz="1400" b="1" dirty="0">
                <a:solidFill>
                  <a:schemeClr val="accent5">
                    <a:lumMod val="50000"/>
                  </a:schemeClr>
                </a:solidFill>
                <a:latin typeface="Times New Roman" panose="02020603050405020304" pitchFamily="18" charset="0"/>
                <a:cs typeface="Times New Roman" panose="02020603050405020304" pitchFamily="18" charset="0"/>
              </a:rPr>
              <a:t> </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Задача 1.</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Черная масса вала руля - 8,5 кг. Чистая масса - 7 кг. Цена заготовки -1,15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 Цена от­ходов - 7,01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 за тонну. Заработная плата на всех операциях вала составила 0,28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 Расходы по цеху составляют 250%, общезаводские расходы - 130% от заработной платы рабочих. Рас­ходы, связанные с реализацией, составили 5% от заводской себестоимости. Определить цехо­вую, заводскую и полную себестоимость изделия</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r>
              <a:rPr lang="ru-RU" sz="1400" dirty="0">
                <a:solidFill>
                  <a:schemeClr val="accent5">
                    <a:lumMod val="50000"/>
                  </a:schemeClr>
                </a:solidFill>
                <a:latin typeface="Times New Roman" panose="02020603050405020304" pitchFamily="18" charset="0"/>
                <a:cs typeface="Times New Roman" panose="02020603050405020304" pitchFamily="18" charset="0"/>
              </a:rPr>
              <a:t> </a:t>
            </a:r>
          </a:p>
          <a:p>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Задача 2.</a:t>
            </a:r>
          </a:p>
          <a:p>
            <a:pPr marL="0" indent="0">
              <a:buNone/>
            </a:pP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Определить себестоимость изделий А и Б, производимых в объеме 100 и 50 шт./год со­ответственно, если затраты на материалы и комплектующие при изготовлении изделия А - 75 </a:t>
            </a:r>
            <a:r>
              <a:rPr lang="ru-RU" sz="1400" dirty="0" err="1" smtClean="0">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./шт., Б - 70 </a:t>
            </a:r>
            <a:r>
              <a:rPr lang="ru-RU" sz="1400" dirty="0" err="1" smtClean="0">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./шт. Заработная плата на всех операциях при изготовлении изделия А - 100 </a:t>
            </a:r>
            <a:r>
              <a:rPr lang="ru-RU" sz="1400" dirty="0" err="1" smtClean="0">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 изделия Б - 200 </a:t>
            </a:r>
            <a:r>
              <a:rPr lang="ru-RU" sz="1400" dirty="0" err="1" smtClean="0">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 Косвенные затраты фирмы, выпускающей эти изделия - 80 000 </a:t>
            </a:r>
            <a:r>
              <a:rPr lang="ru-RU" sz="1400" dirty="0" err="1" smtClean="0">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./год. </a:t>
            </a:r>
          </a:p>
          <a:p>
            <a:endParaRPr lang="ru-RU" sz="2000" dirty="0"/>
          </a:p>
        </p:txBody>
      </p:sp>
      <p:sp>
        <p:nvSpPr>
          <p:cNvPr id="5" name="Заголовок 1"/>
          <p:cNvSpPr>
            <a:spLocks noGrp="1"/>
          </p:cNvSpPr>
          <p:nvPr>
            <p:ph type="title"/>
          </p:nvPr>
        </p:nvSpPr>
        <p:spPr>
          <a:xfrm>
            <a:off x="457200" y="274638"/>
            <a:ext cx="8229600" cy="1143000"/>
          </a:xfrm>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№6</a:t>
            </a:r>
            <a:endParaRPr lang="ru-RU" dirty="0">
              <a:solidFill>
                <a:schemeClr val="accent5">
                  <a:lumMod val="50000"/>
                </a:schemeClr>
              </a:solidFill>
            </a:endParaRPr>
          </a:p>
        </p:txBody>
      </p:sp>
      <p:sp>
        <p:nvSpPr>
          <p:cNvPr id="4" name="Стрелка вправо 3">
            <a:hlinkClick r:id="rId3"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709170091"/>
      </p:ext>
    </p:extLst>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628800"/>
            <a:ext cx="8352928" cy="4525963"/>
          </a:xfrm>
        </p:spPr>
        <p:txBody>
          <a:bodyPr>
            <a:noAutofit/>
          </a:bodyPr>
          <a:lstStyle/>
          <a:p>
            <a:r>
              <a:rPr lang="ru-RU" sz="1600" b="1" i="1" dirty="0">
                <a:solidFill>
                  <a:schemeClr val="accent5">
                    <a:lumMod val="50000"/>
                  </a:schemeClr>
                </a:solidFill>
                <a:latin typeface="Times New Roman" panose="02020603050405020304" pitchFamily="18" charset="0"/>
                <a:cs typeface="Times New Roman" panose="02020603050405020304" pitchFamily="18" charset="0"/>
              </a:rPr>
              <a:t>Составление сметы затрат на производство и реализацию продукции, работ, услуг.</a:t>
            </a:r>
          </a:p>
          <a:p>
            <a:pPr marL="0" indent="0">
              <a:buNone/>
            </a:pPr>
            <a:r>
              <a:rPr lang="ru-RU" sz="1400" b="1" i="1" dirty="0">
                <a:solidFill>
                  <a:schemeClr val="accent5">
                    <a:lumMod val="50000"/>
                  </a:schemeClr>
                </a:solidFill>
                <a:latin typeface="Times New Roman" panose="02020603050405020304" pitchFamily="18" charset="0"/>
                <a:cs typeface="Times New Roman" panose="02020603050405020304" pitchFamily="18" charset="0"/>
              </a:rPr>
              <a:t>Дайте краткие ответы на вопросы:</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1.   Содержание, классификация, структура и динамика издержек.</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2.   Роль переменных и условно-постоянных издержек в формировании затрат на производство и себестоимости -единицы продукции.</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r>
              <a:rPr lang="ru-RU" sz="1400" b="1" dirty="0" smtClean="0">
                <a:solidFill>
                  <a:schemeClr val="accent5">
                    <a:lumMod val="50000"/>
                  </a:schemeClr>
                </a:solidFill>
                <a:latin typeface="Times New Roman" panose="02020603050405020304" pitchFamily="18" charset="0"/>
                <a:cs typeface="Times New Roman" panose="02020603050405020304" pitchFamily="18" charset="0"/>
              </a:rPr>
              <a:t>Задача </a:t>
            </a:r>
            <a:r>
              <a:rPr lang="ru-RU" sz="1400" b="1" dirty="0">
                <a:solidFill>
                  <a:schemeClr val="accent5">
                    <a:lumMod val="50000"/>
                  </a:schemeClr>
                </a:solidFill>
                <a:latin typeface="Times New Roman" panose="02020603050405020304" pitchFamily="18" charset="0"/>
                <a:cs typeface="Times New Roman" panose="02020603050405020304" pitchFamily="18" charset="0"/>
              </a:rPr>
              <a:t>1</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Составить плановые калькуляции себестоимости изделий А и В, распределяя косвенные расходы двумя способами:</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пропорционально основной зарплате ОПР</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с учетом затрат машино-часов на одно изделие.</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Исходные данные:</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Показатели:                                                                                                  Изделие А                Изделие В</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 Объем производства, шт./год                                                                        150                           250</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 Стоимость материалов </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 и комплектующих</a:t>
            </a:r>
            <a:r>
              <a:rPr lang="ru-RU" sz="1400" dirty="0">
                <a:solidFill>
                  <a:schemeClr val="accent5">
                    <a:lumMod val="50000"/>
                  </a:schemeClr>
                </a:solidFill>
                <a:latin typeface="Times New Roman" panose="02020603050405020304" pitchFamily="18" charset="0"/>
                <a:cs typeface="Times New Roman" panose="02020603050405020304" pitchFamily="18" charset="0"/>
              </a:rPr>
              <a:t>, д.е./шт.                                      410                           280</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 Основная заработная </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плата основных </a:t>
            </a:r>
            <a:r>
              <a:rPr lang="ru-RU" sz="1400" dirty="0">
                <a:solidFill>
                  <a:schemeClr val="accent5">
                    <a:lumMod val="50000"/>
                  </a:schemeClr>
                </a:solidFill>
                <a:latin typeface="Times New Roman" panose="02020603050405020304" pitchFamily="18" charset="0"/>
                <a:cs typeface="Times New Roman" panose="02020603050405020304" pitchFamily="18" charset="0"/>
              </a:rPr>
              <a:t>рабочих, д.е./шт.                             450                           150</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 Дополнительная зарплата и отчисления на социальные нужды, %           50                             50</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 Потребность в машино-часах на одно изделие,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маш</a:t>
            </a:r>
            <a:r>
              <a:rPr lang="ru-RU" sz="1400" dirty="0">
                <a:solidFill>
                  <a:schemeClr val="accent5">
                    <a:lumMod val="50000"/>
                  </a:schemeClr>
                </a:solidFill>
                <a:latin typeface="Times New Roman" panose="02020603050405020304" pitchFamily="18" charset="0"/>
                <a:cs typeface="Times New Roman" panose="02020603050405020304" pitchFamily="18" charset="0"/>
              </a:rPr>
              <a:t>.-час./шт.                    70                            20</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Суммарные косвенные расходы составляют 1080 тыс.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 в год, в том числе расходы, связанные с работой оборудования 280 тыс.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./год</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457200" y="274638"/>
            <a:ext cx="8229600" cy="1143000"/>
          </a:xfrm>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№7</a:t>
            </a:r>
            <a:endParaRPr lang="ru-RU" dirty="0">
              <a:solidFill>
                <a:schemeClr val="accent5">
                  <a:lumMod val="50000"/>
                </a:schemeClr>
              </a:solidFill>
            </a:endParaRPr>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4091548"/>
      </p:ext>
    </p:extLst>
  </p:cSld>
  <p:clrMapOvr>
    <a:masterClrMapping/>
  </p:clrMapOvr>
  <p:transition spd="slow">
    <p:wip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772816"/>
            <a:ext cx="8424936" cy="4876800"/>
          </a:xfrm>
        </p:spPr>
        <p:txBody>
          <a:bodyPr>
            <a:noAutofit/>
          </a:bodyPr>
          <a:lstStyle/>
          <a:p>
            <a:r>
              <a:rPr lang="ru-RU" sz="1600" b="1" i="1" dirty="0">
                <a:solidFill>
                  <a:schemeClr val="accent5">
                    <a:lumMod val="50000"/>
                  </a:schemeClr>
                </a:solidFill>
                <a:latin typeface="Times New Roman" panose="02020603050405020304" pitchFamily="18" charset="0"/>
                <a:cs typeface="Times New Roman" panose="02020603050405020304" pitchFamily="18" charset="0"/>
              </a:rPr>
              <a:t>Определение цены и стоимости продукции, товаров, услуг</a:t>
            </a:r>
          </a:p>
          <a:p>
            <a:pPr marL="0" indent="0">
              <a:buNone/>
            </a:pPr>
            <a:r>
              <a:rPr lang="ru-RU" sz="1400" b="1" i="1" dirty="0">
                <a:solidFill>
                  <a:schemeClr val="accent5">
                    <a:lumMod val="50000"/>
                  </a:schemeClr>
                </a:solidFill>
                <a:latin typeface="Times New Roman" panose="02020603050405020304" pitchFamily="18" charset="0"/>
                <a:cs typeface="Times New Roman" panose="02020603050405020304" pitchFamily="18" charset="0"/>
              </a:rPr>
              <a:t>Дайте краткие ответы на вопросы:</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1.   Виды цен на продукцию. Элементы цены.</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2.    Условия, определяющие формирование цены реализации на предпри­ятии.</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3.    Условия, определяющие величину розничной цены товара.</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4.    Формальные методы установления конкурентоспособной цены на продукцию производственной фирмы, условия и особенности их при­менения.</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5.   Влияние розничных цен на оборачиваемость оборотных средств и эффективность деятельности торговой фирмы.</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6.   Роль скидок к цене. Определение их предельной величины.</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r>
              <a:rPr lang="ru-RU" sz="1400" dirty="0">
                <a:solidFill>
                  <a:schemeClr val="accent5">
                    <a:lumMod val="50000"/>
                  </a:schemeClr>
                </a:solidFill>
                <a:latin typeface="Times New Roman" panose="02020603050405020304" pitchFamily="18" charset="0"/>
                <a:cs typeface="Times New Roman" panose="02020603050405020304" pitchFamily="18" charset="0"/>
              </a:rPr>
              <a:t>Задача 1</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Предприятие выпускает изделие, себестоимость которого 100 </a:t>
            </a:r>
            <a:r>
              <a:rPr lang="ru-RU" sz="14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1400" dirty="0">
                <a:solidFill>
                  <a:schemeClr val="accent5">
                    <a:lumMod val="50000"/>
                  </a:schemeClr>
                </a:solidFill>
                <a:latin typeface="Times New Roman" panose="02020603050405020304" pitchFamily="18" charset="0"/>
                <a:cs typeface="Times New Roman" panose="02020603050405020304" pitchFamily="18" charset="0"/>
              </a:rPr>
              <a:t>./шт. Какая цена долж­на быть установлена на это изделие, чтобы максимизировать прибыль, получаемую предпри­ятием, если рыночная цена является функцией объема продаж, а именно: Ц= 200-0,1</a:t>
            </a:r>
            <a:r>
              <a:rPr lang="en-US" sz="1400" dirty="0">
                <a:solidFill>
                  <a:schemeClr val="accent5">
                    <a:lumMod val="50000"/>
                  </a:schemeClr>
                </a:solidFill>
                <a:latin typeface="Times New Roman" panose="02020603050405020304" pitchFamily="18" charset="0"/>
                <a:cs typeface="Times New Roman" panose="02020603050405020304" pitchFamily="18" charset="0"/>
              </a:rPr>
              <a:t>N</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r>
              <a:rPr lang="ru-RU" sz="1400" dirty="0">
                <a:solidFill>
                  <a:schemeClr val="accent5">
                    <a:lumMod val="50000"/>
                  </a:schemeClr>
                </a:solidFill>
                <a:latin typeface="Times New Roman" panose="02020603050405020304" pitchFamily="18" charset="0"/>
                <a:cs typeface="Times New Roman" panose="02020603050405020304" pitchFamily="18" charset="0"/>
              </a:rPr>
              <a:t>Задача 2.</a:t>
            </a:r>
          </a:p>
          <a:p>
            <a:pPr marL="0" indent="0">
              <a:buNone/>
            </a:pPr>
            <a:r>
              <a:rPr lang="ru-RU" sz="1400" dirty="0">
                <a:solidFill>
                  <a:schemeClr val="accent5">
                    <a:lumMod val="50000"/>
                  </a:schemeClr>
                </a:solidFill>
                <a:latin typeface="Times New Roman" panose="02020603050405020304" pitchFamily="18" charset="0"/>
                <a:cs typeface="Times New Roman" panose="02020603050405020304" pitchFamily="18" charset="0"/>
              </a:rPr>
              <a:t>Определять максимальную с точки зрения сохранения массы прибыли величину скидки к цене изделия, если размер приобретаемой посредником партии изделий по сравнению с тра­диционными продажами по справочной цене возрастает в 1,5 раза, а доля переменных затрат в справочной цене изделия составляет 0,25</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457200" y="274638"/>
            <a:ext cx="8229600" cy="1143000"/>
          </a:xfrm>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№8</a:t>
            </a:r>
            <a:endParaRPr lang="ru-RU" dirty="0">
              <a:solidFill>
                <a:schemeClr val="accent5">
                  <a:lumMod val="50000"/>
                </a:schemeClr>
              </a:solidFill>
            </a:endParaRPr>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4290724767"/>
      </p:ext>
    </p:extLst>
  </p:cSld>
  <p:clrMapOvr>
    <a:masterClrMapping/>
  </p:clrMapOvr>
  <p:transition spd="slow">
    <p:wip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772816"/>
            <a:ext cx="8229600" cy="4525963"/>
          </a:xfrm>
        </p:spPr>
        <p:txBody>
          <a:bodyPr>
            <a:normAutofit/>
          </a:bodyPr>
          <a:lstStyle/>
          <a:p>
            <a:r>
              <a:rPr lang="ru-RU" sz="1600" b="1" i="1" dirty="0">
                <a:solidFill>
                  <a:schemeClr val="accent5">
                    <a:lumMod val="50000"/>
                  </a:schemeClr>
                </a:solidFill>
                <a:latin typeface="Times New Roman" panose="02020603050405020304" pitchFamily="18" charset="0"/>
                <a:cs typeface="Times New Roman" panose="02020603050405020304" pitchFamily="18" charset="0"/>
              </a:rPr>
              <a:t>Расчет прибыли и рентабельности продукции, работ, услуг.</a:t>
            </a:r>
          </a:p>
          <a:p>
            <a:pPr marL="0" indent="0">
              <a:buNone/>
            </a:pPr>
            <a:r>
              <a:rPr lang="ru-RU" sz="1400" b="1" i="1" dirty="0">
                <a:solidFill>
                  <a:schemeClr val="accent5">
                    <a:lumMod val="50000"/>
                  </a:schemeClr>
                </a:solidFill>
                <a:latin typeface="Times New Roman" panose="02020603050405020304" pitchFamily="18" charset="0"/>
                <a:cs typeface="Times New Roman" panose="02020603050405020304" pitchFamily="18" charset="0"/>
              </a:rPr>
              <a:t>Дайте краткие ответы на вопросы:</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1. Состав балансовой прибыли. Платежи в государственный бюджет из балансовой прибыли предприятия. Направления использования чистой прибыли.</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1400" i="1" dirty="0">
                <a:solidFill>
                  <a:schemeClr val="accent5">
                    <a:lumMod val="50000"/>
                  </a:schemeClr>
                </a:solidFill>
                <a:latin typeface="Times New Roman" panose="02020603050405020304" pitchFamily="18" charset="0"/>
                <a:cs typeface="Times New Roman" panose="02020603050405020304" pitchFamily="18" charset="0"/>
              </a:rPr>
              <a:t>2.  График рентабельности и определение точек безубыточности.</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5" name="Заголовок 1"/>
          <p:cNvSpPr>
            <a:spLocks noGrp="1"/>
          </p:cNvSpPr>
          <p:nvPr>
            <p:ph type="title"/>
          </p:nvPr>
        </p:nvSpPr>
        <p:spPr>
          <a:xfrm>
            <a:off x="457200" y="274638"/>
            <a:ext cx="8229600" cy="1143000"/>
          </a:xfrm>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a:t>
            </a:r>
            <a:r>
              <a:rPr lang="en-US" b="1" dirty="0" smtClean="0">
                <a:solidFill>
                  <a:schemeClr val="accent5">
                    <a:lumMod val="50000"/>
                  </a:schemeClr>
                </a:solidFill>
                <a:latin typeface="Times New Roman" panose="02020603050405020304" pitchFamily="18" charset="0"/>
                <a:cs typeface="Times New Roman" panose="02020603050405020304" pitchFamily="18" charset="0"/>
              </a:rPr>
              <a:t>9</a:t>
            </a:r>
            <a:endParaRPr lang="ru-RU" dirty="0">
              <a:solidFill>
                <a:schemeClr val="accent5">
                  <a:lumMod val="50000"/>
                </a:schemeClr>
              </a:solidFill>
            </a:endParaRPr>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614481576"/>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Цель и назначение УМК: </a:t>
            </a:r>
            <a:endPar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700808"/>
            <a:ext cx="8229600" cy="4525963"/>
          </a:xfrm>
        </p:spPr>
        <p:txBody>
          <a:bodyPr>
            <a:normAutofit fontScale="92500"/>
          </a:bodyPr>
          <a:lstStyle/>
          <a:p>
            <a:pPr>
              <a:buNone/>
            </a:pPr>
            <a:r>
              <a:rPr lang="ru-RU" altLang="ru-RU" sz="2600" dirty="0">
                <a:solidFill>
                  <a:schemeClr val="accent5">
                    <a:lumMod val="50000"/>
                  </a:schemeClr>
                </a:solidFill>
                <a:latin typeface="Times New Roman" panose="02020603050405020304" pitchFamily="18" charset="0"/>
                <a:cs typeface="Times New Roman" panose="02020603050405020304" pitchFamily="18" charset="0"/>
              </a:rPr>
              <a:t>1.</a:t>
            </a:r>
            <a:r>
              <a:rPr lang="ru-RU" altLang="ru-RU" sz="2600" b="1" dirty="0">
                <a:solidFill>
                  <a:schemeClr val="accent5">
                    <a:lumMod val="50000"/>
                  </a:schemeClr>
                </a:solidFill>
                <a:latin typeface="Times New Roman" panose="02020603050405020304" pitchFamily="18" charset="0"/>
                <a:cs typeface="Times New Roman" panose="02020603050405020304" pitchFamily="18" charset="0"/>
              </a:rPr>
              <a:t> </a:t>
            </a:r>
            <a:r>
              <a:rPr lang="ru-RU" altLang="ru-RU" sz="2600" dirty="0">
                <a:solidFill>
                  <a:schemeClr val="accent5">
                    <a:lumMod val="50000"/>
                  </a:schemeClr>
                </a:solidFill>
                <a:latin typeface="Times New Roman" panose="02020603050405020304" pitchFamily="18" charset="0"/>
                <a:cs typeface="Times New Roman" panose="02020603050405020304" pitchFamily="18" charset="0"/>
              </a:rPr>
              <a:t>Способствует развитию у студентов нового экономического мышления.</a:t>
            </a:r>
          </a:p>
          <a:p>
            <a:pPr>
              <a:buNone/>
            </a:pPr>
            <a:r>
              <a:rPr lang="ru-RU" altLang="ru-RU" sz="2600" dirty="0">
                <a:solidFill>
                  <a:schemeClr val="accent5">
                    <a:lumMod val="50000"/>
                  </a:schemeClr>
                </a:solidFill>
                <a:latin typeface="Times New Roman" panose="02020603050405020304" pitchFamily="18" charset="0"/>
                <a:cs typeface="Times New Roman" panose="02020603050405020304" pitchFamily="18" charset="0"/>
              </a:rPr>
              <a:t>2. Формирует профессиональные умения с помощью методической документации при принятии  управленческих решений и производственных ситуаций.</a:t>
            </a:r>
          </a:p>
          <a:p>
            <a:pPr>
              <a:buNone/>
            </a:pPr>
            <a:r>
              <a:rPr lang="ru-RU" altLang="ru-RU" sz="2600" dirty="0">
                <a:solidFill>
                  <a:schemeClr val="accent5">
                    <a:lumMod val="50000"/>
                  </a:schemeClr>
                </a:solidFill>
                <a:latin typeface="Times New Roman" panose="02020603050405020304" pitchFamily="18" charset="0"/>
                <a:cs typeface="Times New Roman" panose="02020603050405020304" pitchFamily="18" charset="0"/>
              </a:rPr>
              <a:t>3. Формирует профессиональные компетенции при решении комплексных задач на базе теоретических и практических знаний и умений в производственной деятельности.</a:t>
            </a:r>
          </a:p>
          <a:p>
            <a:pPr>
              <a:buNone/>
            </a:pPr>
            <a:r>
              <a:rPr lang="ru-RU" altLang="ru-RU" sz="2600" dirty="0">
                <a:solidFill>
                  <a:schemeClr val="accent5">
                    <a:lumMod val="50000"/>
                  </a:schemeClr>
                </a:solidFill>
                <a:latin typeface="Times New Roman" panose="02020603050405020304" pitchFamily="18" charset="0"/>
                <a:cs typeface="Times New Roman" panose="02020603050405020304" pitchFamily="18" charset="0"/>
              </a:rPr>
              <a:t>4. Способствует формированию компетенции деятельности специалиста. </a:t>
            </a:r>
          </a:p>
          <a:p>
            <a:endParaRPr lang="ru-RU" dirty="0"/>
          </a:p>
        </p:txBody>
      </p:sp>
    </p:spTree>
    <p:extLst>
      <p:ext uri="{BB962C8B-B14F-4D97-AF65-F5344CB8AC3E}">
        <p14:creationId xmlns:p14="http://schemas.microsoft.com/office/powerpoint/2010/main" xmlns="" val="3755079595"/>
      </p:ext>
    </p:extLst>
  </p:cSld>
  <p:clrMapOvr>
    <a:masterClrMapping/>
  </p:clrMapOvr>
  <p:transition spd="slow">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sz="1600" b="1" i="1" dirty="0">
                <a:solidFill>
                  <a:schemeClr val="accent5">
                    <a:lumMod val="50000"/>
                  </a:schemeClr>
                </a:solidFill>
                <a:latin typeface="Times New Roman" panose="02020603050405020304" pitchFamily="18" charset="0"/>
                <a:cs typeface="Times New Roman" panose="02020603050405020304" pitchFamily="18" charset="0"/>
              </a:rPr>
              <a:t>Содержание форм первичных экономических документов. Типовые формы документов. Заполнение первичных документов по экономической деятельности организации. Использование необходимой экономической информации в деятельности подразделений организации</a:t>
            </a:r>
          </a:p>
          <a:p>
            <a:endParaRPr lang="ru-RU" dirty="0">
              <a:solidFill>
                <a:schemeClr val="accent5">
                  <a:lumMod val="50000"/>
                </a:schemeClr>
              </a:solidFill>
            </a:endParaRPr>
          </a:p>
        </p:txBody>
      </p:sp>
      <p:sp>
        <p:nvSpPr>
          <p:cNvPr id="4" name="Заголовок 1"/>
          <p:cNvSpPr>
            <a:spLocks noGrp="1"/>
          </p:cNvSpPr>
          <p:nvPr>
            <p:ph type="title"/>
          </p:nvPr>
        </p:nvSpPr>
        <p:spPr>
          <a:xfrm>
            <a:off x="457200" y="274638"/>
            <a:ext cx="8229600" cy="1143000"/>
          </a:xfrm>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a:t>
            </a:r>
            <a:r>
              <a:rPr lang="en-US" b="1" dirty="0" smtClean="0">
                <a:solidFill>
                  <a:schemeClr val="accent5">
                    <a:lumMod val="50000"/>
                  </a:schemeClr>
                </a:solidFill>
                <a:latin typeface="Times New Roman" panose="02020603050405020304" pitchFamily="18" charset="0"/>
                <a:cs typeface="Times New Roman" panose="02020603050405020304" pitchFamily="18" charset="0"/>
              </a:rPr>
              <a:t>10</a:t>
            </a:r>
            <a:endParaRPr lang="ru-RU" dirty="0">
              <a:solidFill>
                <a:schemeClr val="accent5">
                  <a:lumMod val="50000"/>
                </a:schemeClr>
              </a:solidFill>
            </a:endParaRPr>
          </a:p>
        </p:txBody>
      </p:sp>
      <p:sp>
        <p:nvSpPr>
          <p:cNvPr id="5" name="Стрелка вправо 4">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225245207"/>
      </p:ext>
    </p:extLst>
  </p:cSld>
  <p:clrMapOvr>
    <a:masterClrMapping/>
  </p:clrMapOvr>
  <p:transition spd="slow">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sz="1800" b="1" i="1" dirty="0">
                <a:solidFill>
                  <a:schemeClr val="accent5">
                    <a:lumMod val="50000"/>
                  </a:schemeClr>
                </a:solidFill>
                <a:latin typeface="Times New Roman" panose="02020603050405020304" pitchFamily="18" charset="0"/>
                <a:cs typeface="Times New Roman" panose="02020603050405020304" pitchFamily="18" charset="0"/>
              </a:rPr>
              <a:t>Определение состава финансовых ресурсов.</a:t>
            </a:r>
          </a:p>
          <a:p>
            <a:endParaRPr lang="ru-RU" dirty="0"/>
          </a:p>
        </p:txBody>
      </p:sp>
      <p:sp>
        <p:nvSpPr>
          <p:cNvPr id="5" name="Заголовок 1"/>
          <p:cNvSpPr>
            <a:spLocks noGrp="1"/>
          </p:cNvSpPr>
          <p:nvPr>
            <p:ph type="title"/>
          </p:nvPr>
        </p:nvSpPr>
        <p:spPr>
          <a:xfrm>
            <a:off x="457200" y="274638"/>
            <a:ext cx="8229600" cy="1143000"/>
          </a:xfrm>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a:t>
            </a:r>
            <a:r>
              <a:rPr lang="en-US" b="1" dirty="0" smtClean="0">
                <a:solidFill>
                  <a:schemeClr val="accent5">
                    <a:lumMod val="50000"/>
                  </a:schemeClr>
                </a:solidFill>
                <a:latin typeface="Times New Roman" panose="02020603050405020304" pitchFamily="18" charset="0"/>
                <a:cs typeface="Times New Roman" panose="02020603050405020304" pitchFamily="18" charset="0"/>
              </a:rPr>
              <a:t>11</a:t>
            </a:r>
            <a:endParaRPr lang="ru-RU" dirty="0">
              <a:solidFill>
                <a:schemeClr val="accent5">
                  <a:lumMod val="50000"/>
                </a:schemeClr>
              </a:solidFill>
            </a:endParaRPr>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009694633"/>
      </p:ext>
    </p:extLst>
  </p:cSld>
  <p:clrMapOvr>
    <a:masterClrMapping/>
  </p:clrMapOvr>
  <p:transition spd="slow">
    <p:wip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628800"/>
            <a:ext cx="8229600" cy="5328592"/>
          </a:xfrm>
        </p:spPr>
        <p:txBody>
          <a:bodyPr>
            <a:normAutofit fontScale="40000" lnSpcReduction="20000"/>
          </a:bodyPr>
          <a:lstStyle/>
          <a:p>
            <a:r>
              <a:rPr lang="ru-RU" sz="4000" b="1" i="1" dirty="0">
                <a:solidFill>
                  <a:schemeClr val="accent5">
                    <a:lumMod val="50000"/>
                  </a:schemeClr>
                </a:solidFill>
                <a:latin typeface="Times New Roman" panose="02020603050405020304" pitchFamily="18" charset="0"/>
                <a:cs typeface="Times New Roman" panose="02020603050405020304" pitchFamily="18" charset="0"/>
              </a:rPr>
              <a:t>Типовые методики расчета основных технико-экономических показателей работы организации (предприятия).</a:t>
            </a:r>
          </a:p>
          <a:p>
            <a:pPr marL="0" indent="0">
              <a:buNone/>
            </a:pPr>
            <a:r>
              <a:rPr lang="ru-RU" sz="3500" b="1" i="1" dirty="0">
                <a:solidFill>
                  <a:schemeClr val="accent5">
                    <a:lumMod val="50000"/>
                  </a:schemeClr>
                </a:solidFill>
                <a:latin typeface="Times New Roman" panose="02020603050405020304" pitchFamily="18" charset="0"/>
                <a:cs typeface="Times New Roman" panose="02020603050405020304" pitchFamily="18" charset="0"/>
              </a:rPr>
              <a:t>Дайте краткие ответы на вопросы:</a:t>
            </a:r>
            <a:endParaRPr lang="ru-RU" sz="3500" dirty="0">
              <a:solidFill>
                <a:schemeClr val="accent5">
                  <a:lumMod val="50000"/>
                </a:schemeClr>
              </a:solidFill>
              <a:latin typeface="Times New Roman" panose="02020603050405020304" pitchFamily="18" charset="0"/>
              <a:cs typeface="Times New Roman" panose="02020603050405020304" pitchFamily="18" charset="0"/>
            </a:endParaRPr>
          </a:p>
          <a:p>
            <a:pPr marL="228600" lvl="0" indent="-228600">
              <a:buFont typeface="+mj-lt"/>
              <a:buAutoNum type="arabicPeriod"/>
            </a:pPr>
            <a:r>
              <a:rPr lang="ru-RU" sz="3500" i="1" dirty="0">
                <a:solidFill>
                  <a:schemeClr val="accent5">
                    <a:lumMod val="50000"/>
                  </a:schemeClr>
                </a:solidFill>
                <a:latin typeface="Times New Roman" panose="02020603050405020304" pitchFamily="18" charset="0"/>
                <a:cs typeface="Times New Roman" panose="02020603050405020304" pitchFamily="18" charset="0"/>
              </a:rPr>
              <a:t>Оценка имущественного положения фирмы.</a:t>
            </a:r>
            <a:endParaRPr lang="ru-RU" sz="3500" dirty="0">
              <a:solidFill>
                <a:schemeClr val="accent5">
                  <a:lumMod val="50000"/>
                </a:schemeClr>
              </a:solidFill>
              <a:latin typeface="Times New Roman" panose="02020603050405020304" pitchFamily="18" charset="0"/>
              <a:cs typeface="Times New Roman" panose="02020603050405020304" pitchFamily="18" charset="0"/>
            </a:endParaRPr>
          </a:p>
          <a:p>
            <a:pPr marL="228600" lvl="0" indent="-228600">
              <a:buFont typeface="+mj-lt"/>
              <a:buAutoNum type="arabicPeriod"/>
            </a:pPr>
            <a:r>
              <a:rPr lang="ru-RU" sz="3500" i="1" dirty="0">
                <a:solidFill>
                  <a:schemeClr val="accent5">
                    <a:lumMod val="50000"/>
                  </a:schemeClr>
                </a:solidFill>
                <a:latin typeface="Times New Roman" panose="02020603050405020304" pitchFamily="18" charset="0"/>
                <a:cs typeface="Times New Roman" panose="02020603050405020304" pitchFamily="18" charset="0"/>
              </a:rPr>
              <a:t>Оценка ликвидности.</a:t>
            </a:r>
            <a:endParaRPr lang="ru-RU" sz="3500" dirty="0">
              <a:solidFill>
                <a:schemeClr val="accent5">
                  <a:lumMod val="50000"/>
                </a:schemeClr>
              </a:solidFill>
              <a:latin typeface="Times New Roman" panose="02020603050405020304" pitchFamily="18" charset="0"/>
              <a:cs typeface="Times New Roman" panose="02020603050405020304" pitchFamily="18" charset="0"/>
            </a:endParaRPr>
          </a:p>
          <a:p>
            <a:pPr marL="228600" lvl="0" indent="-228600">
              <a:buFont typeface="+mj-lt"/>
              <a:buAutoNum type="arabicPeriod"/>
            </a:pPr>
            <a:r>
              <a:rPr lang="ru-RU" sz="3500" i="1" dirty="0">
                <a:solidFill>
                  <a:schemeClr val="accent5">
                    <a:lumMod val="50000"/>
                  </a:schemeClr>
                </a:solidFill>
                <a:latin typeface="Times New Roman" panose="02020603050405020304" pitchFamily="18" charset="0"/>
                <a:cs typeface="Times New Roman" panose="02020603050405020304" pitchFamily="18" charset="0"/>
              </a:rPr>
              <a:t>Оценка деловой активности.</a:t>
            </a:r>
            <a:endParaRPr lang="ru-RU" sz="3500" dirty="0">
              <a:solidFill>
                <a:schemeClr val="accent5">
                  <a:lumMod val="50000"/>
                </a:schemeClr>
              </a:solidFill>
              <a:latin typeface="Times New Roman" panose="02020603050405020304" pitchFamily="18" charset="0"/>
              <a:cs typeface="Times New Roman" panose="02020603050405020304" pitchFamily="18" charset="0"/>
            </a:endParaRPr>
          </a:p>
          <a:p>
            <a:pPr marL="228600" lvl="0" indent="-228600">
              <a:buFont typeface="+mj-lt"/>
              <a:buAutoNum type="arabicPeriod"/>
            </a:pPr>
            <a:r>
              <a:rPr lang="ru-RU" sz="3500" i="1" dirty="0">
                <a:solidFill>
                  <a:schemeClr val="accent5">
                    <a:lumMod val="50000"/>
                  </a:schemeClr>
                </a:solidFill>
                <a:latin typeface="Times New Roman" panose="02020603050405020304" pitchFamily="18" charset="0"/>
                <a:cs typeface="Times New Roman" panose="02020603050405020304" pitchFamily="18" charset="0"/>
              </a:rPr>
              <a:t>Виды рентабельности и их расчет.</a:t>
            </a:r>
            <a:endParaRPr lang="ru-RU" sz="3500" dirty="0">
              <a:solidFill>
                <a:schemeClr val="accent5">
                  <a:lumMod val="50000"/>
                </a:schemeClr>
              </a:solidFill>
              <a:latin typeface="Times New Roman" panose="02020603050405020304" pitchFamily="18" charset="0"/>
              <a:cs typeface="Times New Roman" panose="02020603050405020304" pitchFamily="18" charset="0"/>
            </a:endParaRPr>
          </a:p>
          <a:p>
            <a:r>
              <a:rPr lang="ru-RU" sz="3500" b="1" dirty="0" smtClean="0">
                <a:solidFill>
                  <a:schemeClr val="accent5">
                    <a:lumMod val="50000"/>
                  </a:schemeClr>
                </a:solidFill>
                <a:latin typeface="Times New Roman" panose="02020603050405020304" pitchFamily="18" charset="0"/>
                <a:cs typeface="Times New Roman" panose="02020603050405020304" pitchFamily="18" charset="0"/>
              </a:rPr>
              <a:t>Задача </a:t>
            </a:r>
            <a:r>
              <a:rPr lang="ru-RU" sz="3500" b="1" dirty="0">
                <a:solidFill>
                  <a:schemeClr val="accent5">
                    <a:lumMod val="50000"/>
                  </a:schemeClr>
                </a:solidFill>
                <a:latin typeface="Times New Roman" panose="02020603050405020304" pitchFamily="18" charset="0"/>
                <a:cs typeface="Times New Roman" panose="02020603050405020304" pitchFamily="18" charset="0"/>
              </a:rPr>
              <a:t>1.</a:t>
            </a:r>
            <a:endParaRPr lang="ru-RU" sz="35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3500" dirty="0">
                <a:solidFill>
                  <a:schemeClr val="accent5">
                    <a:lumMod val="50000"/>
                  </a:schemeClr>
                </a:solidFill>
                <a:latin typeface="Times New Roman" panose="02020603050405020304" pitchFamily="18" charset="0"/>
                <a:cs typeface="Times New Roman" panose="02020603050405020304" pitchFamily="18" charset="0"/>
              </a:rPr>
              <a:t>В отчетном году предприятие реализовало продукции на 600 </a:t>
            </a:r>
            <a:r>
              <a:rPr lang="ru-RU" sz="35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3500" dirty="0">
                <a:solidFill>
                  <a:schemeClr val="accent5">
                    <a:lumMod val="50000"/>
                  </a:schemeClr>
                </a:solidFill>
                <a:latin typeface="Times New Roman" panose="02020603050405020304" pitchFamily="18" charset="0"/>
                <a:cs typeface="Times New Roman" panose="02020603050405020304" pitchFamily="18" charset="0"/>
              </a:rPr>
              <a:t>., получив при этом 200 </a:t>
            </a:r>
            <a:r>
              <a:rPr lang="ru-RU" sz="35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3500" dirty="0">
                <a:solidFill>
                  <a:schemeClr val="accent5">
                    <a:lumMod val="50000"/>
                  </a:schemeClr>
                </a:solidFill>
                <a:latin typeface="Times New Roman" panose="02020603050405020304" pitchFamily="18" charset="0"/>
                <a:cs typeface="Times New Roman" panose="02020603050405020304" pitchFamily="18" charset="0"/>
              </a:rPr>
              <a:t>. прибыли. Определить затраты на одну денежную единицу реализованной продукции и рен­табельность производства</a:t>
            </a:r>
            <a:r>
              <a:rPr lang="ru-RU" sz="3500" dirty="0" smtClean="0">
                <a:solidFill>
                  <a:schemeClr val="accent5">
                    <a:lumMod val="50000"/>
                  </a:schemeClr>
                </a:solidFill>
                <a:latin typeface="Times New Roman" panose="02020603050405020304" pitchFamily="18" charset="0"/>
                <a:cs typeface="Times New Roman" panose="02020603050405020304" pitchFamily="18" charset="0"/>
              </a:rPr>
              <a:t>.</a:t>
            </a:r>
            <a:r>
              <a:rPr lang="ru-RU" sz="3500" b="1" dirty="0">
                <a:solidFill>
                  <a:schemeClr val="accent5">
                    <a:lumMod val="50000"/>
                  </a:schemeClr>
                </a:solidFill>
                <a:latin typeface="Times New Roman" panose="02020603050405020304" pitchFamily="18" charset="0"/>
                <a:cs typeface="Times New Roman" panose="02020603050405020304" pitchFamily="18" charset="0"/>
              </a:rPr>
              <a:t> </a:t>
            </a:r>
            <a:endParaRPr lang="ru-RU" sz="3500" dirty="0">
              <a:solidFill>
                <a:schemeClr val="accent5">
                  <a:lumMod val="50000"/>
                </a:schemeClr>
              </a:solidFill>
              <a:latin typeface="Times New Roman" panose="02020603050405020304" pitchFamily="18" charset="0"/>
              <a:cs typeface="Times New Roman" panose="02020603050405020304" pitchFamily="18" charset="0"/>
            </a:endParaRPr>
          </a:p>
          <a:p>
            <a:r>
              <a:rPr lang="ru-RU" sz="3500" b="1" dirty="0" smtClean="0">
                <a:solidFill>
                  <a:schemeClr val="accent5">
                    <a:lumMod val="50000"/>
                  </a:schemeClr>
                </a:solidFill>
                <a:latin typeface="Times New Roman" panose="02020603050405020304" pitchFamily="18" charset="0"/>
                <a:cs typeface="Times New Roman" panose="02020603050405020304" pitchFamily="18" charset="0"/>
              </a:rPr>
              <a:t>Задача 2.</a:t>
            </a:r>
            <a:endParaRPr lang="ru-RU" sz="3500" dirty="0">
              <a:solidFill>
                <a:schemeClr val="accent5">
                  <a:lumMod val="50000"/>
                </a:schemeClr>
              </a:solidFill>
              <a:latin typeface="Times New Roman" panose="02020603050405020304" pitchFamily="18" charset="0"/>
              <a:cs typeface="Times New Roman" panose="02020603050405020304" pitchFamily="18" charset="0"/>
            </a:endParaRPr>
          </a:p>
          <a:p>
            <a:r>
              <a:rPr lang="ru-RU" sz="3500" dirty="0">
                <a:solidFill>
                  <a:schemeClr val="accent5">
                    <a:lumMod val="50000"/>
                  </a:schemeClr>
                </a:solidFill>
                <a:latin typeface="Times New Roman" panose="02020603050405020304" pitchFamily="18" charset="0"/>
                <a:cs typeface="Times New Roman" panose="02020603050405020304" pitchFamily="18" charset="0"/>
              </a:rPr>
              <a:t>Фирма производит изделие А, максимальный объем продаж которого — 100 шт./год. Производственные мощности загружены не полностью. На свободных мощностях можно ор­ганизовать производство изделия Б, которое требует более дорогих материалов и больших за­трат труда. Спрос пока невелик, и планируемый объем продаж изделия Б — 50 шт./год при це­не не более 900 </a:t>
            </a:r>
            <a:r>
              <a:rPr lang="ru-RU" sz="3500" dirty="0" err="1">
                <a:solidFill>
                  <a:schemeClr val="accent5">
                    <a:lumMod val="50000"/>
                  </a:schemeClr>
                </a:solidFill>
                <a:latin typeface="Times New Roman" panose="02020603050405020304" pitchFamily="18" charset="0"/>
                <a:cs typeface="Times New Roman" panose="02020603050405020304" pitchFamily="18" charset="0"/>
              </a:rPr>
              <a:t>д.е</a:t>
            </a:r>
            <a:r>
              <a:rPr lang="ru-RU" sz="3500" dirty="0">
                <a:solidFill>
                  <a:schemeClr val="accent5">
                    <a:lumMod val="50000"/>
                  </a:schemeClr>
                </a:solidFill>
                <a:latin typeface="Times New Roman" panose="02020603050405020304" pitchFamily="18" charset="0"/>
                <a:cs typeface="Times New Roman" panose="02020603050405020304" pitchFamily="18" charset="0"/>
              </a:rPr>
              <a:t>./</a:t>
            </a:r>
            <a:r>
              <a:rPr lang="ru-RU" sz="3500" dirty="0" err="1">
                <a:solidFill>
                  <a:schemeClr val="accent5">
                    <a:lumMod val="50000"/>
                  </a:schemeClr>
                </a:solidFill>
                <a:latin typeface="Times New Roman" panose="02020603050405020304" pitchFamily="18" charset="0"/>
                <a:cs typeface="Times New Roman" panose="02020603050405020304" pitchFamily="18" charset="0"/>
              </a:rPr>
              <a:t>пгт</a:t>
            </a:r>
            <a:r>
              <a:rPr lang="ru-RU" sz="3500" dirty="0">
                <a:solidFill>
                  <a:schemeClr val="accent5">
                    <a:lumMod val="50000"/>
                  </a:schemeClr>
                </a:solidFill>
                <a:latin typeface="Times New Roman" panose="02020603050405020304" pitchFamily="18" charset="0"/>
                <a:cs typeface="Times New Roman" panose="02020603050405020304" pitchFamily="18" charset="0"/>
              </a:rPr>
              <a:t>.</a:t>
            </a:r>
          </a:p>
          <a:p>
            <a:r>
              <a:rPr lang="ru-RU" sz="3500" dirty="0">
                <a:solidFill>
                  <a:schemeClr val="accent5">
                    <a:lumMod val="50000"/>
                  </a:schemeClr>
                </a:solidFill>
                <a:latin typeface="Times New Roman" panose="02020603050405020304" pitchFamily="18" charset="0"/>
                <a:cs typeface="Times New Roman" panose="02020603050405020304" pitchFamily="18" charset="0"/>
              </a:rPr>
              <a:t>                                                                       А                   Б</a:t>
            </a:r>
          </a:p>
          <a:p>
            <a:r>
              <a:rPr lang="ru-RU" sz="3500" dirty="0">
                <a:solidFill>
                  <a:schemeClr val="accent5">
                    <a:lumMod val="50000"/>
                  </a:schemeClr>
                </a:solidFill>
                <a:latin typeface="Times New Roman" panose="02020603050405020304" pitchFamily="18" charset="0"/>
                <a:cs typeface="Times New Roman" panose="02020603050405020304" pitchFamily="18" charset="0"/>
              </a:rPr>
              <a:t>Переменные затраты, тыс. д. е./ шт.</a:t>
            </a:r>
          </a:p>
          <a:p>
            <a:r>
              <a:rPr lang="ru-RU" sz="3500" dirty="0">
                <a:solidFill>
                  <a:schemeClr val="accent5">
                    <a:lumMod val="50000"/>
                  </a:schemeClr>
                </a:solidFill>
                <a:latin typeface="Times New Roman" panose="02020603050405020304" pitchFamily="18" charset="0"/>
                <a:cs typeface="Times New Roman" panose="02020603050405020304" pitchFamily="18" charset="0"/>
              </a:rPr>
              <a:t>материалы                                                  50                  100</a:t>
            </a:r>
          </a:p>
          <a:p>
            <a:r>
              <a:rPr lang="ru-RU" sz="3500" dirty="0">
                <a:solidFill>
                  <a:schemeClr val="accent5">
                    <a:lumMod val="50000"/>
                  </a:schemeClr>
                </a:solidFill>
                <a:latin typeface="Times New Roman" panose="02020603050405020304" pitchFamily="18" charset="0"/>
                <a:cs typeface="Times New Roman" panose="02020603050405020304" pitchFamily="18" charset="0"/>
              </a:rPr>
              <a:t>заработная плата рабочих                       100                200</a:t>
            </a:r>
          </a:p>
          <a:p>
            <a:r>
              <a:rPr lang="ru-RU" sz="3500" dirty="0">
                <a:solidFill>
                  <a:schemeClr val="accent5">
                    <a:lumMod val="50000"/>
                  </a:schemeClr>
                </a:solidFill>
                <a:latin typeface="Times New Roman" panose="02020603050405020304" pitchFamily="18" charset="0"/>
                <a:cs typeface="Times New Roman" panose="02020603050405020304" pitchFamily="18" charset="0"/>
              </a:rPr>
              <a:t>Постоянные затраты, тыс. д. е./год                    60 000</a:t>
            </a:r>
          </a:p>
          <a:p>
            <a:r>
              <a:rPr lang="ru-RU" sz="3500" dirty="0">
                <a:solidFill>
                  <a:schemeClr val="accent5">
                    <a:lumMod val="50000"/>
                  </a:schemeClr>
                </a:solidFill>
                <a:latin typeface="Times New Roman" panose="02020603050405020304" pitchFamily="18" charset="0"/>
                <a:cs typeface="Times New Roman" panose="02020603050405020304" pitchFamily="18" charset="0"/>
              </a:rPr>
              <a:t>Планируемая цена реализации,</a:t>
            </a:r>
          </a:p>
          <a:p>
            <a:r>
              <a:rPr lang="ru-RU" sz="3500" dirty="0">
                <a:solidFill>
                  <a:schemeClr val="accent5">
                    <a:lumMod val="50000"/>
                  </a:schemeClr>
                </a:solidFill>
                <a:latin typeface="Times New Roman" panose="02020603050405020304" pitchFamily="18" charset="0"/>
                <a:cs typeface="Times New Roman" panose="02020603050405020304" pitchFamily="18" charset="0"/>
              </a:rPr>
              <a:t>тыс. д. е./шт.                                            800                900</a:t>
            </a:r>
          </a:p>
          <a:p>
            <a:r>
              <a:rPr lang="ru-RU" sz="3500" dirty="0">
                <a:solidFill>
                  <a:schemeClr val="accent5">
                    <a:lumMod val="50000"/>
                  </a:schemeClr>
                </a:solidFill>
                <a:latin typeface="Times New Roman" panose="02020603050405020304" pitchFamily="18" charset="0"/>
                <a:cs typeface="Times New Roman" panose="02020603050405020304" pitchFamily="18" charset="0"/>
              </a:rPr>
              <a:t>Определить целесообразность производства и реализации изделия Б.</a:t>
            </a:r>
          </a:p>
          <a:p>
            <a:endParaRPr lang="ru-RU" dirty="0"/>
          </a:p>
        </p:txBody>
      </p:sp>
      <p:sp>
        <p:nvSpPr>
          <p:cNvPr id="5" name="Заголовок 1"/>
          <p:cNvSpPr>
            <a:spLocks noGrp="1"/>
          </p:cNvSpPr>
          <p:nvPr>
            <p:ph type="title"/>
          </p:nvPr>
        </p:nvSpPr>
        <p:spPr>
          <a:xfrm>
            <a:off x="457200" y="274638"/>
            <a:ext cx="8229600" cy="1143000"/>
          </a:xfrm>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a:t>
            </a:r>
            <a:r>
              <a:rPr lang="en-US" b="1" dirty="0" smtClean="0">
                <a:solidFill>
                  <a:schemeClr val="accent5">
                    <a:lumMod val="50000"/>
                  </a:schemeClr>
                </a:solidFill>
                <a:latin typeface="Times New Roman" panose="02020603050405020304" pitchFamily="18" charset="0"/>
                <a:cs typeface="Times New Roman" panose="02020603050405020304" pitchFamily="18" charset="0"/>
              </a:rPr>
              <a:t>12</a:t>
            </a:r>
            <a:endParaRPr lang="ru-RU" dirty="0">
              <a:solidFill>
                <a:schemeClr val="accent5">
                  <a:lumMod val="50000"/>
                </a:schemeClr>
              </a:solidFill>
            </a:endParaRPr>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024574445"/>
      </p:ext>
    </p:extLst>
  </p:cSld>
  <p:clrMapOvr>
    <a:masterClrMapping/>
  </p:clrMapOvr>
  <p:transition spd="slow">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3508" y="1628800"/>
            <a:ext cx="8856984" cy="5544616"/>
          </a:xfrm>
        </p:spPr>
        <p:txBody>
          <a:bodyPr>
            <a:normAutofit fontScale="32500" lnSpcReduction="20000"/>
          </a:bodyPr>
          <a:lstStyle/>
          <a:p>
            <a:r>
              <a:rPr lang="ru-RU" sz="4900" b="1" i="1" dirty="0">
                <a:solidFill>
                  <a:schemeClr val="accent5">
                    <a:lumMod val="50000"/>
                  </a:schemeClr>
                </a:solidFill>
                <a:latin typeface="Times New Roman" panose="02020603050405020304" pitchFamily="18" charset="0"/>
                <a:cs typeface="Times New Roman" panose="02020603050405020304" pitchFamily="18" charset="0"/>
              </a:rPr>
              <a:t>Методика расчета и оценки объемных показателей</a:t>
            </a:r>
          </a:p>
          <a:p>
            <a:r>
              <a:rPr lang="ru-RU" sz="4300" b="1" dirty="0">
                <a:solidFill>
                  <a:schemeClr val="accent5">
                    <a:lumMod val="50000"/>
                  </a:schemeClr>
                </a:solidFill>
                <a:latin typeface="Times New Roman" panose="02020603050405020304" pitchFamily="18" charset="0"/>
                <a:cs typeface="Times New Roman" panose="02020603050405020304" pitchFamily="18" charset="0"/>
              </a:rPr>
              <a:t>Задача 1.</a:t>
            </a:r>
            <a:endParaRPr lang="ru-RU" sz="43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4300" dirty="0">
                <a:solidFill>
                  <a:schemeClr val="accent5">
                    <a:lumMod val="50000"/>
                  </a:schemeClr>
                </a:solidFill>
                <a:latin typeface="Times New Roman" panose="02020603050405020304" pitchFamily="18" charset="0"/>
                <a:cs typeface="Times New Roman" panose="02020603050405020304" pitchFamily="18" charset="0"/>
              </a:rPr>
              <a:t>В результате проработки технического задания на модернизацию части системы управ­ления </a:t>
            </a:r>
            <a:r>
              <a:rPr lang="ru-RU" sz="4300" dirty="0" smtClean="0">
                <a:solidFill>
                  <a:schemeClr val="accent5">
                    <a:lumMod val="50000"/>
                  </a:schemeClr>
                </a:solidFill>
                <a:latin typeface="Times New Roman" panose="02020603050405020304" pitchFamily="18" charset="0"/>
                <a:cs typeface="Times New Roman" panose="02020603050405020304" pitchFamily="18" charset="0"/>
              </a:rPr>
              <a:t>бортовой </a:t>
            </a:r>
            <a:r>
              <a:rPr lang="ru-RU" sz="4300" dirty="0">
                <a:solidFill>
                  <a:schemeClr val="accent5">
                    <a:lumMod val="50000"/>
                  </a:schemeClr>
                </a:solidFill>
                <a:latin typeface="Times New Roman" panose="02020603050405020304" pitchFamily="18" charset="0"/>
                <a:cs typeface="Times New Roman" panose="02020603050405020304" pitchFamily="18" charset="0"/>
              </a:rPr>
              <a:t>РЛС (система обзора) возникло три варианта модернизации. Для их оценки предлагается использовать показатели качества, приведенные в таблице</a:t>
            </a:r>
            <a:r>
              <a:rPr lang="ru-RU" sz="4300" dirty="0" smtClean="0">
                <a:solidFill>
                  <a:schemeClr val="accent5">
                    <a:lumMod val="50000"/>
                  </a:schemeClr>
                </a:solidFill>
                <a:latin typeface="Times New Roman" panose="02020603050405020304" pitchFamily="18" charset="0"/>
                <a:cs typeface="Times New Roman" panose="02020603050405020304" pitchFamily="18" charset="0"/>
              </a:rPr>
              <a:t>:</a:t>
            </a:r>
          </a:p>
          <a:p>
            <a:endParaRPr lang="ru-RU" sz="4300" dirty="0">
              <a:solidFill>
                <a:schemeClr val="accent5">
                  <a:lumMod val="50000"/>
                </a:schemeClr>
              </a:solidFill>
              <a:latin typeface="Times New Roman" panose="02020603050405020304" pitchFamily="18" charset="0"/>
              <a:cs typeface="Times New Roman" panose="02020603050405020304" pitchFamily="18" charset="0"/>
            </a:endParaRPr>
          </a:p>
          <a:p>
            <a:endParaRPr lang="ru-RU" sz="4300" dirty="0" smtClean="0">
              <a:solidFill>
                <a:schemeClr val="accent5">
                  <a:lumMod val="50000"/>
                </a:schemeClr>
              </a:solidFill>
              <a:latin typeface="Times New Roman" panose="02020603050405020304" pitchFamily="18" charset="0"/>
              <a:cs typeface="Times New Roman" panose="02020603050405020304" pitchFamily="18" charset="0"/>
            </a:endParaRPr>
          </a:p>
          <a:p>
            <a:endParaRPr lang="ru-RU" sz="4300" dirty="0">
              <a:solidFill>
                <a:schemeClr val="accent5">
                  <a:lumMod val="50000"/>
                </a:schemeClr>
              </a:solidFill>
              <a:latin typeface="Times New Roman" panose="02020603050405020304" pitchFamily="18" charset="0"/>
              <a:cs typeface="Times New Roman" panose="02020603050405020304" pitchFamily="18" charset="0"/>
            </a:endParaRPr>
          </a:p>
          <a:p>
            <a:endParaRPr lang="ru-RU" sz="4300" dirty="0" smtClean="0">
              <a:solidFill>
                <a:schemeClr val="accent5">
                  <a:lumMod val="50000"/>
                </a:schemeClr>
              </a:solidFill>
              <a:latin typeface="Times New Roman" panose="02020603050405020304" pitchFamily="18" charset="0"/>
              <a:cs typeface="Times New Roman" panose="02020603050405020304" pitchFamily="18" charset="0"/>
            </a:endParaRPr>
          </a:p>
          <a:p>
            <a:endParaRPr lang="ru-RU" sz="4300" dirty="0">
              <a:solidFill>
                <a:schemeClr val="accent5">
                  <a:lumMod val="50000"/>
                </a:schemeClr>
              </a:solidFill>
              <a:latin typeface="Times New Roman" panose="02020603050405020304" pitchFamily="18" charset="0"/>
              <a:cs typeface="Times New Roman" panose="02020603050405020304" pitchFamily="18" charset="0"/>
            </a:endParaRPr>
          </a:p>
          <a:p>
            <a:endParaRPr lang="ru-RU" sz="4300" dirty="0" smtClean="0">
              <a:solidFill>
                <a:schemeClr val="accent5">
                  <a:lumMod val="50000"/>
                </a:schemeClr>
              </a:solidFill>
              <a:latin typeface="Times New Roman" panose="02020603050405020304" pitchFamily="18" charset="0"/>
              <a:cs typeface="Times New Roman" panose="02020603050405020304" pitchFamily="18" charset="0"/>
            </a:endParaRPr>
          </a:p>
          <a:p>
            <a:endParaRPr lang="ru-RU" sz="4300" dirty="0">
              <a:solidFill>
                <a:schemeClr val="accent5">
                  <a:lumMod val="50000"/>
                </a:schemeClr>
              </a:solidFill>
              <a:latin typeface="Times New Roman" panose="02020603050405020304" pitchFamily="18" charset="0"/>
              <a:cs typeface="Times New Roman" panose="02020603050405020304" pitchFamily="18" charset="0"/>
            </a:endParaRPr>
          </a:p>
          <a:p>
            <a:endParaRPr lang="ru-RU" sz="4300" dirty="0" smtClean="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endParaRPr lang="ru-RU" sz="4300" dirty="0" smtClean="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4300" dirty="0" smtClean="0">
                <a:solidFill>
                  <a:schemeClr val="accent5">
                    <a:lumMod val="50000"/>
                  </a:schemeClr>
                </a:solidFill>
                <a:latin typeface="Times New Roman" panose="02020603050405020304" pitchFamily="18" charset="0"/>
                <a:cs typeface="Times New Roman" panose="02020603050405020304" pitchFamily="18" charset="0"/>
              </a:rPr>
              <a:t>Каждому </a:t>
            </a:r>
            <a:r>
              <a:rPr lang="ru-RU" sz="4300" dirty="0">
                <a:solidFill>
                  <a:schemeClr val="accent5">
                    <a:lumMod val="50000"/>
                  </a:schemeClr>
                </a:solidFill>
                <a:latin typeface="Times New Roman" panose="02020603050405020304" pitchFamily="18" charset="0"/>
                <a:cs typeface="Times New Roman" panose="02020603050405020304" pitchFamily="18" charset="0"/>
              </a:rPr>
              <a:t>показателю в результате экспертного опроса был присвоен соответствующий коэффициент весомости:</a:t>
            </a:r>
          </a:p>
          <a:p>
            <a:pPr marL="0" indent="0">
              <a:buNone/>
            </a:pPr>
            <a:r>
              <a:rPr lang="ru-RU" sz="4300" dirty="0">
                <a:solidFill>
                  <a:schemeClr val="accent5">
                    <a:lumMod val="50000"/>
                  </a:schemeClr>
                </a:solidFill>
                <a:latin typeface="Times New Roman" panose="02020603050405020304" pitchFamily="18" charset="0"/>
                <a:cs typeface="Times New Roman" panose="02020603050405020304" pitchFamily="18" charset="0"/>
              </a:rPr>
              <a:t>Время обзора:                               КВ</a:t>
            </a:r>
            <a:r>
              <a:rPr lang="ru-RU" sz="4300" baseline="-25000" dirty="0">
                <a:solidFill>
                  <a:schemeClr val="accent5">
                    <a:lumMod val="50000"/>
                  </a:schemeClr>
                </a:solidFill>
                <a:latin typeface="Times New Roman" panose="02020603050405020304" pitchFamily="18" charset="0"/>
                <a:cs typeface="Times New Roman" panose="02020603050405020304" pitchFamily="18" charset="0"/>
              </a:rPr>
              <a:t>1</a:t>
            </a:r>
            <a:r>
              <a:rPr lang="ru-RU" sz="4300" dirty="0">
                <a:solidFill>
                  <a:schemeClr val="accent5">
                    <a:lumMod val="50000"/>
                  </a:schemeClr>
                </a:solidFill>
                <a:latin typeface="Times New Roman" panose="02020603050405020304" pitchFamily="18" charset="0"/>
                <a:cs typeface="Times New Roman" panose="02020603050405020304" pitchFamily="18" charset="0"/>
              </a:rPr>
              <a:t>=0,10</a:t>
            </a:r>
          </a:p>
          <a:p>
            <a:pPr marL="0" indent="0">
              <a:buNone/>
            </a:pPr>
            <a:r>
              <a:rPr lang="ru-RU" sz="4300" dirty="0">
                <a:solidFill>
                  <a:schemeClr val="accent5">
                    <a:lumMod val="50000"/>
                  </a:schemeClr>
                </a:solidFill>
                <a:latin typeface="Times New Roman" panose="02020603050405020304" pitchFamily="18" charset="0"/>
                <a:cs typeface="Times New Roman" panose="02020603050405020304" pitchFamily="18" charset="0"/>
              </a:rPr>
              <a:t>Масса:                                           КВ</a:t>
            </a:r>
            <a:r>
              <a:rPr lang="ru-RU" sz="4300" baseline="-25000" dirty="0">
                <a:solidFill>
                  <a:schemeClr val="accent5">
                    <a:lumMod val="50000"/>
                  </a:schemeClr>
                </a:solidFill>
                <a:latin typeface="Times New Roman" panose="02020603050405020304" pitchFamily="18" charset="0"/>
                <a:cs typeface="Times New Roman" panose="02020603050405020304" pitchFamily="18" charset="0"/>
              </a:rPr>
              <a:t>2</a:t>
            </a:r>
            <a:r>
              <a:rPr lang="ru-RU" sz="4300" dirty="0">
                <a:solidFill>
                  <a:schemeClr val="accent5">
                    <a:lumMod val="50000"/>
                  </a:schemeClr>
                </a:solidFill>
                <a:latin typeface="Times New Roman" panose="02020603050405020304" pitchFamily="18" charset="0"/>
                <a:cs typeface="Times New Roman" panose="02020603050405020304" pitchFamily="18" charset="0"/>
              </a:rPr>
              <a:t>=0,40</a:t>
            </a:r>
          </a:p>
          <a:p>
            <a:pPr marL="0" indent="0">
              <a:buNone/>
            </a:pPr>
            <a:r>
              <a:rPr lang="ru-RU" sz="4300" dirty="0">
                <a:solidFill>
                  <a:schemeClr val="accent5">
                    <a:lumMod val="50000"/>
                  </a:schemeClr>
                </a:solidFill>
                <a:latin typeface="Times New Roman" panose="02020603050405020304" pitchFamily="18" charset="0"/>
                <a:cs typeface="Times New Roman" panose="02020603050405020304" pitchFamily="18" charset="0"/>
              </a:rPr>
              <a:t>Наработка на отказ:                       КВ</a:t>
            </a:r>
            <a:r>
              <a:rPr lang="ru-RU" sz="4300" baseline="-25000" dirty="0">
                <a:solidFill>
                  <a:schemeClr val="accent5">
                    <a:lumMod val="50000"/>
                  </a:schemeClr>
                </a:solidFill>
                <a:latin typeface="Times New Roman" panose="02020603050405020304" pitchFamily="18" charset="0"/>
                <a:cs typeface="Times New Roman" panose="02020603050405020304" pitchFamily="18" charset="0"/>
              </a:rPr>
              <a:t>3</a:t>
            </a:r>
            <a:r>
              <a:rPr lang="ru-RU" sz="4300" dirty="0">
                <a:solidFill>
                  <a:schemeClr val="accent5">
                    <a:lumMod val="50000"/>
                  </a:schemeClr>
                </a:solidFill>
                <a:latin typeface="Times New Roman" panose="02020603050405020304" pitchFamily="18" charset="0"/>
                <a:cs typeface="Times New Roman" panose="02020603050405020304" pitchFamily="18" charset="0"/>
              </a:rPr>
              <a:t>=0,30</a:t>
            </a:r>
          </a:p>
          <a:p>
            <a:pPr marL="0" indent="0">
              <a:buNone/>
            </a:pPr>
            <a:r>
              <a:rPr lang="ru-RU" sz="4300" dirty="0" smtClean="0">
                <a:solidFill>
                  <a:schemeClr val="accent5">
                    <a:lumMod val="50000"/>
                  </a:schemeClr>
                </a:solidFill>
                <a:latin typeface="Times New Roman" panose="02020603050405020304" pitchFamily="18" charset="0"/>
                <a:cs typeface="Times New Roman" panose="02020603050405020304" pitchFamily="18" charset="0"/>
              </a:rPr>
              <a:t>Цена </a:t>
            </a:r>
            <a:r>
              <a:rPr lang="ru-RU" sz="4300" dirty="0">
                <a:solidFill>
                  <a:schemeClr val="accent5">
                    <a:lumMod val="50000"/>
                  </a:schemeClr>
                </a:solidFill>
                <a:latin typeface="Times New Roman" panose="02020603050405020304" pitchFamily="18" charset="0"/>
                <a:cs typeface="Times New Roman" panose="02020603050405020304" pitchFamily="18" charset="0"/>
              </a:rPr>
              <a:t>устройства:                           КВ</a:t>
            </a:r>
            <a:r>
              <a:rPr lang="ru-RU" sz="4300" baseline="-25000" dirty="0">
                <a:solidFill>
                  <a:schemeClr val="accent5">
                    <a:lumMod val="50000"/>
                  </a:schemeClr>
                </a:solidFill>
                <a:latin typeface="Times New Roman" panose="02020603050405020304" pitchFamily="18" charset="0"/>
                <a:cs typeface="Times New Roman" panose="02020603050405020304" pitchFamily="18" charset="0"/>
              </a:rPr>
              <a:t>4</a:t>
            </a:r>
            <a:r>
              <a:rPr lang="ru-RU" sz="4300" dirty="0">
                <a:solidFill>
                  <a:schemeClr val="accent5">
                    <a:lumMod val="50000"/>
                  </a:schemeClr>
                </a:solidFill>
                <a:latin typeface="Times New Roman" panose="02020603050405020304" pitchFamily="18" charset="0"/>
                <a:cs typeface="Times New Roman" panose="02020603050405020304" pitchFamily="18" charset="0"/>
              </a:rPr>
              <a:t>=0,15</a:t>
            </a:r>
          </a:p>
          <a:p>
            <a:pPr marL="0" indent="0">
              <a:buNone/>
            </a:pPr>
            <a:r>
              <a:rPr lang="ru-RU" sz="4300" dirty="0">
                <a:solidFill>
                  <a:schemeClr val="accent5">
                    <a:lumMod val="50000"/>
                  </a:schemeClr>
                </a:solidFill>
                <a:latin typeface="Times New Roman" panose="02020603050405020304" pitchFamily="18" charset="0"/>
                <a:cs typeface="Times New Roman" panose="02020603050405020304" pitchFamily="18" charset="0"/>
              </a:rPr>
              <a:t>Эксплуатационные затраты:          КВ</a:t>
            </a:r>
            <a:r>
              <a:rPr lang="ru-RU" sz="4300" baseline="-25000" dirty="0">
                <a:solidFill>
                  <a:schemeClr val="accent5">
                    <a:lumMod val="50000"/>
                  </a:schemeClr>
                </a:solidFill>
                <a:latin typeface="Times New Roman" panose="02020603050405020304" pitchFamily="18" charset="0"/>
                <a:cs typeface="Times New Roman" panose="02020603050405020304" pitchFamily="18" charset="0"/>
              </a:rPr>
              <a:t>5</a:t>
            </a:r>
            <a:r>
              <a:rPr lang="ru-RU" sz="4300" dirty="0">
                <a:solidFill>
                  <a:schemeClr val="accent5">
                    <a:lumMod val="50000"/>
                  </a:schemeClr>
                </a:solidFill>
                <a:latin typeface="Times New Roman" panose="02020603050405020304" pitchFamily="18" charset="0"/>
                <a:cs typeface="Times New Roman" panose="02020603050405020304" pitchFamily="18" charset="0"/>
              </a:rPr>
              <a:t>=0,05</a:t>
            </a:r>
          </a:p>
          <a:p>
            <a:pPr marL="0" indent="0">
              <a:buNone/>
            </a:pPr>
            <a:r>
              <a:rPr lang="ru-RU" sz="4300" dirty="0">
                <a:solidFill>
                  <a:schemeClr val="accent5">
                    <a:lumMod val="50000"/>
                  </a:schemeClr>
                </a:solidFill>
                <a:latin typeface="Times New Roman" panose="02020603050405020304" pitchFamily="18" charset="0"/>
                <a:cs typeface="Times New Roman" panose="02020603050405020304" pitchFamily="18" charset="0"/>
              </a:rPr>
              <a:t>Вариант 1 - базовая система обзора.</a:t>
            </a:r>
          </a:p>
          <a:p>
            <a:pPr marL="0" indent="0">
              <a:buNone/>
            </a:pPr>
            <a:r>
              <a:rPr lang="ru-RU" sz="4300" dirty="0">
                <a:solidFill>
                  <a:schemeClr val="accent5">
                    <a:lumMod val="50000"/>
                  </a:schemeClr>
                </a:solidFill>
                <a:latin typeface="Times New Roman" panose="02020603050405020304" pitchFamily="18" charset="0"/>
                <a:cs typeface="Times New Roman" panose="02020603050405020304" pitchFamily="18" charset="0"/>
              </a:rPr>
              <a:t>Найти лучший вариант модернизации, используя следующие критерии:</a:t>
            </a:r>
          </a:p>
          <a:p>
            <a:pPr marL="0" indent="0">
              <a:buNone/>
            </a:pPr>
            <a:r>
              <a:rPr lang="ru-RU" sz="4300" dirty="0">
                <a:solidFill>
                  <a:schemeClr val="accent5">
                    <a:lumMod val="50000"/>
                  </a:schemeClr>
                </a:solidFill>
                <a:latin typeface="Times New Roman" panose="02020603050405020304" pitchFamily="18" charset="0"/>
                <a:cs typeface="Times New Roman" panose="02020603050405020304" pitchFamily="18" charset="0"/>
              </a:rPr>
              <a:t>1.       Обобщающий показатель качества.</a:t>
            </a:r>
          </a:p>
          <a:p>
            <a:pPr marL="0" indent="0">
              <a:buNone/>
            </a:pPr>
            <a:r>
              <a:rPr lang="ru-RU" sz="4300" dirty="0">
                <a:solidFill>
                  <a:schemeClr val="accent5">
                    <a:lumMod val="50000"/>
                  </a:schemeClr>
                </a:solidFill>
                <a:latin typeface="Times New Roman" panose="02020603050405020304" pitchFamily="18" charset="0"/>
                <a:cs typeface="Times New Roman" panose="02020603050405020304" pitchFamily="18" charset="0"/>
              </a:rPr>
              <a:t>2.       Минимум приведенных затрат в эксплуатации на единицу обобщающего показа­теля качества.</a:t>
            </a:r>
          </a:p>
          <a:p>
            <a:pPr marL="0" indent="0">
              <a:buNone/>
            </a:pPr>
            <a:endParaRPr lang="ru-RU" sz="1200" dirty="0">
              <a:latin typeface="Times New Roman" panose="02020603050405020304" pitchFamily="18" charset="0"/>
              <a:cs typeface="Times New Roman" panose="02020603050405020304" pitchFamily="18" charset="0"/>
            </a:endParaRPr>
          </a:p>
          <a:p>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xmlns="" val="2436643305"/>
              </p:ext>
            </p:extLst>
          </p:nvPr>
        </p:nvGraphicFramePr>
        <p:xfrm>
          <a:off x="251520" y="2708920"/>
          <a:ext cx="4242435" cy="1760220"/>
        </p:xfrm>
        <a:graphic>
          <a:graphicData uri="http://schemas.openxmlformats.org/drawingml/2006/table">
            <a:tbl>
              <a:tblPr>
                <a:tableStyleId>{327F97BB-C833-4FB7-BDE5-3F7075034690}</a:tableStyleId>
              </a:tblPr>
              <a:tblGrid>
                <a:gridCol w="1490345"/>
                <a:gridCol w="658495"/>
                <a:gridCol w="658495"/>
                <a:gridCol w="717550"/>
                <a:gridCol w="717550"/>
              </a:tblGrid>
              <a:tr h="304800">
                <a:tc rowSpan="2">
                  <a:txBody>
                    <a:bodyPr/>
                    <a:lstStyle/>
                    <a:p>
                      <a:pPr>
                        <a:spcAft>
                          <a:spcPts val="0"/>
                        </a:spcAft>
                      </a:pPr>
                      <a:r>
                        <a:rPr lang="ru-RU" sz="1050" dirty="0">
                          <a:effectLst/>
                          <a:latin typeface="Times New Roman" panose="02020603050405020304" pitchFamily="18" charset="0"/>
                          <a:cs typeface="Times New Roman" panose="02020603050405020304" pitchFamily="18" charset="0"/>
                        </a:rPr>
                        <a:t>Показатели </a:t>
                      </a:r>
                      <a:endParaRPr lang="ru-RU" sz="1400" dirty="0">
                        <a:effectLst/>
                        <a:latin typeface="Times New Roman" panose="02020603050405020304" pitchFamily="18" charset="0"/>
                        <a:ea typeface="Times New Roman"/>
                        <a:cs typeface="Times New Roman" panose="02020603050405020304" pitchFamily="18" charset="0"/>
                      </a:endParaRPr>
                    </a:p>
                  </a:txBody>
                  <a:tcPr marL="25400" marR="25400" marT="0" marB="0"/>
                </a:tc>
                <a:tc gridSpan="4">
                  <a:txBody>
                    <a:bodyPr/>
                    <a:lstStyle/>
                    <a:p>
                      <a:pPr>
                        <a:spcAft>
                          <a:spcPts val="0"/>
                        </a:spcAft>
                      </a:pPr>
                      <a:r>
                        <a:rPr lang="ru-RU" sz="1050">
                          <a:effectLst/>
                          <a:latin typeface="Times New Roman" panose="02020603050405020304" pitchFamily="18" charset="0"/>
                          <a:cs typeface="Times New Roman" panose="02020603050405020304" pitchFamily="18" charset="0"/>
                        </a:rPr>
                        <a:t>Значение показателя по вариантам модернизации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hMerge="1">
                  <a:txBody>
                    <a:bodyPr/>
                    <a:lstStyle/>
                    <a:p>
                      <a:endParaRPr lang="ru-RU"/>
                    </a:p>
                  </a:txBody>
                  <a:tcPr/>
                </a:tc>
                <a:tc hMerge="1">
                  <a:txBody>
                    <a:bodyPr/>
                    <a:lstStyle/>
                    <a:p>
                      <a:endParaRPr lang="ru-RU"/>
                    </a:p>
                  </a:txBody>
                  <a:tcPr/>
                </a:tc>
                <a:tc hMerge="1">
                  <a:txBody>
                    <a:bodyPr/>
                    <a:lstStyle/>
                    <a:p>
                      <a:endParaRPr lang="ru-RU"/>
                    </a:p>
                  </a:txBody>
                  <a:tcPr/>
                </a:tc>
              </a:tr>
              <a:tr h="123190">
                <a:tc vMerge="1">
                  <a:txBody>
                    <a:bodyPr/>
                    <a:lstStyle/>
                    <a:p>
                      <a:endParaRPr lang="ru-RU"/>
                    </a:p>
                  </a:txBody>
                  <a:tcPr/>
                </a:tc>
                <a:tc>
                  <a:txBody>
                    <a:bodyPr/>
                    <a:lstStyle/>
                    <a:p>
                      <a:pPr>
                        <a:spcAft>
                          <a:spcPts val="0"/>
                        </a:spcAft>
                      </a:pPr>
                      <a:r>
                        <a:rPr lang="ru-RU" sz="1050" dirty="0">
                          <a:effectLst/>
                          <a:latin typeface="Times New Roman" panose="02020603050405020304" pitchFamily="18" charset="0"/>
                          <a:cs typeface="Times New Roman" panose="02020603050405020304" pitchFamily="18" charset="0"/>
                        </a:rPr>
                        <a:t>1 </a:t>
                      </a:r>
                      <a:endParaRPr lang="ru-RU" sz="1400" dirty="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2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dirty="0">
                          <a:effectLst/>
                          <a:latin typeface="Times New Roman" panose="02020603050405020304" pitchFamily="18" charset="0"/>
                          <a:cs typeface="Times New Roman" panose="02020603050405020304" pitchFamily="18" charset="0"/>
                        </a:rPr>
                        <a:t>3 </a:t>
                      </a:r>
                      <a:endParaRPr lang="ru-RU" sz="1400" dirty="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4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r>
              <a:tr h="123190">
                <a:tc>
                  <a:txBody>
                    <a:bodyPr/>
                    <a:lstStyle/>
                    <a:p>
                      <a:pPr>
                        <a:spcAft>
                          <a:spcPts val="0"/>
                        </a:spcAft>
                      </a:pPr>
                      <a:r>
                        <a:rPr lang="ru-RU" sz="1050">
                          <a:effectLst/>
                          <a:latin typeface="Times New Roman" panose="02020603050405020304" pitchFamily="18" charset="0"/>
                          <a:cs typeface="Times New Roman" panose="02020603050405020304" pitchFamily="18" charset="0"/>
                        </a:rPr>
                        <a:t>1 . Время обзора, с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3,0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dirty="0">
                          <a:effectLst/>
                          <a:latin typeface="Times New Roman" panose="02020603050405020304" pitchFamily="18" charset="0"/>
                          <a:cs typeface="Times New Roman" panose="02020603050405020304" pitchFamily="18" charset="0"/>
                        </a:rPr>
                        <a:t>4,0 </a:t>
                      </a:r>
                      <a:endParaRPr lang="ru-RU" sz="1400" dirty="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3,2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3,0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r>
              <a:tr h="123190">
                <a:tc>
                  <a:txBody>
                    <a:bodyPr/>
                    <a:lstStyle/>
                    <a:p>
                      <a:pPr>
                        <a:spcAft>
                          <a:spcPts val="0"/>
                        </a:spcAft>
                      </a:pPr>
                      <a:r>
                        <a:rPr lang="ru-RU" sz="1050">
                          <a:effectLst/>
                          <a:latin typeface="Times New Roman" panose="02020603050405020304" pitchFamily="18" charset="0"/>
                          <a:cs typeface="Times New Roman" panose="02020603050405020304" pitchFamily="18" charset="0"/>
                        </a:rPr>
                        <a:t>2. Масса, кг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10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9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6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7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r>
              <a:tr h="242570">
                <a:tc>
                  <a:txBody>
                    <a:bodyPr/>
                    <a:lstStyle/>
                    <a:p>
                      <a:pPr>
                        <a:spcAft>
                          <a:spcPts val="0"/>
                        </a:spcAft>
                      </a:pPr>
                      <a:r>
                        <a:rPr lang="ru-RU" sz="1050">
                          <a:effectLst/>
                          <a:latin typeface="Times New Roman" panose="02020603050405020304" pitchFamily="18" charset="0"/>
                          <a:cs typeface="Times New Roman" panose="02020603050405020304" pitchFamily="18" charset="0"/>
                        </a:rPr>
                        <a:t>3. Наработка на отказ, ча­сов/отказ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6000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5000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4000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dirty="0">
                          <a:effectLst/>
                          <a:latin typeface="Times New Roman" panose="02020603050405020304" pitchFamily="18" charset="0"/>
                          <a:cs typeface="Times New Roman" panose="02020603050405020304" pitchFamily="18" charset="0"/>
                        </a:rPr>
                        <a:t>4500 </a:t>
                      </a:r>
                      <a:endParaRPr lang="ru-RU" sz="1400" dirty="0">
                        <a:effectLst/>
                        <a:latin typeface="Times New Roman" panose="02020603050405020304" pitchFamily="18" charset="0"/>
                        <a:ea typeface="Times New Roman"/>
                        <a:cs typeface="Times New Roman" panose="02020603050405020304" pitchFamily="18" charset="0"/>
                      </a:endParaRPr>
                    </a:p>
                  </a:txBody>
                  <a:tcPr marL="25400" marR="25400" marT="0" marB="0"/>
                </a:tc>
              </a:tr>
              <a:tr h="128270">
                <a:tc>
                  <a:txBody>
                    <a:bodyPr/>
                    <a:lstStyle/>
                    <a:p>
                      <a:pPr>
                        <a:spcAft>
                          <a:spcPts val="0"/>
                        </a:spcAft>
                      </a:pPr>
                      <a:r>
                        <a:rPr lang="ru-RU" sz="1050">
                          <a:effectLst/>
                          <a:latin typeface="Times New Roman" panose="02020603050405020304" pitchFamily="18" charset="0"/>
                          <a:cs typeface="Times New Roman" panose="02020603050405020304" pitchFamily="18" charset="0"/>
                        </a:rPr>
                        <a:t>4. Цена устройства, д.е./шт.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200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100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220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250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r>
              <a:tr h="251460">
                <a:tc>
                  <a:txBody>
                    <a:bodyPr/>
                    <a:lstStyle/>
                    <a:p>
                      <a:pPr>
                        <a:spcAft>
                          <a:spcPts val="0"/>
                        </a:spcAft>
                      </a:pPr>
                      <a:r>
                        <a:rPr lang="ru-RU" sz="1050" dirty="0">
                          <a:effectLst/>
                          <a:latin typeface="Times New Roman" panose="02020603050405020304" pitchFamily="18" charset="0"/>
                          <a:cs typeface="Times New Roman" panose="02020603050405020304" pitchFamily="18" charset="0"/>
                        </a:rPr>
                        <a:t>5. Эксплуатационные затраты, </a:t>
                      </a:r>
                      <a:r>
                        <a:rPr lang="ru-RU" sz="1050" dirty="0" err="1">
                          <a:effectLst/>
                          <a:latin typeface="Times New Roman" panose="02020603050405020304" pitchFamily="18" charset="0"/>
                          <a:cs typeface="Times New Roman" panose="02020603050405020304" pitchFamily="18" charset="0"/>
                        </a:rPr>
                        <a:t>д.е</a:t>
                      </a:r>
                      <a:r>
                        <a:rPr lang="ru-RU" sz="1050" dirty="0">
                          <a:effectLst/>
                          <a:latin typeface="Times New Roman" panose="02020603050405020304" pitchFamily="18" charset="0"/>
                          <a:cs typeface="Times New Roman" panose="02020603050405020304" pitchFamily="18" charset="0"/>
                        </a:rPr>
                        <a:t>./год </a:t>
                      </a:r>
                      <a:endParaRPr lang="ru-RU" sz="1400" dirty="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600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a:effectLst/>
                          <a:latin typeface="Times New Roman" panose="02020603050405020304" pitchFamily="18" charset="0"/>
                          <a:cs typeface="Times New Roman" panose="02020603050405020304" pitchFamily="18" charset="0"/>
                        </a:rPr>
                        <a:t>200 </a:t>
                      </a:r>
                      <a:endParaRPr lang="ru-RU" sz="140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dirty="0">
                          <a:effectLst/>
                          <a:latin typeface="Times New Roman" panose="02020603050405020304" pitchFamily="18" charset="0"/>
                          <a:cs typeface="Times New Roman" panose="02020603050405020304" pitchFamily="18" charset="0"/>
                        </a:rPr>
                        <a:t>250 </a:t>
                      </a:r>
                      <a:endParaRPr lang="ru-RU" sz="1400" dirty="0">
                        <a:effectLst/>
                        <a:latin typeface="Times New Roman" panose="02020603050405020304" pitchFamily="18" charset="0"/>
                        <a:ea typeface="Times New Roman"/>
                        <a:cs typeface="Times New Roman" panose="02020603050405020304" pitchFamily="18" charset="0"/>
                      </a:endParaRPr>
                    </a:p>
                  </a:txBody>
                  <a:tcPr marL="25400" marR="25400" marT="0" marB="0"/>
                </a:tc>
                <a:tc>
                  <a:txBody>
                    <a:bodyPr/>
                    <a:lstStyle/>
                    <a:p>
                      <a:pPr>
                        <a:spcAft>
                          <a:spcPts val="0"/>
                        </a:spcAft>
                      </a:pPr>
                      <a:r>
                        <a:rPr lang="ru-RU" sz="1050" dirty="0">
                          <a:effectLst/>
                          <a:latin typeface="Times New Roman" panose="02020603050405020304" pitchFamily="18" charset="0"/>
                          <a:cs typeface="Times New Roman" panose="02020603050405020304" pitchFamily="18" charset="0"/>
                        </a:rPr>
                        <a:t>250 </a:t>
                      </a:r>
                      <a:endParaRPr lang="ru-RU" sz="1400" dirty="0">
                        <a:effectLst/>
                        <a:latin typeface="Times New Roman" panose="02020603050405020304" pitchFamily="18" charset="0"/>
                        <a:ea typeface="Times New Roman"/>
                        <a:cs typeface="Times New Roman" panose="02020603050405020304" pitchFamily="18" charset="0"/>
                      </a:endParaRPr>
                    </a:p>
                  </a:txBody>
                  <a:tcPr marL="25400" marR="25400" marT="0" marB="0"/>
                </a:tc>
              </a:tr>
            </a:tbl>
          </a:graphicData>
        </a:graphic>
      </p:graphicFrame>
      <p:sp>
        <p:nvSpPr>
          <p:cNvPr id="6" name="Заголовок 1"/>
          <p:cNvSpPr>
            <a:spLocks noGrp="1"/>
          </p:cNvSpPr>
          <p:nvPr>
            <p:ph type="title"/>
          </p:nvPr>
        </p:nvSpPr>
        <p:spPr>
          <a:xfrm>
            <a:off x="457200" y="274638"/>
            <a:ext cx="8229600" cy="1143000"/>
          </a:xfrm>
        </p:spPr>
        <p:txBody>
          <a:bodyPr>
            <a:normAutofit/>
          </a:bodyPr>
          <a:lstStyle/>
          <a:p>
            <a:pPr algn="ctr"/>
            <a:r>
              <a:rPr lang="ru-RU"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a:t>
            </a:r>
            <a:r>
              <a:rPr lang="ru-RU" b="1" dirty="0" smtClean="0">
                <a:solidFill>
                  <a:schemeClr val="accent5">
                    <a:lumMod val="50000"/>
                  </a:schemeClr>
                </a:solidFill>
                <a:latin typeface="Times New Roman" panose="02020603050405020304" pitchFamily="18" charset="0"/>
                <a:cs typeface="Times New Roman" panose="02020603050405020304" pitchFamily="18" charset="0"/>
              </a:rPr>
              <a:t>№13</a:t>
            </a:r>
            <a:endParaRPr lang="ru-RU" dirty="0">
              <a:solidFill>
                <a:schemeClr val="accent5">
                  <a:lumMod val="50000"/>
                </a:schemeClr>
              </a:solidFill>
            </a:endParaRPr>
          </a:p>
        </p:txBody>
      </p:sp>
      <p:sp>
        <p:nvSpPr>
          <p:cNvPr id="5" name="Стрелка вправо 4">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120800094"/>
      </p:ext>
    </p:extLst>
  </p:cSld>
  <p:clrMapOvr>
    <a:masterClrMapping/>
  </p:clrMapOvr>
  <p:transition spd="slow">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457200" y="1484784"/>
            <a:ext cx="8229600" cy="4824536"/>
          </a:xfrm>
        </p:spPr>
        <p:txBody>
          <a:bodyPr>
            <a:normAutofit fontScale="70000" lnSpcReduction="20000"/>
          </a:bodyPr>
          <a:lstStyle/>
          <a:p>
            <a:r>
              <a:rPr lang="ru-RU" sz="2900"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№14</a:t>
            </a:r>
            <a:endParaRPr lang="ru-RU" sz="2900" dirty="0">
              <a:solidFill>
                <a:schemeClr val="accent5">
                  <a:lumMod val="50000"/>
                </a:schemeClr>
              </a:solidFill>
              <a:latin typeface="Times New Roman" panose="02020603050405020304" pitchFamily="18" charset="0"/>
              <a:cs typeface="Times New Roman" panose="02020603050405020304" pitchFamily="18" charset="0"/>
            </a:endParaRPr>
          </a:p>
          <a:p>
            <a:r>
              <a:rPr lang="ru-RU" sz="2900" dirty="0">
                <a:solidFill>
                  <a:schemeClr val="accent5">
                    <a:lumMod val="50000"/>
                  </a:schemeClr>
                </a:solidFill>
                <a:latin typeface="Times New Roman" panose="02020603050405020304" pitchFamily="18" charset="0"/>
                <a:cs typeface="Times New Roman" panose="02020603050405020304" pitchFamily="18" charset="0"/>
              </a:rPr>
              <a:t>Методика расчета и оценки показателей организации труда и заработной платы.</a:t>
            </a:r>
          </a:p>
          <a:p>
            <a:r>
              <a:rPr lang="ru-RU" sz="2900"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№15</a:t>
            </a:r>
            <a:endParaRPr lang="ru-RU" sz="2900" dirty="0">
              <a:solidFill>
                <a:schemeClr val="accent5">
                  <a:lumMod val="50000"/>
                </a:schemeClr>
              </a:solidFill>
              <a:latin typeface="Times New Roman" panose="02020603050405020304" pitchFamily="18" charset="0"/>
              <a:cs typeface="Times New Roman" panose="02020603050405020304" pitchFamily="18" charset="0"/>
            </a:endParaRPr>
          </a:p>
          <a:p>
            <a:r>
              <a:rPr lang="ru-RU" sz="2900" dirty="0">
                <a:solidFill>
                  <a:schemeClr val="accent5">
                    <a:lumMod val="50000"/>
                  </a:schemeClr>
                </a:solidFill>
                <a:latin typeface="Times New Roman" panose="02020603050405020304" pitchFamily="18" charset="0"/>
                <a:cs typeface="Times New Roman" panose="02020603050405020304" pitchFamily="18" charset="0"/>
              </a:rPr>
              <a:t>Методика расчета и оценки показателей себестоимости продукции, работ, услуг.</a:t>
            </a:r>
          </a:p>
          <a:p>
            <a:r>
              <a:rPr lang="ru-RU" sz="2900"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№16</a:t>
            </a:r>
            <a:endParaRPr lang="ru-RU" sz="2900" dirty="0">
              <a:solidFill>
                <a:schemeClr val="accent5">
                  <a:lumMod val="50000"/>
                </a:schemeClr>
              </a:solidFill>
              <a:latin typeface="Times New Roman" panose="02020603050405020304" pitchFamily="18" charset="0"/>
              <a:cs typeface="Times New Roman" panose="02020603050405020304" pitchFamily="18" charset="0"/>
            </a:endParaRPr>
          </a:p>
          <a:p>
            <a:r>
              <a:rPr lang="ru-RU" sz="2900" dirty="0">
                <a:solidFill>
                  <a:schemeClr val="accent5">
                    <a:lumMod val="50000"/>
                  </a:schemeClr>
                </a:solidFill>
                <a:latin typeface="Times New Roman" panose="02020603050405020304" pitchFamily="18" charset="0"/>
                <a:cs typeface="Times New Roman" panose="02020603050405020304" pitchFamily="18" charset="0"/>
              </a:rPr>
              <a:t>Методика расчета и оценки финансовых  результатов</a:t>
            </a:r>
          </a:p>
          <a:p>
            <a:r>
              <a:rPr lang="ru-RU" sz="2900"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№17</a:t>
            </a:r>
            <a:endParaRPr lang="ru-RU" sz="2900" dirty="0">
              <a:solidFill>
                <a:schemeClr val="accent5">
                  <a:lumMod val="50000"/>
                </a:schemeClr>
              </a:solidFill>
              <a:latin typeface="Times New Roman" panose="02020603050405020304" pitchFamily="18" charset="0"/>
              <a:cs typeface="Times New Roman" panose="02020603050405020304" pitchFamily="18" charset="0"/>
            </a:endParaRPr>
          </a:p>
          <a:p>
            <a:r>
              <a:rPr lang="ru-RU" sz="2900" dirty="0">
                <a:solidFill>
                  <a:schemeClr val="accent5">
                    <a:lumMod val="50000"/>
                  </a:schemeClr>
                </a:solidFill>
                <a:latin typeface="Times New Roman" panose="02020603050405020304" pitchFamily="18" charset="0"/>
                <a:cs typeface="Times New Roman" panose="02020603050405020304" pitchFamily="18" charset="0"/>
              </a:rPr>
              <a:t>Определение показателей финансовой устойчивости</a:t>
            </a:r>
          </a:p>
          <a:p>
            <a:r>
              <a:rPr lang="ru-RU" sz="2900"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№18</a:t>
            </a:r>
            <a:endParaRPr lang="ru-RU" sz="2900" dirty="0">
              <a:solidFill>
                <a:schemeClr val="accent5">
                  <a:lumMod val="50000"/>
                </a:schemeClr>
              </a:solidFill>
              <a:latin typeface="Times New Roman" panose="02020603050405020304" pitchFamily="18" charset="0"/>
              <a:cs typeface="Times New Roman" panose="02020603050405020304" pitchFamily="18" charset="0"/>
            </a:endParaRPr>
          </a:p>
          <a:p>
            <a:r>
              <a:rPr lang="ru-RU" sz="2900" dirty="0">
                <a:solidFill>
                  <a:schemeClr val="accent5">
                    <a:lumMod val="50000"/>
                  </a:schemeClr>
                </a:solidFill>
                <a:latin typeface="Times New Roman" panose="02020603050405020304" pitchFamily="18" charset="0"/>
                <a:cs typeface="Times New Roman" panose="02020603050405020304" pitchFamily="18" charset="0"/>
              </a:rPr>
              <a:t>Измерители ликвидности и платёжеспособности.</a:t>
            </a:r>
          </a:p>
          <a:p>
            <a:r>
              <a:rPr lang="ru-RU" sz="2900"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№19</a:t>
            </a:r>
            <a:endParaRPr lang="ru-RU" sz="2900" dirty="0">
              <a:solidFill>
                <a:schemeClr val="accent5">
                  <a:lumMod val="50000"/>
                </a:schemeClr>
              </a:solidFill>
              <a:latin typeface="Times New Roman" panose="02020603050405020304" pitchFamily="18" charset="0"/>
              <a:cs typeface="Times New Roman" panose="02020603050405020304" pitchFamily="18" charset="0"/>
            </a:endParaRPr>
          </a:p>
          <a:p>
            <a:r>
              <a:rPr lang="ru-RU" sz="2900" dirty="0">
                <a:solidFill>
                  <a:schemeClr val="accent5">
                    <a:lumMod val="50000"/>
                  </a:schemeClr>
                </a:solidFill>
                <a:latin typeface="Times New Roman" panose="02020603050405020304" pitchFamily="18" charset="0"/>
                <a:cs typeface="Times New Roman" panose="02020603050405020304" pitchFamily="18" charset="0"/>
              </a:rPr>
              <a:t>Параметры деловой и рыночной активности.</a:t>
            </a:r>
          </a:p>
          <a:p>
            <a:r>
              <a:rPr lang="ru-RU" sz="2900" b="1" dirty="0">
                <a:solidFill>
                  <a:schemeClr val="accent5">
                    <a:lumMod val="50000"/>
                  </a:schemeClr>
                </a:solidFill>
                <a:latin typeface="Times New Roman" panose="02020603050405020304" pitchFamily="18" charset="0"/>
                <a:cs typeface="Times New Roman" panose="02020603050405020304" pitchFamily="18" charset="0"/>
              </a:rPr>
              <a:t>Практическое занятие №20</a:t>
            </a:r>
            <a:endParaRPr lang="ru-RU" sz="2900" dirty="0">
              <a:solidFill>
                <a:schemeClr val="accent5">
                  <a:lumMod val="50000"/>
                </a:schemeClr>
              </a:solidFill>
              <a:latin typeface="Times New Roman" panose="02020603050405020304" pitchFamily="18" charset="0"/>
              <a:cs typeface="Times New Roman" panose="02020603050405020304" pitchFamily="18" charset="0"/>
            </a:endParaRPr>
          </a:p>
          <a:p>
            <a:r>
              <a:rPr lang="ru-RU" sz="2900" dirty="0">
                <a:solidFill>
                  <a:schemeClr val="accent5">
                    <a:lumMod val="50000"/>
                  </a:schemeClr>
                </a:solidFill>
                <a:latin typeface="Times New Roman" panose="02020603050405020304" pitchFamily="18" charset="0"/>
                <a:cs typeface="Times New Roman" panose="02020603050405020304" pitchFamily="18" charset="0"/>
              </a:rPr>
              <a:t>Методика расчета показателей финансовой отчетности организации.</a:t>
            </a:r>
          </a:p>
          <a:p>
            <a:endParaRPr lang="ru-RU" dirty="0"/>
          </a:p>
        </p:txBody>
      </p:sp>
      <p:sp>
        <p:nvSpPr>
          <p:cNvPr id="4" name="Стрелка вправо 3">
            <a:hlinkClick r:id="rId3"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884373797"/>
      </p:ext>
    </p:extLst>
  </p:cSld>
  <p:clrMapOvr>
    <a:masterClrMapping/>
  </p:clrMapOvr>
  <p:transition spd="slow">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Комплексное задание </a:t>
            </a:r>
            <a:endPar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endParaRPr>
          </a:p>
        </p:txBody>
      </p:sp>
      <p:sp>
        <p:nvSpPr>
          <p:cNvPr id="3" name="Объект 2"/>
          <p:cNvSpPr>
            <a:spLocks noGrp="1"/>
          </p:cNvSpPr>
          <p:nvPr>
            <p:ph idx="1"/>
          </p:nvPr>
        </p:nvSpPr>
        <p:spPr/>
        <p:txBody>
          <a:bodyPr>
            <a:normAutofit/>
          </a:bodyPr>
          <a:lstStyle/>
          <a:p>
            <a:r>
              <a:rPr lang="ru-RU" sz="1800" dirty="0">
                <a:solidFill>
                  <a:schemeClr val="accent5">
                    <a:lumMod val="50000"/>
                  </a:schemeClr>
                </a:solidFill>
                <a:latin typeface="Times New Roman" panose="02020603050405020304" pitchFamily="18" charset="0"/>
                <a:cs typeface="Times New Roman" panose="02020603050405020304" pitchFamily="18" charset="0"/>
              </a:rPr>
              <a:t>Оценить эффективность деятельности хозяйствующего субъекта, используя основные технико-экономические показатели:</a:t>
            </a:r>
          </a:p>
          <a:p>
            <a:pPr lvl="0">
              <a:buFont typeface="Wingdings" panose="05000000000000000000" pitchFamily="2" charset="2"/>
              <a:buChar char="ü"/>
            </a:pPr>
            <a:r>
              <a:rPr lang="ru-RU" sz="1800" dirty="0">
                <a:solidFill>
                  <a:schemeClr val="accent5">
                    <a:lumMod val="50000"/>
                  </a:schemeClr>
                </a:solidFill>
                <a:latin typeface="Times New Roman" panose="02020603050405020304" pitchFamily="18" charset="0"/>
                <a:cs typeface="Times New Roman" panose="02020603050405020304" pitchFamily="18" charset="0"/>
              </a:rPr>
              <a:t>Объемные показатели.</a:t>
            </a:r>
          </a:p>
          <a:p>
            <a:pPr lvl="0">
              <a:buFont typeface="Wingdings" panose="05000000000000000000" pitchFamily="2" charset="2"/>
              <a:buChar char="ü"/>
            </a:pPr>
            <a:r>
              <a:rPr lang="ru-RU" sz="1800" dirty="0">
                <a:solidFill>
                  <a:schemeClr val="accent5">
                    <a:lumMod val="50000"/>
                  </a:schemeClr>
                </a:solidFill>
                <a:latin typeface="Times New Roman" panose="02020603050405020304" pitchFamily="18" charset="0"/>
                <a:cs typeface="Times New Roman" panose="02020603050405020304" pitchFamily="18" charset="0"/>
              </a:rPr>
              <a:t>Трудовые показатели.</a:t>
            </a:r>
          </a:p>
          <a:p>
            <a:pPr lvl="0">
              <a:buFont typeface="Wingdings" panose="05000000000000000000" pitchFamily="2" charset="2"/>
              <a:buChar char="ü"/>
            </a:pPr>
            <a:r>
              <a:rPr lang="ru-RU" sz="1800" dirty="0">
                <a:solidFill>
                  <a:schemeClr val="accent5">
                    <a:lumMod val="50000"/>
                  </a:schemeClr>
                </a:solidFill>
                <a:latin typeface="Times New Roman" panose="02020603050405020304" pitchFamily="18" charset="0"/>
                <a:cs typeface="Times New Roman" panose="02020603050405020304" pitchFamily="18" charset="0"/>
              </a:rPr>
              <a:t>Показатели использования имущества.</a:t>
            </a:r>
          </a:p>
          <a:p>
            <a:pPr lvl="0">
              <a:buFont typeface="Wingdings" panose="05000000000000000000" pitchFamily="2" charset="2"/>
              <a:buChar char="ü"/>
            </a:pPr>
            <a:r>
              <a:rPr lang="ru-RU" sz="1800" dirty="0">
                <a:solidFill>
                  <a:schemeClr val="accent5">
                    <a:lumMod val="50000"/>
                  </a:schemeClr>
                </a:solidFill>
                <a:latin typeface="Times New Roman" panose="02020603050405020304" pitchFamily="18" charset="0"/>
                <a:cs typeface="Times New Roman" panose="02020603050405020304" pitchFamily="18" charset="0"/>
              </a:rPr>
              <a:t>Показатели себестоимости продукции, работ услуг.</a:t>
            </a:r>
          </a:p>
          <a:p>
            <a:pPr lvl="0">
              <a:buFont typeface="Wingdings" panose="05000000000000000000" pitchFamily="2" charset="2"/>
              <a:buChar char="ü"/>
            </a:pPr>
            <a:r>
              <a:rPr lang="ru-RU" sz="1800" dirty="0">
                <a:solidFill>
                  <a:schemeClr val="accent5">
                    <a:lumMod val="50000"/>
                  </a:schemeClr>
                </a:solidFill>
                <a:latin typeface="Times New Roman" panose="02020603050405020304" pitchFamily="18" charset="0"/>
                <a:cs typeface="Times New Roman" panose="02020603050405020304" pitchFamily="18" charset="0"/>
              </a:rPr>
              <a:t>Показатели, характеризующие финансовые результаты.</a:t>
            </a:r>
          </a:p>
          <a:p>
            <a:pPr lvl="0">
              <a:buFont typeface="Wingdings" panose="05000000000000000000" pitchFamily="2" charset="2"/>
              <a:buChar char="ü"/>
            </a:pPr>
            <a:r>
              <a:rPr lang="ru-RU" sz="1800" dirty="0">
                <a:solidFill>
                  <a:schemeClr val="accent5">
                    <a:lumMod val="50000"/>
                  </a:schemeClr>
                </a:solidFill>
                <a:latin typeface="Times New Roman" panose="02020603050405020304" pitchFamily="18" charset="0"/>
                <a:cs typeface="Times New Roman" panose="02020603050405020304" pitchFamily="18" charset="0"/>
              </a:rPr>
              <a:t>Показатели, оценивающие финансовое состояние субъекта.</a:t>
            </a:r>
          </a:p>
          <a:p>
            <a:pPr>
              <a:buFont typeface="Wingdings" panose="05000000000000000000" pitchFamily="2" charset="2"/>
              <a:buChar char="ü"/>
            </a:pPr>
            <a:r>
              <a:rPr lang="ru-RU" sz="1800" dirty="0">
                <a:solidFill>
                  <a:schemeClr val="accent5">
                    <a:lumMod val="50000"/>
                  </a:schemeClr>
                </a:solidFill>
                <a:latin typeface="Times New Roman" panose="02020603050405020304" pitchFamily="18" charset="0"/>
                <a:cs typeface="Times New Roman" panose="02020603050405020304" pitchFamily="18" charset="0"/>
              </a:rPr>
              <a:t> Исходные данные для расчета студент определяет самостоятельно.</a:t>
            </a:r>
          </a:p>
          <a:p>
            <a:endParaRPr lang="ru-RU" sz="2800" dirty="0"/>
          </a:p>
          <a:p>
            <a:endParaRPr lang="ru-RU" dirty="0"/>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652602919"/>
      </p:ext>
    </p:extLst>
  </p:cSld>
  <p:clrMapOvr>
    <a:masterClrMapping/>
  </p:clrMapOvr>
  <p:transition spd="slow">
    <p:wip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buNone/>
            </a:pPr>
            <a:r>
              <a:rPr lang="ru-RU" sz="2000" b="1" dirty="0">
                <a:solidFill>
                  <a:schemeClr val="accent5">
                    <a:lumMod val="50000"/>
                  </a:schemeClr>
                </a:solidFill>
                <a:latin typeface="Times New Roman" panose="02020603050405020304" pitchFamily="18" charset="0"/>
                <a:cs typeface="Times New Roman" panose="02020603050405020304" pitchFamily="18" charset="0"/>
              </a:rPr>
              <a:t>Выполнив практические задания (№№12-20), студент должен ответить на следующие контрольные вопросы</a:t>
            </a: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sz="2000" dirty="0">
                <a:solidFill>
                  <a:schemeClr val="accent5">
                    <a:lumMod val="50000"/>
                  </a:schemeClr>
                </a:solidFill>
                <a:latin typeface="Times New Roman" panose="02020603050405020304" pitchFamily="18" charset="0"/>
                <a:cs typeface="Times New Roman" panose="02020603050405020304" pitchFamily="18" charset="0"/>
              </a:rPr>
              <a:t>-  </a:t>
            </a:r>
            <a:r>
              <a:rPr lang="ru-RU" sz="2000" i="1" dirty="0">
                <a:solidFill>
                  <a:schemeClr val="accent5">
                    <a:lumMod val="50000"/>
                  </a:schemeClr>
                </a:solidFill>
                <a:latin typeface="Times New Roman" panose="02020603050405020304" pitchFamily="18" charset="0"/>
                <a:cs typeface="Times New Roman" panose="02020603050405020304" pitchFamily="18" charset="0"/>
              </a:rPr>
              <a:t>в каком случае предприятие считается платёжеспособным</a:t>
            </a:r>
            <a:r>
              <a:rPr lang="ru-RU" sz="2000" i="1"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2000" i="1"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sz="2000" i="1" dirty="0">
                <a:solidFill>
                  <a:schemeClr val="accent5">
                    <a:lumMod val="50000"/>
                  </a:schemeClr>
                </a:solidFill>
                <a:latin typeface="Times New Roman" panose="02020603050405020304" pitchFamily="18" charset="0"/>
                <a:cs typeface="Times New Roman" panose="02020603050405020304" pitchFamily="18" charset="0"/>
              </a:rPr>
              <a:t>для какой цели производится оценка ликвидности баланса;</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2000" i="1" dirty="0">
                <a:solidFill>
                  <a:schemeClr val="accent5">
                    <a:lumMod val="50000"/>
                  </a:schemeClr>
                </a:solidFill>
                <a:latin typeface="Times New Roman" panose="02020603050405020304" pitchFamily="18" charset="0"/>
                <a:cs typeface="Times New Roman" panose="02020603050405020304" pitchFamily="18" charset="0"/>
              </a:rPr>
              <a:t>-  показатели характеризующие структуру источников средств;</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2000" i="1" dirty="0">
                <a:solidFill>
                  <a:schemeClr val="accent5">
                    <a:lumMod val="50000"/>
                  </a:schemeClr>
                </a:solidFill>
                <a:latin typeface="Times New Roman" panose="02020603050405020304" pitchFamily="18" charset="0"/>
                <a:cs typeface="Times New Roman" panose="02020603050405020304" pitchFamily="18" charset="0"/>
              </a:rPr>
              <a:t>-  влияние различных факторов на финансовое положение организации;</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2000" i="1" dirty="0">
                <a:solidFill>
                  <a:schemeClr val="accent5">
                    <a:lumMod val="50000"/>
                  </a:schemeClr>
                </a:solidFill>
                <a:latin typeface="Times New Roman" panose="02020603050405020304" pitchFamily="18" charset="0"/>
                <a:cs typeface="Times New Roman" panose="02020603050405020304" pitchFamily="18" charset="0"/>
              </a:rPr>
              <a:t>-  показатели доходности организации (предприятия).</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a:p>
            <a:endParaRPr lang="ru-RU" dirty="0"/>
          </a:p>
        </p:txBody>
      </p:sp>
      <p:sp>
        <p:nvSpPr>
          <p:cNvPr id="4" name="Стрелка вправо 3">
            <a:hlinkClick r:id="rId3"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666573342"/>
      </p:ext>
    </p:extLst>
  </p:cSld>
  <p:clrMapOvr>
    <a:masterClrMapping/>
  </p:clrMapOvr>
  <p:transition spd="slow">
    <p:wip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420888"/>
            <a:ext cx="7772400" cy="1470025"/>
          </a:xfrm>
        </p:spPr>
        <p:txBody>
          <a:bodyPr>
            <a:normAutofit/>
          </a:bodyPr>
          <a:lstStyle/>
          <a:p>
            <a:r>
              <a:rPr lang="ru-RU" sz="440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rPr>
              <a:t>Опорный конспект наиболее значимых тем</a:t>
            </a:r>
            <a:endParaRPr lang="ru-RU" sz="4400"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endParaRPr>
          </a:p>
        </p:txBody>
      </p:sp>
    </p:spTree>
    <p:extLst>
      <p:ext uri="{BB962C8B-B14F-4D97-AF65-F5344CB8AC3E}">
        <p14:creationId xmlns:p14="http://schemas.microsoft.com/office/powerpoint/2010/main" xmlns="" val="1412740413"/>
      </p:ext>
    </p:extLst>
  </p:cSld>
  <p:clrMapOvr>
    <a:masterClrMapping/>
  </p:clrMapOvr>
  <p:transition spd="slow">
    <p:wip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2400" dirty="0">
                <a:solidFill>
                  <a:schemeClr val="accent5">
                    <a:lumMod val="50000"/>
                  </a:schemeClr>
                </a:solidFill>
                <a:latin typeface="Times New Roman" panose="02020603050405020304" pitchFamily="18" charset="0"/>
                <a:cs typeface="Times New Roman" panose="02020603050405020304" pitchFamily="18" charset="0"/>
              </a:rPr>
              <a:t>Главное назначение данного учебного пособия – помочь студентам в изучении достаточно сложных вопросов, касающихся экономики организации. Учебное пособие охватывает десять  основных тем учебной дисциплины. Каждая тема учебного пособия завершается вопросами для самоконтроля, предназначенными для закрепления студентами изученного материала.</a:t>
            </a:r>
          </a:p>
          <a:p>
            <a:pPr marL="0" indent="0">
              <a:buNone/>
            </a:pPr>
            <a:r>
              <a:rPr lang="ru-RU" sz="2400" dirty="0">
                <a:solidFill>
                  <a:schemeClr val="accent5">
                    <a:lumMod val="50000"/>
                  </a:schemeClr>
                </a:solidFill>
                <a:latin typeface="Times New Roman" panose="02020603050405020304" pitchFamily="18" charset="0"/>
                <a:cs typeface="Times New Roman" panose="02020603050405020304" pitchFamily="18" charset="0"/>
              </a:rPr>
              <a:t> </a:t>
            </a:r>
          </a:p>
          <a:p>
            <a:endParaRPr lang="ru-RU" dirty="0">
              <a:solidFill>
                <a:schemeClr val="accent5">
                  <a:lumMod val="50000"/>
                </a:schemeClr>
              </a:solidFill>
            </a:endParaRPr>
          </a:p>
        </p:txBody>
      </p:sp>
    </p:spTree>
    <p:extLst>
      <p:ext uri="{BB962C8B-B14F-4D97-AF65-F5344CB8AC3E}">
        <p14:creationId xmlns:p14="http://schemas.microsoft.com/office/powerpoint/2010/main" xmlns="" val="816939577"/>
      </p:ext>
    </p:extLst>
  </p:cSld>
  <p:clrMapOvr>
    <a:masterClrMapping/>
  </p:clrMapOvr>
  <p:transition spd="slow">
    <p:wip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sz="2000" i="1" dirty="0">
                <a:solidFill>
                  <a:schemeClr val="accent5">
                    <a:lumMod val="50000"/>
                  </a:schemeClr>
                </a:solidFill>
                <a:latin typeface="Times New Roman" panose="02020603050405020304" pitchFamily="18" charset="0"/>
                <a:cs typeface="Times New Roman" panose="02020603050405020304" pitchFamily="18" charset="0"/>
                <a:hlinkClick r:id="rId2" action="ppaction://hlinksldjump"/>
              </a:rPr>
              <a:t>Тема 1.1. Организация (предприятие) как хозяйствующий субъект в рыночной экономике</a:t>
            </a:r>
            <a:endParaRPr lang="ru-RU" sz="2000" i="1" dirty="0">
              <a:solidFill>
                <a:schemeClr val="accent5">
                  <a:lumMod val="50000"/>
                </a:schemeClr>
              </a:solidFill>
              <a:latin typeface="Times New Roman" panose="02020603050405020304" pitchFamily="18" charset="0"/>
              <a:cs typeface="Times New Roman" panose="02020603050405020304" pitchFamily="18" charset="0"/>
            </a:endParaRPr>
          </a:p>
          <a:p>
            <a:r>
              <a:rPr lang="ru-RU" sz="2000" i="1" dirty="0">
                <a:solidFill>
                  <a:schemeClr val="accent5">
                    <a:lumMod val="50000"/>
                  </a:schemeClr>
                </a:solidFill>
                <a:latin typeface="Times New Roman" panose="02020603050405020304" pitchFamily="18" charset="0"/>
                <a:cs typeface="Times New Roman" panose="02020603050405020304" pitchFamily="18" charset="0"/>
                <a:hlinkClick r:id="rId3" action="ppaction://hlinksldjump"/>
              </a:rPr>
              <a:t>Тема 2.1. Имущество и капитал.</a:t>
            </a:r>
            <a:endParaRPr lang="ru-RU" sz="2000" i="1" dirty="0">
              <a:solidFill>
                <a:schemeClr val="accent5">
                  <a:lumMod val="50000"/>
                </a:schemeClr>
              </a:solidFill>
              <a:latin typeface="Times New Roman" panose="02020603050405020304" pitchFamily="18" charset="0"/>
              <a:cs typeface="Times New Roman" panose="02020603050405020304" pitchFamily="18" charset="0"/>
            </a:endParaRPr>
          </a:p>
          <a:p>
            <a:r>
              <a:rPr lang="ru-RU" sz="2000" i="1" dirty="0">
                <a:solidFill>
                  <a:schemeClr val="accent5">
                    <a:lumMod val="50000"/>
                  </a:schemeClr>
                </a:solidFill>
                <a:latin typeface="Times New Roman" panose="02020603050405020304" pitchFamily="18" charset="0"/>
                <a:cs typeface="Times New Roman" panose="02020603050405020304" pitchFamily="18" charset="0"/>
                <a:hlinkClick r:id="rId4" action="ppaction://hlinksldjump"/>
              </a:rPr>
              <a:t>Тема 2.2. Оборотные средства</a:t>
            </a:r>
            <a:endParaRPr lang="ru-RU" sz="2000" i="1" dirty="0">
              <a:solidFill>
                <a:schemeClr val="accent5">
                  <a:lumMod val="50000"/>
                </a:schemeClr>
              </a:solidFill>
              <a:latin typeface="Times New Roman" panose="02020603050405020304" pitchFamily="18" charset="0"/>
              <a:cs typeface="Times New Roman" panose="02020603050405020304" pitchFamily="18" charset="0"/>
            </a:endParaRPr>
          </a:p>
          <a:p>
            <a:r>
              <a:rPr lang="ru-RU" sz="2000" i="1" dirty="0">
                <a:solidFill>
                  <a:schemeClr val="accent5">
                    <a:lumMod val="50000"/>
                  </a:schemeClr>
                </a:solidFill>
                <a:latin typeface="Times New Roman" panose="02020603050405020304" pitchFamily="18" charset="0"/>
                <a:cs typeface="Times New Roman" panose="02020603050405020304" pitchFamily="18" charset="0"/>
                <a:hlinkClick r:id="rId5" action="ppaction://hlinksldjump"/>
              </a:rPr>
              <a:t>Тема 2.3. Трудовые ресурсы. Организация, нормирование и оплата </a:t>
            </a:r>
            <a:r>
              <a:rPr lang="ru-RU" sz="2000" i="1" dirty="0" smtClean="0">
                <a:solidFill>
                  <a:schemeClr val="accent5">
                    <a:lumMod val="50000"/>
                  </a:schemeClr>
                </a:solidFill>
                <a:latin typeface="Times New Roman" panose="02020603050405020304" pitchFamily="18" charset="0"/>
                <a:cs typeface="Times New Roman" panose="02020603050405020304" pitchFamily="18" charset="0"/>
                <a:hlinkClick r:id="rId5" action="ppaction://hlinksldjump"/>
              </a:rPr>
              <a:t>труда</a:t>
            </a:r>
            <a:endParaRPr lang="ru-RU" sz="2000" i="1" dirty="0" smtClean="0">
              <a:solidFill>
                <a:schemeClr val="accent5">
                  <a:lumMod val="50000"/>
                </a:schemeClr>
              </a:solidFill>
              <a:latin typeface="Times New Roman" panose="02020603050405020304" pitchFamily="18" charset="0"/>
              <a:cs typeface="Times New Roman" panose="02020603050405020304" pitchFamily="18" charset="0"/>
            </a:endParaRPr>
          </a:p>
          <a:p>
            <a:r>
              <a:rPr lang="ru-RU" sz="2000" i="1" dirty="0">
                <a:solidFill>
                  <a:schemeClr val="accent5">
                    <a:lumMod val="50000"/>
                  </a:schemeClr>
                </a:solidFill>
                <a:latin typeface="Times New Roman" panose="02020603050405020304" pitchFamily="18" charset="0"/>
                <a:cs typeface="Times New Roman" panose="02020603050405020304" pitchFamily="18" charset="0"/>
                <a:hlinkClick r:id="rId6" action="ppaction://hlinksldjump"/>
              </a:rPr>
              <a:t>Тема 3.1. Издержки производства и себестоимость продукции, услуг</a:t>
            </a:r>
            <a:endParaRPr lang="ru-RU" sz="2000" i="1" dirty="0">
              <a:solidFill>
                <a:schemeClr val="accent5">
                  <a:lumMod val="50000"/>
                </a:schemeClr>
              </a:solidFill>
              <a:latin typeface="Times New Roman" panose="02020603050405020304" pitchFamily="18" charset="0"/>
              <a:cs typeface="Times New Roman" panose="02020603050405020304" pitchFamily="18" charset="0"/>
            </a:endParaRPr>
          </a:p>
          <a:p>
            <a:r>
              <a:rPr lang="ru-RU" sz="2000" i="1" dirty="0">
                <a:solidFill>
                  <a:schemeClr val="accent5">
                    <a:lumMod val="50000"/>
                  </a:schemeClr>
                </a:solidFill>
                <a:latin typeface="Times New Roman" panose="02020603050405020304" pitchFamily="18" charset="0"/>
                <a:cs typeface="Times New Roman" panose="02020603050405020304" pitchFamily="18" charset="0"/>
                <a:hlinkClick r:id="rId7" action="ppaction://hlinksldjump"/>
              </a:rPr>
              <a:t>Тема 3.2. Ценообразование  в рыночной экономике</a:t>
            </a:r>
            <a:endParaRPr lang="ru-RU" sz="2000" i="1" dirty="0">
              <a:solidFill>
                <a:schemeClr val="accent5">
                  <a:lumMod val="50000"/>
                </a:schemeClr>
              </a:solidFill>
              <a:latin typeface="Times New Roman" panose="02020603050405020304" pitchFamily="18" charset="0"/>
              <a:cs typeface="Times New Roman" panose="02020603050405020304" pitchFamily="18" charset="0"/>
            </a:endParaRPr>
          </a:p>
          <a:p>
            <a:r>
              <a:rPr lang="ru-RU" sz="2000" i="1" dirty="0">
                <a:solidFill>
                  <a:schemeClr val="accent5">
                    <a:lumMod val="50000"/>
                  </a:schemeClr>
                </a:solidFill>
                <a:latin typeface="Times New Roman" panose="02020603050405020304" pitchFamily="18" charset="0"/>
                <a:cs typeface="Times New Roman" panose="02020603050405020304" pitchFamily="18" charset="0"/>
                <a:hlinkClick r:id="rId8" action="ppaction://hlinksldjump"/>
              </a:rPr>
              <a:t>Тема 4.1. Экономическая     информация –информационный     ресурс      организации</a:t>
            </a:r>
            <a:endParaRPr lang="ru-RU" sz="2000" i="1" dirty="0">
              <a:solidFill>
                <a:schemeClr val="accent5">
                  <a:lumMod val="50000"/>
                </a:schemeClr>
              </a:solidFill>
              <a:latin typeface="Times New Roman" panose="02020603050405020304" pitchFamily="18" charset="0"/>
              <a:cs typeface="Times New Roman" panose="02020603050405020304" pitchFamily="18" charset="0"/>
            </a:endParaRPr>
          </a:p>
          <a:p>
            <a:endParaRPr lang="ru-RU" dirty="0"/>
          </a:p>
        </p:txBody>
      </p:sp>
      <p:sp>
        <p:nvSpPr>
          <p:cNvPr id="5" name="Заголовок 1"/>
          <p:cNvSpPr>
            <a:spLocks noGrp="1"/>
          </p:cNvSpPr>
          <p:nvPr>
            <p:ph type="title"/>
          </p:nvPr>
        </p:nvSpPr>
        <p:spPr/>
        <p:txBody>
          <a:bodyPr>
            <a:normAutofit/>
          </a:bodyPr>
          <a:lstStyle/>
          <a:p>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Содержание лекционного курса</a:t>
            </a:r>
            <a:endPar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endParaRPr>
          </a:p>
        </p:txBody>
      </p:sp>
      <p:sp>
        <p:nvSpPr>
          <p:cNvPr id="4" name="Стрелка вправо 3">
            <a:hlinkClick r:id="rId9"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762707885"/>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Функции УМК</a:t>
            </a:r>
          </a:p>
        </p:txBody>
      </p:sp>
      <p:sp>
        <p:nvSpPr>
          <p:cNvPr id="3" name="Объект 2"/>
          <p:cNvSpPr>
            <a:spLocks noGrp="1"/>
          </p:cNvSpPr>
          <p:nvPr>
            <p:ph idx="1"/>
          </p:nvPr>
        </p:nvSpPr>
        <p:spPr/>
        <p:txBody>
          <a:bodyPr/>
          <a:lstStyle/>
          <a:p>
            <a:pPr marL="609600" indent="-609600">
              <a:buFont typeface="Wingdings" pitchFamily="2" charset="2"/>
              <a:buChar char="v"/>
              <a:defRPr/>
            </a:pPr>
            <a:r>
              <a:rPr lang="ru-RU" sz="2400" dirty="0">
                <a:solidFill>
                  <a:schemeClr val="accent5">
                    <a:lumMod val="50000"/>
                  </a:schemeClr>
                </a:solidFill>
                <a:latin typeface="Times New Roman" panose="02020603050405020304" pitchFamily="18" charset="0"/>
                <a:cs typeface="Times New Roman" panose="02020603050405020304" pitchFamily="18" charset="0"/>
              </a:rPr>
              <a:t>Активизация самостоятельной работы студентов при изучению курса экономики организации</a:t>
            </a:r>
            <a:r>
              <a:rPr lang="ru-RU" sz="2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2400" dirty="0">
              <a:solidFill>
                <a:schemeClr val="accent5">
                  <a:lumMod val="50000"/>
                </a:schemeClr>
              </a:solidFill>
              <a:latin typeface="Times New Roman" panose="02020603050405020304" pitchFamily="18" charset="0"/>
              <a:cs typeface="Times New Roman" panose="02020603050405020304" pitchFamily="18" charset="0"/>
            </a:endParaRPr>
          </a:p>
          <a:p>
            <a:pPr marL="609600" indent="-609600">
              <a:buFont typeface="Wingdings" pitchFamily="2" charset="2"/>
              <a:buChar char="v"/>
              <a:defRPr/>
            </a:pPr>
            <a:r>
              <a:rPr lang="ru-RU" sz="2400" dirty="0">
                <a:solidFill>
                  <a:schemeClr val="accent5">
                    <a:lumMod val="50000"/>
                  </a:schemeClr>
                </a:solidFill>
                <a:latin typeface="Times New Roman" panose="02020603050405020304" pitchFamily="18" charset="0"/>
                <a:cs typeface="Times New Roman" panose="02020603050405020304" pitchFamily="18" charset="0"/>
              </a:rPr>
              <a:t>Интенсификация проверки и контроля знаний и умений студентов.</a:t>
            </a:r>
          </a:p>
          <a:p>
            <a:endParaRPr lang="ru-RU" dirty="0"/>
          </a:p>
        </p:txBody>
      </p:sp>
    </p:spTree>
    <p:extLst>
      <p:ext uri="{BB962C8B-B14F-4D97-AF65-F5344CB8AC3E}">
        <p14:creationId xmlns:p14="http://schemas.microsoft.com/office/powerpoint/2010/main" xmlns="" val="3945022720"/>
      </p:ext>
    </p:extLst>
  </p:cSld>
  <p:clrMapOvr>
    <a:masterClrMapping/>
  </p:clrMapOvr>
  <p:transition spd="slow">
    <p:wip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a:solidFill>
                  <a:schemeClr val="accent5">
                    <a:lumMod val="50000"/>
                  </a:schemeClr>
                </a:solidFill>
                <a:latin typeface="Times New Roman" panose="02020603050405020304" pitchFamily="18" charset="0"/>
                <a:cs typeface="Times New Roman" panose="02020603050405020304" pitchFamily="18" charset="0"/>
              </a:rPr>
              <a:t>Тема 1.1. Организация (предприятие) как хозяйствующий субъект в рыночной экономике</a:t>
            </a:r>
          </a:p>
        </p:txBody>
      </p:sp>
      <p:sp>
        <p:nvSpPr>
          <p:cNvPr id="3" name="Объект 2"/>
          <p:cNvSpPr>
            <a:spLocks noGrp="1"/>
          </p:cNvSpPr>
          <p:nvPr>
            <p:ph idx="1"/>
          </p:nvPr>
        </p:nvSpPr>
        <p:spPr>
          <a:xfrm>
            <a:off x="179512" y="1600200"/>
            <a:ext cx="8352928" cy="4525963"/>
          </a:xfrm>
        </p:spPr>
        <p:txBody>
          <a:bodyPr>
            <a:noAutofit/>
          </a:bodyPr>
          <a:lstStyle/>
          <a:p>
            <a:r>
              <a:rPr lang="ru-RU" sz="1400" dirty="0">
                <a:solidFill>
                  <a:schemeClr val="accent5">
                    <a:lumMod val="50000"/>
                  </a:schemeClr>
                </a:solidFill>
                <a:latin typeface="Times New Roman" panose="02020603050405020304" pitchFamily="18" charset="0"/>
                <a:cs typeface="Times New Roman" panose="02020603050405020304" pitchFamily="18" charset="0"/>
              </a:rPr>
              <a:t>На всех этапах развития экономики основным звеном является предприятие.</a:t>
            </a: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Предприятие</a:t>
            </a:r>
            <a:r>
              <a:rPr lang="ru-RU" sz="1400" dirty="0">
                <a:solidFill>
                  <a:schemeClr val="accent5">
                    <a:lumMod val="50000"/>
                  </a:schemeClr>
                </a:solidFill>
                <a:latin typeface="Times New Roman" panose="02020603050405020304" pitchFamily="18" charset="0"/>
                <a:cs typeface="Times New Roman" panose="02020603050405020304" pitchFamily="18" charset="0"/>
              </a:rPr>
              <a:t> – это самостоятельный хозяйствующий субъект, созданный предпринимателем или группой предпринимателей для производства продукции, выполнения работ и оказания услуг с целью удовлетворения общественных потребностей и получения прибыли.</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Основными характерными чертами предприятия являются:</a:t>
            </a:r>
          </a:p>
          <a:p>
            <a:pPr marL="457200" indent="-457200">
              <a:buFont typeface="+mj-lt"/>
              <a:buAutoNum type="arabicPeriod"/>
            </a:pPr>
            <a:r>
              <a:rPr lang="ru-RU" sz="1400" dirty="0">
                <a:solidFill>
                  <a:schemeClr val="accent5">
                    <a:lumMod val="50000"/>
                  </a:schemeClr>
                </a:solidFill>
                <a:latin typeface="Times New Roman" panose="02020603050405020304" pitchFamily="18" charset="0"/>
                <a:cs typeface="Times New Roman" panose="02020603050405020304" pitchFamily="18" charset="0"/>
              </a:rPr>
              <a:t>производственно-техническое единство, выражающееся в общности процессов производства; </a:t>
            </a:r>
          </a:p>
          <a:p>
            <a:pPr marL="457200" indent="-457200">
              <a:buFont typeface="+mj-lt"/>
              <a:buAutoNum type="arabicPeriod"/>
            </a:pPr>
            <a:r>
              <a:rPr lang="ru-RU" sz="1400" dirty="0">
                <a:solidFill>
                  <a:schemeClr val="accent5">
                    <a:lumMod val="50000"/>
                  </a:schemeClr>
                </a:solidFill>
                <a:latin typeface="Times New Roman" panose="02020603050405020304" pitchFamily="18" charset="0"/>
                <a:cs typeface="Times New Roman" panose="02020603050405020304" pitchFamily="18" charset="0"/>
              </a:rPr>
              <a:t>организационное единство – наличие единого руководства, плана; экономическое единство, проявляющееся в общности материальных, финансовых ресурсов, а также экономических результатов работы.</a:t>
            </a:r>
          </a:p>
          <a:p>
            <a:r>
              <a:rPr lang="ru-RU" sz="1400" i="1" dirty="0">
                <a:solidFill>
                  <a:schemeClr val="accent5">
                    <a:lumMod val="50000"/>
                  </a:schemeClr>
                </a:solidFill>
                <a:latin typeface="Times New Roman" panose="02020603050405020304" pitchFamily="18" charset="0"/>
                <a:cs typeface="Times New Roman" panose="02020603050405020304" pitchFamily="18" charset="0"/>
              </a:rPr>
              <a:t>Коммерческие  организации имею</a:t>
            </a:r>
            <a:r>
              <a:rPr lang="ru-RU" sz="1400" dirty="0">
                <a:solidFill>
                  <a:schemeClr val="accent5">
                    <a:lumMod val="50000"/>
                  </a:schemeClr>
                </a:solidFill>
                <a:latin typeface="Times New Roman" panose="02020603050405020304" pitchFamily="18" charset="0"/>
                <a:cs typeface="Times New Roman" panose="02020603050405020304" pitchFamily="18" charset="0"/>
              </a:rPr>
              <a:t>т своей целью получение прибыли. </a:t>
            </a:r>
            <a:endParaRPr lang="ru-RU" sz="1400" dirty="0" smtClean="0">
              <a:solidFill>
                <a:schemeClr val="accent5">
                  <a:lumMod val="50000"/>
                </a:schemeClr>
              </a:solidFill>
              <a:latin typeface="Times New Roman" panose="02020603050405020304" pitchFamily="18" charset="0"/>
              <a:cs typeface="Times New Roman" panose="02020603050405020304" pitchFamily="18" charset="0"/>
            </a:endParaRPr>
          </a:p>
          <a:p>
            <a:r>
              <a:rPr lang="ru-RU" sz="1400" i="1" dirty="0">
                <a:solidFill>
                  <a:schemeClr val="accent5">
                    <a:lumMod val="50000"/>
                  </a:schemeClr>
                </a:solidFill>
                <a:latin typeface="Times New Roman" panose="02020603050405020304" pitchFamily="18" charset="0"/>
                <a:cs typeface="Times New Roman" panose="02020603050405020304" pitchFamily="18" charset="0"/>
              </a:rPr>
              <a:t>Некоммерческие организации </a:t>
            </a:r>
            <a:r>
              <a:rPr lang="ru-RU" sz="1400" dirty="0">
                <a:solidFill>
                  <a:schemeClr val="accent5">
                    <a:lumMod val="50000"/>
                  </a:schemeClr>
                </a:solidFill>
                <a:latin typeface="Times New Roman" panose="02020603050405020304" pitchFamily="18" charset="0"/>
                <a:cs typeface="Times New Roman" panose="02020603050405020304" pitchFamily="18" charset="0"/>
              </a:rPr>
              <a:t>не имеют своей целью получение прибыли и не распределяют полученную прибыль между участниками</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Хозяйственные товарищества и общества </a:t>
            </a:r>
            <a:r>
              <a:rPr lang="ru-RU" sz="1400" dirty="0">
                <a:solidFill>
                  <a:schemeClr val="accent5">
                    <a:lumMod val="50000"/>
                  </a:schemeClr>
                </a:solidFill>
                <a:latin typeface="Times New Roman" panose="02020603050405020304" pitchFamily="18" charset="0"/>
                <a:cs typeface="Times New Roman" panose="02020603050405020304" pitchFamily="18" charset="0"/>
              </a:rPr>
              <a:t>- это коммерческие организации с разделенным на доли (вклады) учредителей (участников) уставным (складочным) капиталом</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В полном товариществе все участники равны в своих правах и обязательствах по делам созданной ими фирмы. </a:t>
            </a:r>
            <a:endParaRPr lang="ru-RU" sz="1400" dirty="0" smtClean="0">
              <a:solidFill>
                <a:schemeClr val="accent5">
                  <a:lumMod val="50000"/>
                </a:schemeClr>
              </a:solidFill>
              <a:latin typeface="Times New Roman" panose="02020603050405020304" pitchFamily="18" charset="0"/>
              <a:cs typeface="Times New Roman" panose="02020603050405020304" pitchFamily="18" charset="0"/>
            </a:endParaRPr>
          </a:p>
          <a:p>
            <a:r>
              <a:rPr lang="ru-RU" sz="1400" b="1" dirty="0">
                <a:solidFill>
                  <a:schemeClr val="accent5">
                    <a:lumMod val="50000"/>
                  </a:schemeClr>
                </a:solidFill>
                <a:latin typeface="Times New Roman" panose="02020603050405020304" pitchFamily="18" charset="0"/>
                <a:cs typeface="Times New Roman" panose="02020603050405020304" pitchFamily="18" charset="0"/>
              </a:rPr>
              <a:t>Товарищество на вере (коммандитное товарищество) </a:t>
            </a:r>
            <a:r>
              <a:rPr lang="ru-RU" sz="1400" dirty="0">
                <a:solidFill>
                  <a:schemeClr val="accent5">
                    <a:lumMod val="50000"/>
                  </a:schemeClr>
                </a:solidFill>
                <a:latin typeface="Times New Roman" panose="02020603050405020304" pitchFamily="18" charset="0"/>
                <a:cs typeface="Times New Roman" panose="02020603050405020304" pitchFamily="18" charset="0"/>
              </a:rPr>
              <a:t>— коммерческая организация, основанная на складочном капитале, в которой </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две</a:t>
            </a:r>
            <a:r>
              <a:rPr lang="ru-RU" sz="1400" dirty="0">
                <a:solidFill>
                  <a:schemeClr val="accent5">
                    <a:lumMod val="50000"/>
                  </a:schemeClr>
                </a:solidFill>
                <a:latin typeface="Times New Roman" panose="02020603050405020304" pitchFamily="18" charset="0"/>
                <a:cs typeface="Times New Roman" panose="02020603050405020304" pitchFamily="18" charset="0"/>
              </a:rPr>
              <a:t> категории членов: полные товарищи и вкладчики-коммандитисты.</a:t>
            </a:r>
            <a:r>
              <a:rPr lang="ru-RU" sz="1400" dirty="0" smtClean="0">
                <a:solidFill>
                  <a:schemeClr val="accent5">
                    <a:lumMod val="50000"/>
                  </a:schemeClr>
                </a:solidFill>
                <a:latin typeface="Times New Roman" panose="02020603050405020304" pitchFamily="18" charset="0"/>
                <a:cs typeface="Times New Roman" panose="02020603050405020304" pitchFamily="18" charset="0"/>
              </a:rPr>
              <a:t> </a:t>
            </a:r>
          </a:p>
          <a:p>
            <a:r>
              <a:rPr lang="ru-RU" sz="1400" dirty="0">
                <a:solidFill>
                  <a:schemeClr val="accent5">
                    <a:lumMod val="50000"/>
                  </a:schemeClr>
                </a:solidFill>
                <a:latin typeface="Times New Roman" panose="02020603050405020304" pitchFamily="18" charset="0"/>
                <a:cs typeface="Times New Roman" panose="02020603050405020304" pitchFamily="18" charset="0"/>
              </a:rPr>
              <a:t>В </a:t>
            </a:r>
            <a:r>
              <a:rPr lang="ru-RU" sz="1400" i="1" dirty="0">
                <a:solidFill>
                  <a:schemeClr val="accent5">
                    <a:lumMod val="50000"/>
                  </a:schemeClr>
                </a:solidFill>
                <a:latin typeface="Times New Roman" panose="02020603050405020304" pitchFamily="18" charset="0"/>
                <a:cs typeface="Times New Roman" panose="02020603050405020304" pitchFamily="18" charset="0"/>
              </a:rPr>
              <a:t>полном товариществе</a:t>
            </a:r>
            <a:r>
              <a:rPr lang="ru-RU" sz="1400" dirty="0">
                <a:solidFill>
                  <a:schemeClr val="accent5">
                    <a:lumMod val="50000"/>
                  </a:schemeClr>
                </a:solidFill>
                <a:latin typeface="Times New Roman" panose="02020603050405020304" pitchFamily="18" charset="0"/>
                <a:cs typeface="Times New Roman" panose="02020603050405020304" pitchFamily="18" charset="0"/>
              </a:rPr>
              <a:t> все участники равны в своих правах и обязательствах по делам созданной ими фирмы.</a:t>
            </a:r>
            <a:endParaRPr lang="ru-RU" sz="1400" dirty="0" smtClean="0">
              <a:solidFill>
                <a:schemeClr val="accent5">
                  <a:lumMod val="50000"/>
                </a:schemeClr>
              </a:solidFill>
              <a:latin typeface="Times New Roman" panose="02020603050405020304" pitchFamily="18" charset="0"/>
              <a:cs typeface="Times New Roman" panose="02020603050405020304" pitchFamily="18" charset="0"/>
            </a:endParaRPr>
          </a:p>
          <a:p>
            <a:r>
              <a:rPr lang="ru-RU" sz="1400" dirty="0">
                <a:solidFill>
                  <a:schemeClr val="accent5">
                    <a:lumMod val="50000"/>
                  </a:schemeClr>
                </a:solidFill>
                <a:latin typeface="Times New Roman" panose="02020603050405020304" pitchFamily="18" charset="0"/>
                <a:cs typeface="Times New Roman" panose="02020603050405020304" pitchFamily="18" charset="0"/>
              </a:rPr>
              <a:t>Хозяйственные общества могут создаваться в форме акционерного общества, общества с ограниченной или с дополнительной ответственностью.</a:t>
            </a:r>
          </a:p>
          <a:p>
            <a:endParaRPr lang="ru-RU" sz="1400" dirty="0">
              <a:latin typeface="Times New Roman" panose="02020603050405020304" pitchFamily="18" charset="0"/>
              <a:cs typeface="Times New Roman" panose="02020603050405020304" pitchFamily="18" charset="0"/>
            </a:endParaRPr>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58217125"/>
      </p:ext>
    </p:extLst>
  </p:cSld>
  <p:clrMapOvr>
    <a:masterClrMapping/>
  </p:clrMapOvr>
  <p:transition spd="slow">
    <p:wip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a:solidFill>
                  <a:schemeClr val="accent5">
                    <a:lumMod val="50000"/>
                  </a:schemeClr>
                </a:solidFill>
                <a:latin typeface="Times New Roman" panose="02020603050405020304" pitchFamily="18" charset="0"/>
                <a:cs typeface="Times New Roman" panose="02020603050405020304" pitchFamily="18" charset="0"/>
              </a:rPr>
              <a:t>Тема 2.1. Имущество и капитал</a:t>
            </a:r>
            <a:r>
              <a:rPr lang="ru-RU" sz="2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2400"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700808"/>
            <a:ext cx="8229600" cy="4525963"/>
          </a:xfrm>
        </p:spPr>
        <p:txBody>
          <a:bodyPr>
            <a:normAutofit fontScale="62500" lnSpcReduction="20000"/>
          </a:bodyPr>
          <a:lstStyle/>
          <a:p>
            <a:r>
              <a:rPr lang="ru-RU" b="1" dirty="0">
                <a:latin typeface="Times New Roman" panose="02020603050405020304" pitchFamily="18" charset="0"/>
                <a:cs typeface="Times New Roman" panose="02020603050405020304" pitchFamily="18" charset="0"/>
              </a:rPr>
              <a:t> </a:t>
            </a:r>
            <a:r>
              <a:rPr lang="ru-RU" dirty="0">
                <a:solidFill>
                  <a:schemeClr val="accent5">
                    <a:lumMod val="50000"/>
                  </a:schemeClr>
                </a:solidFill>
                <a:latin typeface="Times New Roman" panose="02020603050405020304" pitchFamily="18" charset="0"/>
                <a:cs typeface="Times New Roman" panose="02020603050405020304" pitchFamily="18" charset="0"/>
              </a:rPr>
              <a:t>Наиболее высокую долю в структуре имущественного комплекса предприятия занимают основные фонды</a:t>
            </a:r>
            <a:r>
              <a:rPr lang="ru-RU"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dirty="0">
                <a:solidFill>
                  <a:schemeClr val="accent5">
                    <a:lumMod val="50000"/>
                  </a:schemeClr>
                </a:solidFill>
                <a:latin typeface="Times New Roman" panose="02020603050405020304" pitchFamily="18" charset="0"/>
                <a:cs typeface="Times New Roman" panose="02020603050405020304" pitchFamily="18" charset="0"/>
              </a:rPr>
              <a:t>Основные фонды делятся на материальные и  нематериальные</a:t>
            </a:r>
          </a:p>
          <a:p>
            <a:r>
              <a:rPr lang="ru-RU" dirty="0">
                <a:solidFill>
                  <a:schemeClr val="accent5">
                    <a:lumMod val="50000"/>
                  </a:schemeClr>
                </a:solidFill>
                <a:latin typeface="Times New Roman" panose="02020603050405020304" pitchFamily="18" charset="0"/>
                <a:cs typeface="Times New Roman" panose="02020603050405020304" pitchFamily="18" charset="0"/>
              </a:rPr>
              <a:t>К материальным основным фондам (основным  средствам)  относятся здания, сооружения, машины и оборудование, измерительные и регулирующие приборы и устройства, жилища, вычислительная техника и оргтехника, транспортные средства, </a:t>
            </a:r>
            <a:r>
              <a:rPr lang="ru-RU" dirty="0" smtClean="0">
                <a:solidFill>
                  <a:schemeClr val="accent5">
                    <a:lumMod val="50000"/>
                  </a:schemeClr>
                </a:solidFill>
                <a:latin typeface="Times New Roman" panose="02020603050405020304" pitchFamily="18" charset="0"/>
                <a:cs typeface="Times New Roman" panose="02020603050405020304" pitchFamily="18" charset="0"/>
              </a:rPr>
              <a:t>инструмент и т.д.</a:t>
            </a:r>
          </a:p>
          <a:p>
            <a:r>
              <a:rPr lang="ru-RU" dirty="0">
                <a:solidFill>
                  <a:schemeClr val="accent5">
                    <a:lumMod val="50000"/>
                  </a:schemeClr>
                </a:solidFill>
                <a:latin typeface="Times New Roman" panose="02020603050405020304" pitchFamily="18" charset="0"/>
                <a:cs typeface="Times New Roman" panose="02020603050405020304" pitchFamily="18" charset="0"/>
              </a:rPr>
              <a:t>К нематериальным основным фондам (нематериальным активам) относятся компьютерное программное обеспечение, базы данных, оригинальные произведения развлекательного жанра, литературы или искусства, наукоемкие промышленные </a:t>
            </a:r>
            <a:r>
              <a:rPr lang="ru-RU" dirty="0" smtClean="0">
                <a:solidFill>
                  <a:schemeClr val="accent5">
                    <a:lumMod val="50000"/>
                  </a:schemeClr>
                </a:solidFill>
                <a:latin typeface="Times New Roman" panose="02020603050405020304" pitchFamily="18" charset="0"/>
                <a:cs typeface="Times New Roman" panose="02020603050405020304" pitchFamily="18" charset="0"/>
              </a:rPr>
              <a:t>технологии и т.д.</a:t>
            </a:r>
          </a:p>
          <a:p>
            <a:r>
              <a:rPr lang="ru-RU" dirty="0">
                <a:solidFill>
                  <a:schemeClr val="accent5">
                    <a:lumMod val="50000"/>
                  </a:schemeClr>
                </a:solidFill>
                <a:latin typeface="Times New Roman" panose="02020603050405020304" pitchFamily="18" charset="0"/>
                <a:cs typeface="Times New Roman" panose="02020603050405020304" pitchFamily="18" charset="0"/>
              </a:rPr>
              <a:t>Для учета, анализа и оценки основные средства группируются по функциональному назначению; по отраслевому признаку; по вещественно-натуральному составу; по степени участия в производственном процессе  </a:t>
            </a:r>
          </a:p>
          <a:p>
            <a:endParaRPr lang="ru-RU" dirty="0"/>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808660949"/>
      </p:ext>
    </p:extLst>
  </p:cSld>
  <p:clrMapOvr>
    <a:masterClrMapping/>
  </p:clrMapOvr>
  <p:transition spd="slow">
    <p:wip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a:solidFill>
                  <a:schemeClr val="accent5">
                    <a:lumMod val="50000"/>
                  </a:schemeClr>
                </a:solidFill>
                <a:latin typeface="Times New Roman" panose="02020603050405020304" pitchFamily="18" charset="0"/>
                <a:cs typeface="Times New Roman" panose="02020603050405020304" pitchFamily="18" charset="0"/>
              </a:rPr>
              <a:t>Тема 2.2. Оборотные средства</a:t>
            </a:r>
          </a:p>
        </p:txBody>
      </p:sp>
      <p:sp>
        <p:nvSpPr>
          <p:cNvPr id="3" name="Объект 2"/>
          <p:cNvSpPr>
            <a:spLocks noGrp="1"/>
          </p:cNvSpPr>
          <p:nvPr>
            <p:ph idx="1"/>
          </p:nvPr>
        </p:nvSpPr>
        <p:spPr/>
        <p:txBody>
          <a:bodyPr>
            <a:normAutofit fontScale="47500" lnSpcReduction="20000"/>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Важной частью имущества организации (предприятия) являются обо­ротные средства. Оборотные средства - это средства, используемые предприятием для осуществления своей постоянной деятельности, оборотные средства включают в себя производственные запасы предприятия, незавершенное производство, запасы готовой и отгруженной продукции, дебиторскую задолженности, а также наличные деньги в кассе и денежные средства на счетах предприятия</a:t>
            </a:r>
            <a:r>
              <a:rPr lang="ru-RU"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dirty="0">
                <a:solidFill>
                  <a:schemeClr val="accent5">
                    <a:lumMod val="50000"/>
                  </a:schemeClr>
                </a:solidFill>
                <a:latin typeface="Times New Roman" panose="02020603050405020304" pitchFamily="18" charset="0"/>
                <a:cs typeface="Times New Roman" panose="02020603050405020304" pitchFamily="18" charset="0"/>
              </a:rPr>
              <a:t>Экономическое значение рационального использования оборотных фон­дов выражается в следующем.</a:t>
            </a:r>
          </a:p>
          <a:p>
            <a:r>
              <a:rPr lang="ru-RU" dirty="0">
                <a:solidFill>
                  <a:schemeClr val="accent5">
                    <a:lumMod val="50000"/>
                  </a:schemeClr>
                </a:solidFill>
                <a:latin typeface="Times New Roman" panose="02020603050405020304" pitchFamily="18" charset="0"/>
                <a:cs typeface="Times New Roman" panose="02020603050405020304" pitchFamily="18" charset="0"/>
              </a:rPr>
              <a:t>1. Снижение удельных расходов сырья, материалов, топлива обеспечива­ет производству большие экономические выгоды</a:t>
            </a:r>
            <a:r>
              <a:rPr lang="ru-RU"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dirty="0">
                <a:solidFill>
                  <a:schemeClr val="accent5">
                    <a:lumMod val="50000"/>
                  </a:schemeClr>
                </a:solidFill>
                <a:latin typeface="Times New Roman" panose="02020603050405020304" pitchFamily="18" charset="0"/>
                <a:cs typeface="Times New Roman" panose="02020603050405020304" pitchFamily="18" charset="0"/>
              </a:rPr>
              <a:t>2. Экономия материальных ресурсов, внедрение в производство новых, более экономичных </a:t>
            </a:r>
            <a:r>
              <a:rPr lang="ru-RU" dirty="0" smtClean="0">
                <a:solidFill>
                  <a:schemeClr val="accent5">
                    <a:lumMod val="50000"/>
                  </a:schemeClr>
                </a:solidFill>
                <a:latin typeface="Times New Roman" panose="02020603050405020304" pitchFamily="18" charset="0"/>
                <a:cs typeface="Times New Roman" panose="02020603050405020304" pitchFamily="18" charset="0"/>
              </a:rPr>
              <a:t>материалов</a:t>
            </a:r>
          </a:p>
          <a:p>
            <a:r>
              <a:rPr lang="ru-RU" dirty="0">
                <a:solidFill>
                  <a:schemeClr val="accent5">
                    <a:lumMod val="50000"/>
                  </a:schemeClr>
                </a:solidFill>
                <a:latin typeface="Times New Roman" panose="02020603050405020304" pitchFamily="18" charset="0"/>
                <a:cs typeface="Times New Roman" panose="02020603050405020304" pitchFamily="18" charset="0"/>
              </a:rPr>
              <a:t>3. Стремление к экономии материальных ресурсов побуждает к внедрению техники и совершенствованию технологических процессов.</a:t>
            </a:r>
          </a:p>
          <a:p>
            <a:r>
              <a:rPr lang="ru-RU" dirty="0">
                <a:solidFill>
                  <a:schemeClr val="accent5">
                    <a:lumMod val="50000"/>
                  </a:schemeClr>
                </a:solidFill>
                <a:latin typeface="Times New Roman" panose="02020603050405020304" pitchFamily="18" charset="0"/>
                <a:cs typeface="Times New Roman" panose="02020603050405020304" pitchFamily="18" charset="0"/>
              </a:rPr>
              <a:t>4. Экономия в потреблении материальных ресурсов способствует улуч­шению использования производственных мощностей и повышению общест­венной производительности труда.</a:t>
            </a:r>
          </a:p>
          <a:p>
            <a:r>
              <a:rPr lang="ru-RU" dirty="0">
                <a:solidFill>
                  <a:schemeClr val="accent5">
                    <a:lumMod val="50000"/>
                  </a:schemeClr>
                </a:solidFill>
                <a:latin typeface="Times New Roman" panose="02020603050405020304" pitchFamily="18" charset="0"/>
                <a:cs typeface="Times New Roman" panose="02020603050405020304" pitchFamily="18" charset="0"/>
              </a:rPr>
              <a:t>5. Экономия материальных ресурсов ведет к существенному снижению себестоимости промышленной продукции.</a:t>
            </a:r>
          </a:p>
          <a:p>
            <a:r>
              <a:rPr lang="ru-RU" dirty="0">
                <a:solidFill>
                  <a:schemeClr val="accent5">
                    <a:lumMod val="50000"/>
                  </a:schemeClr>
                </a:solidFill>
                <a:latin typeface="Times New Roman" panose="02020603050405020304" pitchFamily="18" charset="0"/>
                <a:cs typeface="Times New Roman" panose="02020603050405020304" pitchFamily="18" charset="0"/>
              </a:rPr>
              <a:t>6. Существенно влияя на снижение себестоимости продукции, экономия реальных ресурсов оказывает положительное воздействие и на финансовое состояние организации (предприятия).</a:t>
            </a:r>
          </a:p>
          <a:p>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534044539"/>
      </p:ext>
    </p:extLst>
  </p:cSld>
  <p:clrMapOvr>
    <a:masterClrMapping/>
  </p:clrMapOvr>
  <p:transition spd="slow">
    <p:wip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a:solidFill>
                  <a:schemeClr val="accent5">
                    <a:lumMod val="50000"/>
                  </a:schemeClr>
                </a:solidFill>
                <a:latin typeface="Times New Roman" panose="02020603050405020304" pitchFamily="18" charset="0"/>
                <a:cs typeface="Times New Roman" panose="02020603050405020304" pitchFamily="18" charset="0"/>
              </a:rPr>
              <a:t>Тема 2.3. Трудовые ресурсы. Организация, нормирование и оплата труда</a:t>
            </a:r>
          </a:p>
        </p:txBody>
      </p:sp>
      <p:sp>
        <p:nvSpPr>
          <p:cNvPr id="3" name="Объект 2"/>
          <p:cNvSpPr>
            <a:spLocks noGrp="1"/>
          </p:cNvSpPr>
          <p:nvPr>
            <p:ph idx="1"/>
          </p:nvPr>
        </p:nvSpPr>
        <p:spPr>
          <a:xfrm>
            <a:off x="467544" y="1772816"/>
            <a:ext cx="8229600" cy="4525963"/>
          </a:xfrm>
        </p:spPr>
        <p:txBody>
          <a:bodyPr>
            <a:normAutofit fontScale="47500" lnSpcReduction="20000"/>
          </a:bodyPr>
          <a:lstStyle/>
          <a:p>
            <a:r>
              <a:rPr lang="ru-RU" b="1" dirty="0">
                <a:solidFill>
                  <a:schemeClr val="accent5">
                    <a:lumMod val="50000"/>
                  </a:schemeClr>
                </a:solidFill>
                <a:latin typeface="Times New Roman" panose="02020603050405020304" pitchFamily="18" charset="0"/>
                <a:cs typeface="Times New Roman" panose="02020603050405020304" pitchFamily="18" charset="0"/>
              </a:rPr>
              <a:t>Трудовые ресурсы</a:t>
            </a:r>
            <a:r>
              <a:rPr lang="ru-RU" dirty="0">
                <a:solidFill>
                  <a:schemeClr val="accent5">
                    <a:lumMod val="50000"/>
                  </a:schemeClr>
                </a:solidFill>
                <a:latin typeface="Times New Roman" panose="02020603050405020304" pitchFamily="18" charset="0"/>
                <a:cs typeface="Times New Roman" panose="02020603050405020304" pitchFamily="18" charset="0"/>
              </a:rPr>
              <a:t> представляют собой трудоспособную часть населения страны, которая в силу психофизиологических и интеллектуальных качеств способна производить материальные блага или услуги. К трудовым ресурсам относятся люди как занятые в экономике, так и не занятые, но способные трудиться. </a:t>
            </a:r>
            <a:endParaRPr lang="ru-RU" dirty="0" smtClean="0">
              <a:solidFill>
                <a:schemeClr val="accent5">
                  <a:lumMod val="50000"/>
                </a:schemeClr>
              </a:solidFill>
              <a:latin typeface="Times New Roman" panose="02020603050405020304" pitchFamily="18" charset="0"/>
              <a:cs typeface="Times New Roman" panose="02020603050405020304" pitchFamily="18" charset="0"/>
            </a:endParaRPr>
          </a:p>
          <a:p>
            <a:r>
              <a:rPr lang="ru-RU" dirty="0">
                <a:solidFill>
                  <a:schemeClr val="accent5">
                    <a:lumMod val="50000"/>
                  </a:schemeClr>
                </a:solidFill>
                <a:latin typeface="Times New Roman" panose="02020603050405020304" pitchFamily="18" charset="0"/>
                <a:cs typeface="Times New Roman" panose="02020603050405020304" pitchFamily="18" charset="0"/>
              </a:rPr>
              <a:t>В настоящее время в соответствии с трудовым законодательством Российской </a:t>
            </a:r>
            <a:r>
              <a:rPr lang="ru-RU" dirty="0" smtClean="0">
                <a:solidFill>
                  <a:schemeClr val="accent5">
                    <a:lumMod val="50000"/>
                  </a:schemeClr>
                </a:solidFill>
                <a:latin typeface="Times New Roman" panose="02020603050405020304" pitchFamily="18" charset="0"/>
                <a:cs typeface="Times New Roman" panose="02020603050405020304" pitchFamily="18" charset="0"/>
              </a:rPr>
              <a:t>Федерации границами  </a:t>
            </a:r>
            <a:r>
              <a:rPr lang="ru-RU" dirty="0">
                <a:solidFill>
                  <a:schemeClr val="accent5">
                    <a:lumMod val="50000"/>
                  </a:schemeClr>
                </a:solidFill>
                <a:latin typeface="Times New Roman" panose="02020603050405020304" pitchFamily="18" charset="0"/>
                <a:cs typeface="Times New Roman" panose="02020603050405020304" pitchFamily="18" charset="0"/>
              </a:rPr>
              <a:t>трудоспособного возраста </a:t>
            </a:r>
            <a:r>
              <a:rPr lang="ru-RU" dirty="0" smtClean="0">
                <a:solidFill>
                  <a:schemeClr val="accent5">
                    <a:lumMod val="50000"/>
                  </a:schemeClr>
                </a:solidFill>
                <a:latin typeface="Times New Roman" panose="02020603050405020304" pitchFamily="18" charset="0"/>
                <a:cs typeface="Times New Roman" panose="02020603050405020304" pitchFamily="18" charset="0"/>
              </a:rPr>
              <a:t>считается </a:t>
            </a:r>
            <a:r>
              <a:rPr lang="ru-RU" dirty="0">
                <a:solidFill>
                  <a:schemeClr val="accent5">
                    <a:lumMod val="50000"/>
                  </a:schemeClr>
                </a:solidFill>
                <a:latin typeface="Times New Roman" panose="02020603050405020304" pitchFamily="18" charset="0"/>
                <a:cs typeface="Times New Roman" panose="02020603050405020304" pitchFamily="18" charset="0"/>
              </a:rPr>
              <a:t>у мужчин 16-59 лет включительно, у женщин 16-54 </a:t>
            </a:r>
            <a:r>
              <a:rPr lang="ru-RU" dirty="0" smtClean="0">
                <a:solidFill>
                  <a:schemeClr val="accent5">
                    <a:lumMod val="50000"/>
                  </a:schemeClr>
                </a:solidFill>
                <a:latin typeface="Times New Roman" panose="02020603050405020304" pitchFamily="18" charset="0"/>
                <a:cs typeface="Times New Roman" panose="02020603050405020304" pitchFamily="18" charset="0"/>
              </a:rPr>
              <a:t>года.</a:t>
            </a:r>
          </a:p>
          <a:p>
            <a:r>
              <a:rPr lang="ru-RU" dirty="0">
                <a:solidFill>
                  <a:schemeClr val="accent5">
                    <a:lumMod val="50000"/>
                  </a:schemeClr>
                </a:solidFill>
                <a:latin typeface="Times New Roman" panose="02020603050405020304" pitchFamily="18" charset="0"/>
                <a:cs typeface="Times New Roman" panose="02020603050405020304" pitchFamily="18" charset="0"/>
              </a:rPr>
              <a:t>Трудовые ресурсы включают экономически активное население (занятые и безработные) и экономически неактивное население (неработающие пенсионеры и инвалиды).</a:t>
            </a:r>
          </a:p>
          <a:p>
            <a:r>
              <a:rPr lang="ru-RU" dirty="0">
                <a:solidFill>
                  <a:schemeClr val="accent5">
                    <a:lumMod val="50000"/>
                  </a:schemeClr>
                </a:solidFill>
                <a:latin typeface="Times New Roman" panose="02020603050405020304" pitchFamily="18" charset="0"/>
                <a:cs typeface="Times New Roman" panose="02020603050405020304" pitchFamily="18" charset="0"/>
              </a:rPr>
              <a:t>В нашей стране существуют три основных компонента организации оп­латы труда:</a:t>
            </a:r>
          </a:p>
          <a:p>
            <a:pPr marL="0" indent="0">
              <a:buNone/>
            </a:pPr>
            <a:r>
              <a:rPr lang="ru-RU" i="1" dirty="0">
                <a:solidFill>
                  <a:schemeClr val="accent5">
                    <a:lumMod val="50000"/>
                  </a:schemeClr>
                </a:solidFill>
                <a:latin typeface="Times New Roman" panose="02020603050405020304" pitchFamily="18" charset="0"/>
                <a:cs typeface="Times New Roman" panose="02020603050405020304" pitchFamily="18" charset="0"/>
              </a:rPr>
              <a:t>- техническое нормирование, труда </a:t>
            </a:r>
            <a:r>
              <a:rPr lang="ru-RU" dirty="0">
                <a:solidFill>
                  <a:schemeClr val="accent5">
                    <a:lumMod val="50000"/>
                  </a:schemeClr>
                </a:solidFill>
                <a:latin typeface="Times New Roman" panose="02020603050405020304" pitchFamily="18" charset="0"/>
                <a:cs typeface="Times New Roman" panose="02020603050405020304" pitchFamily="18" charset="0"/>
              </a:rPr>
              <a:t>- процесс установления обоснован­ных норм труда, которые используются при определении расценок;</a:t>
            </a:r>
          </a:p>
          <a:p>
            <a:pPr marL="0" indent="0">
              <a:buNone/>
            </a:pPr>
            <a:r>
              <a:rPr lang="ru-RU" i="1" dirty="0">
                <a:solidFill>
                  <a:schemeClr val="accent5">
                    <a:lumMod val="50000"/>
                  </a:schemeClr>
                </a:solidFill>
                <a:latin typeface="Times New Roman" panose="02020603050405020304" pitchFamily="18" charset="0"/>
                <a:cs typeface="Times New Roman" panose="02020603050405020304" pitchFamily="18" charset="0"/>
              </a:rPr>
              <a:t>- тарифное нормирование труда - </a:t>
            </a:r>
            <a:r>
              <a:rPr lang="ru-RU" dirty="0">
                <a:solidFill>
                  <a:schemeClr val="accent5">
                    <a:lumMod val="50000"/>
                  </a:schemeClr>
                </a:solidFill>
                <a:latin typeface="Times New Roman" panose="02020603050405020304" pitchFamily="18" charset="0"/>
                <a:cs typeface="Times New Roman" panose="02020603050405020304" pitchFamily="18" charset="0"/>
              </a:rPr>
              <a:t>система тарифных нормативов или тарифная система, складывающаяся из тарифных ставок, тарифных сеток, тарифно-квалификационных справочников, должностных окладов для слу­жащих, доплат и надбавок к тарифной заработной плате;</a:t>
            </a:r>
          </a:p>
          <a:p>
            <a:pPr marL="0" indent="0">
              <a:buNone/>
            </a:pPr>
            <a:r>
              <a:rPr lang="ru-RU" i="1" dirty="0">
                <a:solidFill>
                  <a:schemeClr val="accent5">
                    <a:lumMod val="50000"/>
                  </a:schemeClr>
                </a:solidFill>
                <a:latin typeface="Times New Roman" panose="02020603050405020304" pitchFamily="18" charset="0"/>
                <a:cs typeface="Times New Roman" panose="02020603050405020304" pitchFamily="18" charset="0"/>
              </a:rPr>
              <a:t>- формы и системы оплаты труда </a:t>
            </a:r>
            <a:r>
              <a:rPr lang="ru-RU" dirty="0">
                <a:solidFill>
                  <a:schemeClr val="accent5">
                    <a:lumMod val="50000"/>
                  </a:schemeClr>
                </a:solidFill>
                <a:latin typeface="Times New Roman" panose="02020603050405020304" pitchFamily="18" charset="0"/>
                <a:cs typeface="Times New Roman" panose="02020603050405020304" pitchFamily="18" charset="0"/>
              </a:rPr>
              <a:t>- способы использования норм труда и тарифной системы для расчета заработной платы.</a:t>
            </a:r>
          </a:p>
          <a:p>
            <a:endParaRPr lang="ru-RU" dirty="0"/>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740161906"/>
      </p:ext>
    </p:extLst>
  </p:cSld>
  <p:clrMapOvr>
    <a:masterClrMapping/>
  </p:clrMapOvr>
  <p:transition spd="slow">
    <p:wip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a:solidFill>
                  <a:schemeClr val="accent5">
                    <a:lumMod val="50000"/>
                  </a:schemeClr>
                </a:solidFill>
                <a:latin typeface="Times New Roman" panose="02020603050405020304" pitchFamily="18" charset="0"/>
                <a:cs typeface="Times New Roman" panose="02020603050405020304" pitchFamily="18" charset="0"/>
              </a:rPr>
              <a:t>Тема 3.1. Издержки производства и себестоимость продукции, </a:t>
            </a:r>
            <a:r>
              <a:rPr lang="ru-RU" sz="2400" dirty="0" smtClean="0">
                <a:solidFill>
                  <a:schemeClr val="accent5">
                    <a:lumMod val="50000"/>
                  </a:schemeClr>
                </a:solidFill>
                <a:latin typeface="Times New Roman" panose="02020603050405020304" pitchFamily="18" charset="0"/>
                <a:cs typeface="Times New Roman" panose="02020603050405020304" pitchFamily="18" charset="0"/>
              </a:rPr>
              <a:t>услуг</a:t>
            </a:r>
            <a:endParaRPr lang="ru-RU" sz="4000"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700808"/>
            <a:ext cx="8229600" cy="4525963"/>
          </a:xfrm>
        </p:spPr>
        <p:txBody>
          <a:bodyPr>
            <a:normAutofit fontScale="55000" lnSpcReduction="20000"/>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Прежде чем начать производство продукции, каждая организация (пред­приятие) определяет какой доход, какую прибыль оно сможет получить.</a:t>
            </a:r>
          </a:p>
          <a:p>
            <a:r>
              <a:rPr lang="ru-RU" dirty="0">
                <a:solidFill>
                  <a:schemeClr val="accent5">
                    <a:lumMod val="50000"/>
                  </a:schemeClr>
                </a:solidFill>
                <a:latin typeface="Times New Roman" panose="02020603050405020304" pitchFamily="18" charset="0"/>
                <a:cs typeface="Times New Roman" panose="02020603050405020304" pitchFamily="18" charset="0"/>
              </a:rPr>
              <a:t>Прибыль организации (предприятия) зависит от двух показателей: цены продукции и затрат на её производство. Цена продукции на рынке формиру­ется под действием спроса и предложения</a:t>
            </a:r>
            <a:r>
              <a:rPr lang="ru-RU"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dirty="0">
                <a:solidFill>
                  <a:schemeClr val="accent5">
                    <a:lumMod val="50000"/>
                  </a:schemeClr>
                </a:solidFill>
                <a:latin typeface="Times New Roman" panose="02020603050405020304" pitchFamily="18" charset="0"/>
                <a:cs typeface="Times New Roman" panose="02020603050405020304" pitchFamily="18" charset="0"/>
              </a:rPr>
              <a:t>Издержки производства и реализации (себестоимость продук­ции, работ, услуг) представляют собой стоимостную оценку используемых в процессе производства продукции (работ, услуг) природных ресурсов, сы­рья, материалов, топлива, энергии, основных фондов, трудовых ресурсов, а также других затрат на ее производство и реализацию</a:t>
            </a:r>
            <a:r>
              <a:rPr lang="ru-RU"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i="1" dirty="0">
                <a:solidFill>
                  <a:schemeClr val="accent5">
                    <a:lumMod val="50000"/>
                  </a:schemeClr>
                </a:solidFill>
                <a:latin typeface="Times New Roman" panose="02020603050405020304" pitchFamily="18" charset="0"/>
                <a:cs typeface="Times New Roman" panose="02020603050405020304" pitchFamily="18" charset="0"/>
              </a:rPr>
              <a:t>Валовой доход </a:t>
            </a:r>
            <a:r>
              <a:rPr lang="ru-RU" dirty="0">
                <a:solidFill>
                  <a:schemeClr val="accent5">
                    <a:lumMod val="50000"/>
                  </a:schemeClr>
                </a:solidFill>
                <a:latin typeface="Times New Roman" panose="02020603050405020304" pitchFamily="18" charset="0"/>
                <a:cs typeface="Times New Roman" panose="02020603050405020304" pitchFamily="18" charset="0"/>
              </a:rPr>
              <a:t>- это показатель, характеризующий конечный результат производственной или коммерческой деятельности организации (</a:t>
            </a:r>
            <a:r>
              <a:rPr lang="ru-RU" dirty="0" smtClean="0">
                <a:solidFill>
                  <a:schemeClr val="accent5">
                    <a:lumMod val="50000"/>
                  </a:schemeClr>
                </a:solidFill>
                <a:latin typeface="Times New Roman" panose="02020603050405020304" pitchFamily="18" charset="0"/>
                <a:cs typeface="Times New Roman" panose="02020603050405020304" pitchFamily="18" charset="0"/>
              </a:rPr>
              <a:t>предпри­ятия).</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r>
              <a:rPr lang="ru-RU" i="1" dirty="0">
                <a:solidFill>
                  <a:schemeClr val="accent5">
                    <a:lumMod val="50000"/>
                  </a:schemeClr>
                </a:solidFill>
                <a:latin typeface="Times New Roman" panose="02020603050405020304" pitchFamily="18" charset="0"/>
                <a:cs typeface="Times New Roman" panose="02020603050405020304" pitchFamily="18" charset="0"/>
              </a:rPr>
              <a:t>Валовая выручка </a:t>
            </a:r>
            <a:r>
              <a:rPr lang="ru-RU" dirty="0">
                <a:solidFill>
                  <a:schemeClr val="accent5">
                    <a:lumMod val="50000"/>
                  </a:schemeClr>
                </a:solidFill>
                <a:latin typeface="Times New Roman" panose="02020603050405020304" pitchFamily="18" charset="0"/>
                <a:cs typeface="Times New Roman" panose="02020603050405020304" pitchFamily="18" charset="0"/>
              </a:rPr>
              <a:t>представляет собой полную сумму денежных поступле­ний от реализации товарной продукции, работ, услуг и материальных цен­ностей. Определяется в фактических ценах реализации.</a:t>
            </a:r>
          </a:p>
          <a:p>
            <a:r>
              <a:rPr lang="ru-RU" i="1" dirty="0">
                <a:solidFill>
                  <a:schemeClr val="accent5">
                    <a:lumMod val="50000"/>
                  </a:schemeClr>
                </a:solidFill>
                <a:latin typeface="Times New Roman" panose="02020603050405020304" pitchFamily="18" charset="0"/>
                <a:cs typeface="Times New Roman" panose="02020603050405020304" pitchFamily="18" charset="0"/>
              </a:rPr>
              <a:t>Валовая прибыль </a:t>
            </a:r>
            <a:r>
              <a:rPr lang="ru-RU" dirty="0">
                <a:solidFill>
                  <a:schemeClr val="accent5">
                    <a:lumMod val="50000"/>
                  </a:schemeClr>
                </a:solidFill>
                <a:latin typeface="Times New Roman" panose="02020603050405020304" pitchFamily="18" charset="0"/>
                <a:cs typeface="Times New Roman" panose="02020603050405020304" pitchFamily="18" charset="0"/>
              </a:rPr>
              <a:t>часть валового дохода предприятия (организации), кото­рая остается после вычета всех обязательных расходов.</a:t>
            </a:r>
          </a:p>
          <a:p>
            <a:endParaRPr lang="ru-RU" dirty="0" smtClean="0"/>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091416789"/>
      </p:ext>
    </p:extLst>
  </p:cSld>
  <p:clrMapOvr>
    <a:masterClrMapping/>
  </p:clrMapOvr>
  <p:transition spd="slow">
    <p:wip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a:solidFill>
                  <a:schemeClr val="accent5">
                    <a:lumMod val="50000"/>
                  </a:schemeClr>
                </a:solidFill>
                <a:latin typeface="Times New Roman" panose="02020603050405020304" pitchFamily="18" charset="0"/>
                <a:cs typeface="Times New Roman" panose="02020603050405020304" pitchFamily="18" charset="0"/>
              </a:rPr>
              <a:t>Тема 3.2. Ценообразование  в рыночной </a:t>
            </a:r>
            <a:r>
              <a:rPr lang="ru-RU" sz="2400" dirty="0" smtClean="0">
                <a:solidFill>
                  <a:schemeClr val="accent5">
                    <a:lumMod val="50000"/>
                  </a:schemeClr>
                </a:solidFill>
                <a:latin typeface="Times New Roman" panose="02020603050405020304" pitchFamily="18" charset="0"/>
                <a:cs typeface="Times New Roman" panose="02020603050405020304" pitchFamily="18" charset="0"/>
              </a:rPr>
              <a:t>экономике</a:t>
            </a:r>
            <a:endParaRPr lang="ru-RU" sz="2400"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700808"/>
            <a:ext cx="8229600" cy="4968552"/>
          </a:xfrm>
        </p:spPr>
        <p:txBody>
          <a:bodyPr>
            <a:normAutofit fontScale="25000" lnSpcReduction="20000"/>
          </a:bodyPr>
          <a:lstStyle/>
          <a:p>
            <a:r>
              <a:rPr lang="ru-RU" sz="5600" dirty="0">
                <a:solidFill>
                  <a:schemeClr val="accent5">
                    <a:lumMod val="50000"/>
                  </a:schemeClr>
                </a:solidFill>
                <a:latin typeface="Times New Roman" panose="02020603050405020304" pitchFamily="18" charset="0"/>
                <a:cs typeface="Times New Roman" panose="02020603050405020304" pitchFamily="18" charset="0"/>
              </a:rPr>
              <a:t>Цена - денежное выражение товарной стоимости продукции, услуг.</a:t>
            </a:r>
          </a:p>
          <a:p>
            <a:r>
              <a:rPr lang="ru-RU" sz="5600" dirty="0">
                <a:solidFill>
                  <a:schemeClr val="accent5">
                    <a:lumMod val="50000"/>
                  </a:schemeClr>
                </a:solidFill>
                <a:latin typeface="Times New Roman" panose="02020603050405020304" pitchFamily="18" charset="0"/>
                <a:cs typeface="Times New Roman" panose="02020603050405020304" pitchFamily="18" charset="0"/>
              </a:rPr>
              <a:t>Ценовая политика фирмы - важнейшая составляющая часть маркетин­говой политики, состоящая в установлении (определении) цен, обеспечи­вающих выживание фирмы в рыночных условиях, и включающая выбор метода ценообразования, разработку ценовой системы, выбор ценовой стра­тегии.</a:t>
            </a:r>
          </a:p>
          <a:p>
            <a:r>
              <a:rPr lang="ru-RU" sz="5600" i="1" dirty="0">
                <a:solidFill>
                  <a:schemeClr val="accent5">
                    <a:lumMod val="50000"/>
                  </a:schemeClr>
                </a:solidFill>
                <a:latin typeface="Times New Roman" panose="02020603050405020304" pitchFamily="18" charset="0"/>
                <a:cs typeface="Times New Roman" panose="02020603050405020304" pitchFamily="18" charset="0"/>
              </a:rPr>
              <a:t>Цели и задачи ценовой политики:</a:t>
            </a:r>
            <a:endParaRPr lang="ru-RU" sz="5600" dirty="0">
              <a:solidFill>
                <a:schemeClr val="accent5">
                  <a:lumMod val="50000"/>
                </a:schemeClr>
              </a:solidFill>
              <a:latin typeface="Times New Roman" panose="02020603050405020304" pitchFamily="18" charset="0"/>
              <a:cs typeface="Times New Roman" panose="02020603050405020304" pitchFamily="18" charset="0"/>
            </a:endParaRPr>
          </a:p>
          <a:p>
            <a:r>
              <a:rPr lang="ru-RU" sz="5600" dirty="0">
                <a:solidFill>
                  <a:schemeClr val="accent5">
                    <a:lumMod val="50000"/>
                  </a:schemeClr>
                </a:solidFill>
                <a:latin typeface="Times New Roman" panose="02020603050405020304" pitchFamily="18" charset="0"/>
                <a:cs typeface="Times New Roman" panose="02020603050405020304" pitchFamily="18" charset="0"/>
              </a:rPr>
              <a:t>1. </a:t>
            </a:r>
            <a:r>
              <a:rPr lang="ru-RU" sz="5600" i="1" dirty="0">
                <a:solidFill>
                  <a:schemeClr val="accent5">
                    <a:lumMod val="50000"/>
                  </a:schemeClr>
                </a:solidFill>
                <a:latin typeface="Times New Roman" panose="02020603050405020304" pitchFamily="18" charset="0"/>
                <a:cs typeface="Times New Roman" panose="02020603050405020304" pitchFamily="18" charset="0"/>
              </a:rPr>
              <a:t>Сохранение стабильного положении на рынке </a:t>
            </a:r>
            <a:r>
              <a:rPr lang="ru-RU" sz="5600" dirty="0">
                <a:solidFill>
                  <a:schemeClr val="accent5">
                    <a:lumMod val="50000"/>
                  </a:schemeClr>
                </a:solidFill>
                <a:latin typeface="Times New Roman" panose="02020603050405020304" pitchFamily="18" charset="0"/>
                <a:cs typeface="Times New Roman" panose="02020603050405020304" pitchFamily="18" charset="0"/>
              </a:rPr>
              <a:t>при умеренной рента­бельности (за рубежом показатель рентабельности крупных компаний 8 -10%).</a:t>
            </a:r>
          </a:p>
          <a:p>
            <a:r>
              <a:rPr lang="ru-RU" sz="5600" dirty="0">
                <a:solidFill>
                  <a:schemeClr val="accent5">
                    <a:lumMod val="50000"/>
                  </a:schemeClr>
                </a:solidFill>
                <a:latin typeface="Times New Roman" panose="02020603050405020304" pitchFamily="18" charset="0"/>
                <a:cs typeface="Times New Roman" panose="02020603050405020304" pitchFamily="18" charset="0"/>
              </a:rPr>
              <a:t>2. </a:t>
            </a:r>
            <a:r>
              <a:rPr lang="ru-RU" sz="5600" i="1" dirty="0">
                <a:solidFill>
                  <a:schemeClr val="accent5">
                    <a:lumMod val="50000"/>
                  </a:schemeClr>
                </a:solidFill>
                <a:latin typeface="Times New Roman" panose="02020603050405020304" pitchFamily="18" charset="0"/>
                <a:cs typeface="Times New Roman" panose="02020603050405020304" pitchFamily="18" charset="0"/>
              </a:rPr>
              <a:t>Максимизация прибыли и повышение уровня рентабельности. </a:t>
            </a:r>
            <a:r>
              <a:rPr lang="ru-RU" sz="5600" dirty="0">
                <a:solidFill>
                  <a:schemeClr val="accent5">
                    <a:lumMod val="50000"/>
                  </a:schemeClr>
                </a:solidFill>
                <a:latin typeface="Times New Roman" panose="02020603050405020304" pitchFamily="18" charset="0"/>
                <a:cs typeface="Times New Roman" panose="02020603050405020304" pitchFamily="18" charset="0"/>
              </a:rPr>
              <a:t>(Эту цель целесообразно ставить в краткосрочной поли тике цен.)</a:t>
            </a:r>
          </a:p>
          <a:p>
            <a:r>
              <a:rPr lang="ru-RU" sz="5600" dirty="0">
                <a:solidFill>
                  <a:schemeClr val="accent5">
                    <a:lumMod val="50000"/>
                  </a:schemeClr>
                </a:solidFill>
                <a:latin typeface="Times New Roman" panose="02020603050405020304" pitchFamily="18" charset="0"/>
                <a:cs typeface="Times New Roman" panose="02020603050405020304" pitchFamily="18" charset="0"/>
              </a:rPr>
              <a:t>3. </a:t>
            </a:r>
            <a:r>
              <a:rPr lang="ru-RU" sz="5600" i="1" dirty="0">
                <a:solidFill>
                  <a:schemeClr val="accent5">
                    <a:lumMod val="50000"/>
                  </a:schemeClr>
                </a:solidFill>
                <a:latin typeface="Times New Roman" panose="02020603050405020304" pitchFamily="18" charset="0"/>
                <a:cs typeface="Times New Roman" panose="02020603050405020304" pitchFamily="18" charset="0"/>
              </a:rPr>
              <a:t>Максимальное увеличение </a:t>
            </a:r>
            <a:r>
              <a:rPr lang="ru-RU" sz="5600" dirty="0">
                <a:solidFill>
                  <a:schemeClr val="accent5">
                    <a:lumMod val="50000"/>
                  </a:schemeClr>
                </a:solidFill>
                <a:latin typeface="Times New Roman" panose="02020603050405020304" pitchFamily="18" charset="0"/>
                <a:cs typeface="Times New Roman" panose="02020603050405020304" pitchFamily="18" charset="0"/>
              </a:rPr>
              <a:t>сбыта (приводи г к увеличению прибыли).</a:t>
            </a:r>
          </a:p>
          <a:p>
            <a:r>
              <a:rPr lang="ru-RU" sz="5600" dirty="0">
                <a:solidFill>
                  <a:schemeClr val="accent5">
                    <a:lumMod val="50000"/>
                  </a:schemeClr>
                </a:solidFill>
                <a:latin typeface="Times New Roman" panose="02020603050405020304" pitchFamily="18" charset="0"/>
                <a:cs typeface="Times New Roman" panose="02020603050405020304" pitchFamily="18" charset="0"/>
              </a:rPr>
              <a:t>4. </a:t>
            </a:r>
            <a:r>
              <a:rPr lang="ru-RU" sz="5600" i="1" dirty="0">
                <a:solidFill>
                  <a:schemeClr val="accent5">
                    <a:lumMod val="50000"/>
                  </a:schemeClr>
                </a:solidFill>
                <a:latin typeface="Times New Roman" panose="02020603050405020304" pitchFamily="18" charset="0"/>
                <a:cs typeface="Times New Roman" panose="02020603050405020304" pitchFamily="18" charset="0"/>
              </a:rPr>
              <a:t>Завоевание лидерства на рынке и в определении цен </a:t>
            </a:r>
            <a:r>
              <a:rPr lang="ru-RU" sz="5600" dirty="0">
                <a:solidFill>
                  <a:schemeClr val="accent5">
                    <a:lumMod val="50000"/>
                  </a:schemeClr>
                </a:solidFill>
                <a:latin typeface="Times New Roman" panose="02020603050405020304" pitchFamily="18" charset="0"/>
                <a:cs typeface="Times New Roman" panose="02020603050405020304" pitchFamily="18" charset="0"/>
              </a:rPr>
              <a:t>(эту цель </a:t>
            </a:r>
            <a:r>
              <a:rPr lang="ru-RU" sz="5600" dirty="0" smtClean="0">
                <a:solidFill>
                  <a:schemeClr val="accent5">
                    <a:lumMod val="50000"/>
                  </a:schemeClr>
                </a:solidFill>
                <a:latin typeface="Times New Roman" panose="02020603050405020304" pitchFamily="18" charset="0"/>
                <a:cs typeface="Times New Roman" panose="02020603050405020304" pitchFamily="18" charset="0"/>
              </a:rPr>
              <a:t>пресле­дуют, </a:t>
            </a:r>
            <a:r>
              <a:rPr lang="ru-RU" sz="5600" dirty="0">
                <a:solidFill>
                  <a:schemeClr val="accent5">
                    <a:lumMod val="50000"/>
                  </a:schemeClr>
                </a:solidFill>
                <a:latin typeface="Times New Roman" panose="02020603050405020304" pitchFamily="18" charset="0"/>
                <a:cs typeface="Times New Roman" panose="02020603050405020304" pitchFamily="18" charset="0"/>
              </a:rPr>
              <a:t>как правило, крупные компании</a:t>
            </a:r>
            <a:r>
              <a:rPr lang="ru-RU" sz="5600"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sz="5600" dirty="0" err="1">
                <a:solidFill>
                  <a:schemeClr val="accent5">
                    <a:lumMod val="50000"/>
                  </a:schemeClr>
                </a:solidFill>
                <a:latin typeface="Times New Roman" panose="02020603050405020304" pitchFamily="18" charset="0"/>
                <a:cs typeface="Times New Roman" panose="02020603050405020304" pitchFamily="18" charset="0"/>
              </a:rPr>
              <a:t>Ценообразующие</a:t>
            </a:r>
            <a:r>
              <a:rPr lang="ru-RU" sz="5600" dirty="0">
                <a:solidFill>
                  <a:schemeClr val="accent5">
                    <a:lumMod val="50000"/>
                  </a:schemeClr>
                </a:solidFill>
                <a:latin typeface="Times New Roman" panose="02020603050405020304" pitchFamily="18" charset="0"/>
                <a:cs typeface="Times New Roman" panose="02020603050405020304" pitchFamily="18" charset="0"/>
              </a:rPr>
              <a:t> факторы:</a:t>
            </a:r>
          </a:p>
          <a:p>
            <a:r>
              <a:rPr lang="ru-RU" sz="5600" dirty="0">
                <a:solidFill>
                  <a:schemeClr val="accent5">
                    <a:lumMod val="50000"/>
                  </a:schemeClr>
                </a:solidFill>
                <a:latin typeface="Times New Roman" panose="02020603050405020304" pitchFamily="18" charset="0"/>
                <a:cs typeface="Times New Roman" panose="02020603050405020304" pitchFamily="18" charset="0"/>
              </a:rPr>
              <a:t>1. </a:t>
            </a:r>
            <a:r>
              <a:rPr lang="ru-RU" sz="5600" i="1" dirty="0">
                <a:solidFill>
                  <a:schemeClr val="accent5">
                    <a:lumMod val="50000"/>
                  </a:schemeClr>
                </a:solidFill>
                <a:latin typeface="Times New Roman" panose="02020603050405020304" pitchFamily="18" charset="0"/>
                <a:cs typeface="Times New Roman" panose="02020603050405020304" pitchFamily="18" charset="0"/>
              </a:rPr>
              <a:t>Спрос и предложение.</a:t>
            </a:r>
            <a:endParaRPr lang="ru-RU" sz="5600" dirty="0">
              <a:solidFill>
                <a:schemeClr val="accent5">
                  <a:lumMod val="50000"/>
                </a:schemeClr>
              </a:solidFill>
              <a:latin typeface="Times New Roman" panose="02020603050405020304" pitchFamily="18" charset="0"/>
              <a:cs typeface="Times New Roman" panose="02020603050405020304" pitchFamily="18" charset="0"/>
            </a:endParaRPr>
          </a:p>
          <a:p>
            <a:r>
              <a:rPr lang="ru-RU" sz="5600" i="1" dirty="0">
                <a:solidFill>
                  <a:schemeClr val="accent5">
                    <a:lumMod val="50000"/>
                  </a:schemeClr>
                </a:solidFill>
                <a:latin typeface="Times New Roman" panose="02020603050405020304" pitchFamily="18" charset="0"/>
                <a:cs typeface="Times New Roman" panose="02020603050405020304" pitchFamily="18" charset="0"/>
              </a:rPr>
              <a:t>Спрос </a:t>
            </a:r>
            <a:r>
              <a:rPr lang="ru-RU" sz="5600" dirty="0">
                <a:solidFill>
                  <a:schemeClr val="accent5">
                    <a:lumMod val="50000"/>
                  </a:schemeClr>
                </a:solidFill>
                <a:latin typeface="Times New Roman" panose="02020603050405020304" pitchFamily="18" charset="0"/>
                <a:cs typeface="Times New Roman" panose="02020603050405020304" pitchFamily="18" charset="0"/>
              </a:rPr>
              <a:t>- это желание и возможность потреби теля купить товар или услу­гу в определённое время и в определённом месте.</a:t>
            </a:r>
          </a:p>
          <a:p>
            <a:r>
              <a:rPr lang="ru-RU" sz="5600" i="1" dirty="0">
                <a:solidFill>
                  <a:schemeClr val="accent5">
                    <a:lumMod val="50000"/>
                  </a:schemeClr>
                </a:solidFill>
                <a:latin typeface="Times New Roman" panose="02020603050405020304" pitchFamily="18" charset="0"/>
                <a:cs typeface="Times New Roman" panose="02020603050405020304" pitchFamily="18" charset="0"/>
              </a:rPr>
              <a:t>Предложение </a:t>
            </a:r>
            <a:r>
              <a:rPr lang="ru-RU" sz="5600" dirty="0">
                <a:solidFill>
                  <a:schemeClr val="accent5">
                    <a:lumMod val="50000"/>
                  </a:schemeClr>
                </a:solidFill>
                <a:latin typeface="Times New Roman" panose="02020603050405020304" pitchFamily="18" charset="0"/>
                <a:cs typeface="Times New Roman" panose="02020603050405020304" pitchFamily="18" charset="0"/>
              </a:rPr>
              <a:t>- количество товаров, которое продавцы могут и желают предложить покупателю в определённое время и в определённом месте.</a:t>
            </a:r>
          </a:p>
          <a:p>
            <a:r>
              <a:rPr lang="ru-RU" sz="5600" i="1" dirty="0">
                <a:solidFill>
                  <a:schemeClr val="accent5">
                    <a:lumMod val="50000"/>
                  </a:schemeClr>
                </a:solidFill>
                <a:latin typeface="Times New Roman" panose="02020603050405020304" pitchFamily="18" charset="0"/>
                <a:cs typeface="Times New Roman" panose="02020603050405020304" pitchFamily="18" charset="0"/>
              </a:rPr>
              <a:t>2. Эластичность </a:t>
            </a:r>
            <a:r>
              <a:rPr lang="ru-RU" sz="5600" dirty="0">
                <a:solidFill>
                  <a:schemeClr val="accent5">
                    <a:lumMod val="50000"/>
                  </a:schemeClr>
                </a:solidFill>
                <a:latin typeface="Times New Roman" panose="02020603050405020304" pitchFamily="18" charset="0"/>
                <a:cs typeface="Times New Roman" panose="02020603050405020304" pitchFamily="18" charset="0"/>
              </a:rPr>
              <a:t>спроса и предложения.</a:t>
            </a:r>
          </a:p>
          <a:p>
            <a:r>
              <a:rPr lang="ru-RU" sz="5600" dirty="0">
                <a:solidFill>
                  <a:schemeClr val="accent5">
                    <a:lumMod val="50000"/>
                  </a:schemeClr>
                </a:solidFill>
                <a:latin typeface="Times New Roman" panose="02020603050405020304" pitchFamily="18" charset="0"/>
                <a:cs typeface="Times New Roman" panose="02020603050405020304" pitchFamily="18" charset="0"/>
              </a:rPr>
              <a:t>3. </a:t>
            </a:r>
            <a:r>
              <a:rPr lang="ru-RU" sz="5600" i="1" dirty="0">
                <a:solidFill>
                  <a:schemeClr val="accent5">
                    <a:lumMod val="50000"/>
                  </a:schemeClr>
                </a:solidFill>
                <a:latin typeface="Times New Roman" panose="02020603050405020304" pitchFamily="18" charset="0"/>
                <a:cs typeface="Times New Roman" panose="02020603050405020304" pitchFamily="18" charset="0"/>
              </a:rPr>
              <a:t>Конкуренция - </a:t>
            </a:r>
            <a:r>
              <a:rPr lang="ru-RU" sz="5600" dirty="0">
                <a:solidFill>
                  <a:schemeClr val="accent5">
                    <a:lumMod val="50000"/>
                  </a:schemeClr>
                </a:solidFill>
                <a:latin typeface="Times New Roman" panose="02020603050405020304" pitchFamily="18" charset="0"/>
                <a:cs typeface="Times New Roman" panose="02020603050405020304" pitchFamily="18" charset="0"/>
              </a:rPr>
              <a:t>сглаживает и временно устраняет противоречия между спросом и предложением. </a:t>
            </a:r>
            <a:r>
              <a:rPr lang="ru-RU" sz="5600" i="1" dirty="0">
                <a:solidFill>
                  <a:schemeClr val="accent5">
                    <a:lumMod val="50000"/>
                  </a:schemeClr>
                </a:solidFill>
                <a:latin typeface="Times New Roman" panose="02020603050405020304" pitchFamily="18" charset="0"/>
                <a:cs typeface="Times New Roman" panose="02020603050405020304" pitchFamily="18" charset="0"/>
              </a:rPr>
              <a:t>Ценовая конкуренция </a:t>
            </a:r>
            <a:r>
              <a:rPr lang="ru-RU" sz="5600" dirty="0">
                <a:solidFill>
                  <a:schemeClr val="accent5">
                    <a:lumMod val="50000"/>
                  </a:schemeClr>
                </a:solidFill>
                <a:latin typeface="Times New Roman" panose="02020603050405020304" pitchFamily="18" charset="0"/>
                <a:cs typeface="Times New Roman" panose="02020603050405020304" pitchFamily="18" charset="0"/>
              </a:rPr>
              <a:t>вид конкурентной борьбы посредством изменения цен на товары. </a:t>
            </a:r>
            <a:r>
              <a:rPr lang="ru-RU" sz="5600" i="1" dirty="0">
                <a:solidFill>
                  <a:schemeClr val="accent5">
                    <a:lumMod val="50000"/>
                  </a:schemeClr>
                </a:solidFill>
                <a:latin typeface="Times New Roman" panose="02020603050405020304" pitchFamily="18" charset="0"/>
                <a:cs typeface="Times New Roman" panose="02020603050405020304" pitchFamily="18" charset="0"/>
              </a:rPr>
              <a:t>Неценовая конкуренция </a:t>
            </a:r>
            <a:r>
              <a:rPr lang="ru-RU" sz="5600" dirty="0">
                <a:solidFill>
                  <a:schemeClr val="accent5">
                    <a:lumMod val="50000"/>
                  </a:schemeClr>
                </a:solidFill>
                <a:latin typeface="Times New Roman" panose="02020603050405020304" pitchFamily="18" charset="0"/>
                <a:cs typeface="Times New Roman" panose="02020603050405020304" pitchFamily="18" charset="0"/>
              </a:rPr>
              <a:t>- вид конку­рентной борьбы посредством повышения качества товаров.</a:t>
            </a:r>
          </a:p>
          <a:p>
            <a:r>
              <a:rPr lang="ru-RU" sz="5600" dirty="0">
                <a:solidFill>
                  <a:schemeClr val="accent5">
                    <a:lumMod val="50000"/>
                  </a:schemeClr>
                </a:solidFill>
                <a:latin typeface="Times New Roman" panose="02020603050405020304" pitchFamily="18" charset="0"/>
                <a:cs typeface="Times New Roman" panose="02020603050405020304" pitchFamily="18" charset="0"/>
              </a:rPr>
              <a:t>4. </a:t>
            </a:r>
            <a:r>
              <a:rPr lang="ru-RU" sz="5600" i="1" dirty="0">
                <a:solidFill>
                  <a:schemeClr val="accent5">
                    <a:lumMod val="50000"/>
                  </a:schemeClr>
                </a:solidFill>
                <a:latin typeface="Times New Roman" panose="02020603050405020304" pitchFamily="18" charset="0"/>
                <a:cs typeface="Times New Roman" panose="02020603050405020304" pitchFamily="18" charset="0"/>
              </a:rPr>
              <a:t>Состояние финансово-кредитной сферы </a:t>
            </a:r>
            <a:r>
              <a:rPr lang="ru-RU" sz="5600" dirty="0">
                <a:solidFill>
                  <a:schemeClr val="accent5">
                    <a:lumMod val="50000"/>
                  </a:schemeClr>
                </a:solidFill>
                <a:latin typeface="Times New Roman" panose="02020603050405020304" pitchFamily="18" charset="0"/>
                <a:cs typeface="Times New Roman" panose="02020603050405020304" pitchFamily="18" charset="0"/>
              </a:rPr>
              <a:t>- соотношение между сум­мой иен товаров и количеством денег в обращении (зависит от инфляции, золотовалютного резерва).</a:t>
            </a:r>
          </a:p>
          <a:p>
            <a:r>
              <a:rPr lang="ru-RU" sz="5600" dirty="0">
                <a:solidFill>
                  <a:schemeClr val="accent5">
                    <a:lumMod val="50000"/>
                  </a:schemeClr>
                </a:solidFill>
                <a:latin typeface="Times New Roman" panose="02020603050405020304" pitchFamily="18" charset="0"/>
                <a:cs typeface="Times New Roman" panose="02020603050405020304" pitchFamily="18" charset="0"/>
              </a:rPr>
              <a:t>5. </a:t>
            </a:r>
            <a:r>
              <a:rPr lang="ru-RU" sz="5600" i="1" dirty="0">
                <a:solidFill>
                  <a:schemeClr val="accent5">
                    <a:lumMod val="50000"/>
                  </a:schemeClr>
                </a:solidFill>
                <a:latin typeface="Times New Roman" panose="02020603050405020304" pitchFamily="18" charset="0"/>
                <a:cs typeface="Times New Roman" panose="02020603050405020304" pitchFamily="18" charset="0"/>
              </a:rPr>
              <a:t>Потребители </a:t>
            </a:r>
            <a:r>
              <a:rPr lang="ru-RU" sz="5600" dirty="0">
                <a:solidFill>
                  <a:schemeClr val="accent5">
                    <a:lumMod val="50000"/>
                  </a:schemeClr>
                </a:solidFill>
                <a:latin typeface="Times New Roman" panose="02020603050405020304" pitchFamily="18" charset="0"/>
                <a:cs typeface="Times New Roman" panose="02020603050405020304" pitchFamily="18" charset="0"/>
              </a:rPr>
              <a:t>- важный фактор, оказывающий влияние на цены. </a:t>
            </a:r>
          </a:p>
          <a:p>
            <a:endParaRPr lang="ru-RU" dirty="0"/>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610546653"/>
      </p:ext>
    </p:extLst>
  </p:cSld>
  <p:clrMapOvr>
    <a:masterClrMapping/>
  </p:clrMapOvr>
  <p:transition spd="slow">
    <p:wip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a:solidFill>
                  <a:schemeClr val="accent5">
                    <a:lumMod val="50000"/>
                  </a:schemeClr>
                </a:solidFill>
                <a:latin typeface="Times New Roman" panose="02020603050405020304" pitchFamily="18" charset="0"/>
                <a:cs typeface="Times New Roman" panose="02020603050405020304" pitchFamily="18" charset="0"/>
              </a:rPr>
              <a:t>Тема 4.1. </a:t>
            </a:r>
            <a:r>
              <a:rPr lang="ru-RU" sz="2400" dirty="0" smtClean="0">
                <a:solidFill>
                  <a:schemeClr val="accent5">
                    <a:lumMod val="50000"/>
                  </a:schemeClr>
                </a:solidFill>
                <a:latin typeface="Times New Roman" panose="02020603050405020304" pitchFamily="18" charset="0"/>
                <a:cs typeface="Times New Roman" panose="02020603050405020304" pitchFamily="18" charset="0"/>
              </a:rPr>
              <a:t>Экономическая</a:t>
            </a:r>
            <a:r>
              <a:rPr lang="en-US" sz="2400"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sz="2400" dirty="0" smtClean="0">
                <a:solidFill>
                  <a:schemeClr val="accent5">
                    <a:lumMod val="50000"/>
                  </a:schemeClr>
                </a:solidFill>
                <a:latin typeface="Times New Roman" panose="02020603050405020304" pitchFamily="18" charset="0"/>
                <a:cs typeface="Times New Roman" panose="02020603050405020304" pitchFamily="18" charset="0"/>
              </a:rPr>
              <a:t>информация </a:t>
            </a:r>
            <a:r>
              <a:rPr lang="ru-RU" sz="2400" dirty="0">
                <a:solidFill>
                  <a:schemeClr val="accent5">
                    <a:lumMod val="50000"/>
                  </a:schemeClr>
                </a:solidFill>
                <a:latin typeface="Times New Roman" panose="02020603050405020304" pitchFamily="18" charset="0"/>
                <a:cs typeface="Times New Roman" panose="02020603050405020304" pitchFamily="18" charset="0"/>
              </a:rPr>
              <a:t>–информационный     </a:t>
            </a:r>
            <a:r>
              <a:rPr lang="ru-RU" sz="2400" dirty="0" smtClean="0">
                <a:solidFill>
                  <a:schemeClr val="accent5">
                    <a:lumMod val="50000"/>
                  </a:schemeClr>
                </a:solidFill>
                <a:latin typeface="Times New Roman" panose="02020603050405020304" pitchFamily="18" charset="0"/>
                <a:cs typeface="Times New Roman" panose="02020603050405020304" pitchFamily="18" charset="0"/>
              </a:rPr>
              <a:t>ресурс</a:t>
            </a:r>
            <a:r>
              <a:rPr lang="en-US" sz="2400"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sz="2400" dirty="0" smtClean="0">
                <a:solidFill>
                  <a:schemeClr val="accent5">
                    <a:lumMod val="50000"/>
                  </a:schemeClr>
                </a:solidFill>
                <a:latin typeface="Times New Roman" panose="02020603050405020304" pitchFamily="18" charset="0"/>
                <a:cs typeface="Times New Roman" panose="02020603050405020304" pitchFamily="18" charset="0"/>
              </a:rPr>
              <a:t>организации</a:t>
            </a:r>
            <a:endParaRPr lang="ru-RU" sz="4000"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700808"/>
            <a:ext cx="8229600" cy="4525963"/>
          </a:xfrm>
        </p:spPr>
        <p:txBody>
          <a:bodyPr>
            <a:normAutofit fontScale="55000" lnSpcReduction="20000"/>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Бухгалтерская отчетность - это единая система учетных данных об имуществе, обязательствах, а также результатах хозяйственной деятельности, составляемых на основе данных бухгалтерского учета по установленным формам</a:t>
            </a:r>
            <a:r>
              <a:rPr lang="ru-RU"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dirty="0">
                <a:solidFill>
                  <a:schemeClr val="accent5">
                    <a:lumMod val="50000"/>
                  </a:schemeClr>
                </a:solidFill>
                <a:latin typeface="Times New Roman" panose="02020603050405020304" pitchFamily="18" charset="0"/>
                <a:cs typeface="Times New Roman" panose="02020603050405020304" pitchFamily="18" charset="0"/>
              </a:rPr>
              <a:t>Все пользователи бухгалтерской информации, прежде всего, ставят себе задачу провести анализ бухгалтерской отчетности, чтобы на его основе сде­лать выводы о направлениях деятельности организации (предприятия).</a:t>
            </a:r>
          </a:p>
          <a:p>
            <a:r>
              <a:rPr lang="ru-RU" i="1" dirty="0">
                <a:solidFill>
                  <a:schemeClr val="accent5">
                    <a:lumMod val="50000"/>
                  </a:schemeClr>
                </a:solidFill>
                <a:latin typeface="Times New Roman" panose="02020603050405020304" pitchFamily="18" charset="0"/>
                <a:cs typeface="Times New Roman" panose="02020603050405020304" pitchFamily="18" charset="0"/>
              </a:rPr>
              <a:t>Цель </a:t>
            </a:r>
            <a:r>
              <a:rPr lang="ru-RU" dirty="0">
                <a:solidFill>
                  <a:schemeClr val="accent5">
                    <a:lumMod val="50000"/>
                  </a:schemeClr>
                </a:solidFill>
                <a:latin typeface="Times New Roman" panose="02020603050405020304" pitchFamily="18" charset="0"/>
                <a:cs typeface="Times New Roman" panose="02020603050405020304" pitchFamily="18" charset="0"/>
              </a:rPr>
              <a:t>анализа бухгалтерского отчета - возможно глубже заглянуть во внутренние и внешние отношения хозяйствующего субъекта, выявить его финансовое положение, платежеспособность и доходность</a:t>
            </a:r>
            <a:r>
              <a:rPr lang="ru-RU"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dirty="0">
                <a:solidFill>
                  <a:schemeClr val="accent5">
                    <a:lumMod val="50000"/>
                  </a:schemeClr>
                </a:solidFill>
                <a:latin typeface="Times New Roman" panose="02020603050405020304" pitchFamily="18" charset="0"/>
                <a:cs typeface="Times New Roman" panose="02020603050405020304" pitchFamily="18" charset="0"/>
              </a:rPr>
              <a:t>бухгалтерский баланс представляет собой способ экономической груп­пировки и обобщения имущества организации по составу и размещению, а также по источникам его формирования (собственные и заемные обязатель­ства), выраженным в денежной оценке.</a:t>
            </a:r>
          </a:p>
          <a:p>
            <a:r>
              <a:rPr lang="ru-RU" dirty="0">
                <a:solidFill>
                  <a:schemeClr val="accent5">
                    <a:lumMod val="50000"/>
                  </a:schemeClr>
                </a:solidFill>
                <a:latin typeface="Times New Roman" panose="02020603050405020304" pitchFamily="18" charset="0"/>
                <a:cs typeface="Times New Roman" panose="02020603050405020304" pitchFamily="18" charset="0"/>
              </a:rPr>
              <a:t>По балансу определяют, сумеет ли хозяйствующий субъект в ближайшее время выполнить свои обязательства перед третьими лицами - акционерами, инвесторами, кредиторами, покупателями, продавцами, или ему угрожают финансовые затруднения.</a:t>
            </a:r>
          </a:p>
          <a:p>
            <a:endParaRPr lang="ru-RU" dirty="0"/>
          </a:p>
        </p:txBody>
      </p:sp>
      <p:sp>
        <p:nvSpPr>
          <p:cNvPr id="7" name="Стрелка вправо 6">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451419171"/>
      </p:ext>
    </p:extLst>
  </p:cSld>
  <p:clrMapOvr>
    <a:masterClrMapping/>
  </p:clrMapOvr>
  <p:transition spd="slow">
    <p:wip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492896"/>
            <a:ext cx="7772400" cy="1470025"/>
          </a:xfrm>
        </p:spPr>
        <p:txBody>
          <a:bodyPr/>
          <a:lstStyle/>
          <a:p>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Структурно – </a:t>
            </a:r>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логические</a:t>
            </a:r>
            <a:r>
              <a:rPr lang="en-US"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
            </a:r>
            <a:br>
              <a:rPr lang="en-US"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br>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 </a:t>
            </a:r>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cs typeface="Times New Roman" panose="02020603050405020304" pitchFamily="18" charset="0"/>
              </a:rPr>
              <a:t>схемы</a:t>
            </a:r>
          </a:p>
        </p:txBody>
      </p:sp>
    </p:spTree>
    <p:extLst>
      <p:ext uri="{BB962C8B-B14F-4D97-AF65-F5344CB8AC3E}">
        <p14:creationId xmlns:p14="http://schemas.microsoft.com/office/powerpoint/2010/main" xmlns="" val="3010880261"/>
      </p:ext>
    </p:extLst>
  </p:cSld>
  <p:clrMapOvr>
    <a:masterClrMapping/>
  </p:clrMapOvr>
  <p:transition spd="slow">
    <p:wip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2800" dirty="0">
                <a:solidFill>
                  <a:schemeClr val="accent5">
                    <a:lumMod val="50000"/>
                  </a:schemeClr>
                </a:solidFill>
                <a:latin typeface="Times New Roman" panose="02020603050405020304" pitchFamily="18" charset="0"/>
                <a:cs typeface="Times New Roman" panose="02020603050405020304" pitchFamily="18" charset="0"/>
              </a:rPr>
              <a:t>Структурно – логические схемы наглядно демонстрируют содержание учебной дисциплины. Данное пособие может использоваться как наглядное пособие, концентрирующее  внимание студентов на главных элементах анализируемого материала. Пособие может быть использовано в процессе самоподготовки, при выполнении практических работ.</a:t>
            </a:r>
          </a:p>
        </p:txBody>
      </p:sp>
    </p:spTree>
    <p:extLst>
      <p:ext uri="{BB962C8B-B14F-4D97-AF65-F5344CB8AC3E}">
        <p14:creationId xmlns:p14="http://schemas.microsoft.com/office/powerpoint/2010/main" xmlns="" val="363306754"/>
      </p:ext>
    </p:extLst>
  </p:cSld>
  <p:clrMapOvr>
    <a:masterClrMapping/>
  </p:clrMapOvr>
  <p:transition spd="slow">
    <p:wip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3" name="Rectangle 53"/>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pSp>
        <p:nvGrpSpPr>
          <p:cNvPr id="24" name="Group 33"/>
          <p:cNvGrpSpPr>
            <a:grpSpLocks noChangeAspect="1"/>
          </p:cNvGrpSpPr>
          <p:nvPr/>
        </p:nvGrpSpPr>
        <p:grpSpPr bwMode="auto">
          <a:xfrm>
            <a:off x="1095069" y="-233630"/>
            <a:ext cx="6057900" cy="8686800"/>
            <a:chOff x="1690" y="1051"/>
            <a:chExt cx="9540" cy="13680"/>
          </a:xfrm>
        </p:grpSpPr>
        <p:sp>
          <p:nvSpPr>
            <p:cNvPr id="25" name="AutoShape 52"/>
            <p:cNvSpPr>
              <a:spLocks noChangeAspect="1" noChangeArrowheads="1" noTextEdit="1"/>
            </p:cNvSpPr>
            <p:nvPr/>
          </p:nvSpPr>
          <p:spPr bwMode="auto">
            <a:xfrm>
              <a:off x="1690" y="1051"/>
              <a:ext cx="9540" cy="1368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AutoShape 51"/>
            <p:cNvSpPr>
              <a:spLocks noChangeArrowheads="1"/>
            </p:cNvSpPr>
            <p:nvPr/>
          </p:nvSpPr>
          <p:spPr bwMode="auto">
            <a:xfrm>
              <a:off x="4402" y="1674"/>
              <a:ext cx="3780" cy="719"/>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ЭКОНОМИКА</a:t>
              </a: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Text Box 50"/>
            <p:cNvSpPr txBox="1">
              <a:spLocks noChangeArrowheads="1"/>
            </p:cNvSpPr>
            <p:nvPr/>
          </p:nvSpPr>
          <p:spPr bwMode="auto">
            <a:xfrm>
              <a:off x="5874" y="4700"/>
              <a:ext cx="1260" cy="539"/>
            </a:xfrm>
            <a:prstGeom prst="rect">
              <a:avLst/>
            </a:prstGeom>
            <a:solidFill>
              <a:schemeClr val="accent5">
                <a:lumMod val="60000"/>
                <a:lumOff val="4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это</a:t>
              </a: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AutoShape 49"/>
            <p:cNvSpPr>
              <a:spLocks noChangeArrowheads="1"/>
            </p:cNvSpPr>
            <p:nvPr/>
          </p:nvSpPr>
          <p:spPr bwMode="auto">
            <a:xfrm rot="5400000">
              <a:off x="6066" y="8"/>
              <a:ext cx="450" cy="5219"/>
            </a:xfrm>
            <a:prstGeom prst="chevron">
              <a:avLst>
                <a:gd name="adj" fmla="val 10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9" name="AutoShape 48"/>
            <p:cNvSpPr>
              <a:spLocks noChangeArrowheads="1"/>
            </p:cNvSpPr>
            <p:nvPr/>
          </p:nvSpPr>
          <p:spPr bwMode="auto">
            <a:xfrm rot="5400000">
              <a:off x="5840" y="2754"/>
              <a:ext cx="902" cy="1080"/>
            </a:xfrm>
            <a:prstGeom prst="notchedRightArrow">
              <a:avLst>
                <a:gd name="adj1" fmla="val 47361"/>
                <a:gd name="adj2" fmla="val 3822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30" name="Text Box 47"/>
            <p:cNvSpPr txBox="1">
              <a:spLocks noChangeArrowheads="1"/>
            </p:cNvSpPr>
            <p:nvPr/>
          </p:nvSpPr>
          <p:spPr bwMode="auto">
            <a:xfrm>
              <a:off x="5120" y="3786"/>
              <a:ext cx="2700" cy="20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3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Предмет изучения</a:t>
              </a: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 name="Rectangle 45"/>
            <p:cNvSpPr>
              <a:spLocks noChangeArrowheads="1"/>
            </p:cNvSpPr>
            <p:nvPr/>
          </p:nvSpPr>
          <p:spPr bwMode="auto">
            <a:xfrm>
              <a:off x="3354" y="4253"/>
              <a:ext cx="6300" cy="49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НАЦИОНАЛЬНАЯ ЭКОНОМИКА</a:t>
              </a: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AutoShape 44"/>
            <p:cNvSpPr>
              <a:spLocks noChangeArrowheads="1"/>
            </p:cNvSpPr>
            <p:nvPr/>
          </p:nvSpPr>
          <p:spPr bwMode="auto">
            <a:xfrm rot="5400000">
              <a:off x="6279" y="2460"/>
              <a:ext cx="450" cy="5219"/>
            </a:xfrm>
            <a:prstGeom prst="chevron">
              <a:avLst>
                <a:gd name="adj" fmla="val 10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34" name="Rectangle 43"/>
            <p:cNvSpPr>
              <a:spLocks noChangeArrowheads="1"/>
            </p:cNvSpPr>
            <p:nvPr/>
          </p:nvSpPr>
          <p:spPr bwMode="auto">
            <a:xfrm>
              <a:off x="1943" y="5431"/>
              <a:ext cx="8873" cy="10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Единый комплекс взаимосвязанных отраслей, сформированных в результате общественного разделения труда, научно-технического развития, международного сотрудничества</a:t>
              </a:r>
              <a:endParaRPr kumimoji="0" lang="ru-RU" alt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5" name="AutoShape 42"/>
            <p:cNvSpPr>
              <a:spLocks noChangeArrowheads="1"/>
            </p:cNvSpPr>
            <p:nvPr/>
          </p:nvSpPr>
          <p:spPr bwMode="auto">
            <a:xfrm>
              <a:off x="3534" y="6542"/>
              <a:ext cx="721" cy="899"/>
            </a:xfrm>
            <a:prstGeom prst="downArrow">
              <a:avLst>
                <a:gd name="adj1" fmla="val 50000"/>
                <a:gd name="adj2" fmla="val 31172"/>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36" name="AutoShape 41"/>
            <p:cNvSpPr>
              <a:spLocks noChangeArrowheads="1"/>
            </p:cNvSpPr>
            <p:nvPr/>
          </p:nvSpPr>
          <p:spPr bwMode="auto">
            <a:xfrm>
              <a:off x="8698" y="6542"/>
              <a:ext cx="721" cy="899"/>
            </a:xfrm>
            <a:prstGeom prst="downArrow">
              <a:avLst>
                <a:gd name="adj1" fmla="val 50000"/>
                <a:gd name="adj2" fmla="val 31172"/>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37" name="Text Box 40"/>
            <p:cNvSpPr txBox="1">
              <a:spLocks noChangeArrowheads="1"/>
            </p:cNvSpPr>
            <p:nvPr/>
          </p:nvSpPr>
          <p:spPr bwMode="auto">
            <a:xfrm>
              <a:off x="4615" y="6991"/>
              <a:ext cx="3778" cy="540"/>
            </a:xfrm>
            <a:prstGeom prst="rect">
              <a:avLst/>
            </a:prstGeom>
            <a:solidFill>
              <a:schemeClr val="accent5">
                <a:lumMod val="60000"/>
                <a:lumOff val="4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600" b="1" i="1" u="none" strike="noStrike" cap="none" normalizeH="0" baseline="0" dirty="0" smtClean="0">
                  <a:ln>
                    <a:noFill/>
                  </a:ln>
                  <a:effectLst/>
                  <a:latin typeface="Arial" pitchFamily="34" charset="0"/>
                  <a:ea typeface="Times New Roman" pitchFamily="18" charset="0"/>
                  <a:cs typeface="Arial" pitchFamily="34" charset="0"/>
                </a:rPr>
                <a:t>Основные сферы</a:t>
              </a:r>
              <a:endParaRPr kumimoji="0" lang="ru-RU" altLang="ru-RU" sz="1800" b="0" i="0" u="none" strike="noStrike" cap="none" normalizeH="0" baseline="0" dirty="0" smtClean="0">
                <a:ln>
                  <a:noFill/>
                </a:ln>
                <a:effectLst/>
                <a:latin typeface="Arial" pitchFamily="34" charset="0"/>
                <a:cs typeface="Arial" pitchFamily="34" charset="0"/>
              </a:endParaRPr>
            </a:p>
          </p:txBody>
        </p:sp>
        <p:sp>
          <p:nvSpPr>
            <p:cNvPr id="38" name="Rectangle 39"/>
            <p:cNvSpPr>
              <a:spLocks noChangeArrowheads="1"/>
            </p:cNvSpPr>
            <p:nvPr/>
          </p:nvSpPr>
          <p:spPr bwMode="auto">
            <a:xfrm>
              <a:off x="2126" y="7734"/>
              <a:ext cx="4138" cy="626"/>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Сфера материального производства</a:t>
              </a:r>
              <a:endParaRPr kumimoji="0" lang="ru-RU" altLang="ru-RU" sz="1600" b="0" i="0" u="none" strike="noStrike" cap="none" normalizeH="0" baseline="0" dirty="0" smtClean="0">
                <a:ln>
                  <a:noFill/>
                </a:ln>
                <a:effectLst/>
                <a:latin typeface="Arial" pitchFamily="34" charset="0"/>
                <a:cs typeface="Arial" pitchFamily="34" charset="0"/>
              </a:endParaRPr>
            </a:p>
          </p:txBody>
        </p:sp>
        <p:sp>
          <p:nvSpPr>
            <p:cNvPr id="39" name="Rectangle 38"/>
            <p:cNvSpPr>
              <a:spLocks noChangeArrowheads="1"/>
            </p:cNvSpPr>
            <p:nvPr/>
          </p:nvSpPr>
          <p:spPr bwMode="auto">
            <a:xfrm>
              <a:off x="6989" y="7739"/>
              <a:ext cx="4139" cy="621"/>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Производственная сфера</a:t>
              </a:r>
              <a:endParaRPr kumimoji="0" lang="ru-RU" altLang="ru-RU" sz="1600" b="0" i="0" u="none" strike="noStrike" cap="none" normalizeH="0" baseline="0" dirty="0" smtClean="0">
                <a:ln>
                  <a:noFill/>
                </a:ln>
                <a:effectLst/>
                <a:latin typeface="Arial" pitchFamily="34" charset="0"/>
                <a:cs typeface="Arial" pitchFamily="34" charset="0"/>
              </a:endParaRPr>
            </a:p>
          </p:txBody>
        </p:sp>
        <p:sp>
          <p:nvSpPr>
            <p:cNvPr id="40" name="AutoShape 37"/>
            <p:cNvSpPr>
              <a:spLocks noChangeArrowheads="1"/>
            </p:cNvSpPr>
            <p:nvPr/>
          </p:nvSpPr>
          <p:spPr bwMode="auto">
            <a:xfrm>
              <a:off x="3594" y="8512"/>
              <a:ext cx="541" cy="540"/>
            </a:xfrm>
            <a:prstGeom prst="downArrow">
              <a:avLst>
                <a:gd name="adj1" fmla="val 50000"/>
                <a:gd name="adj2" fmla="val 25000"/>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41" name="AutoShape 36"/>
            <p:cNvSpPr>
              <a:spLocks noChangeArrowheads="1"/>
            </p:cNvSpPr>
            <p:nvPr/>
          </p:nvSpPr>
          <p:spPr bwMode="auto">
            <a:xfrm>
              <a:off x="8843" y="8512"/>
              <a:ext cx="541" cy="540"/>
            </a:xfrm>
            <a:prstGeom prst="downArrow">
              <a:avLst>
                <a:gd name="adj1" fmla="val 50000"/>
                <a:gd name="adj2" fmla="val 25000"/>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42" name="Rectangle 35"/>
            <p:cNvSpPr>
              <a:spLocks noChangeArrowheads="1"/>
            </p:cNvSpPr>
            <p:nvPr/>
          </p:nvSpPr>
          <p:spPr bwMode="auto">
            <a:xfrm>
              <a:off x="2366" y="9110"/>
              <a:ext cx="4138" cy="2929"/>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fontAlgn="base">
                <a:spcBef>
                  <a:spcPct val="0"/>
                </a:spcBef>
                <a:spcAft>
                  <a:spcPct val="0"/>
                </a:spcAft>
                <a:tabLst>
                  <a:tab pos="228600" algn="l"/>
                </a:tabLst>
                <a:defRPr>
                  <a:solidFill>
                    <a:schemeClr val="tx1"/>
                  </a:solidFill>
                  <a:latin typeface="Arial" pitchFamily="34" charset="0"/>
                  <a:cs typeface="Arial" pitchFamily="34" charset="0"/>
                </a:defRPr>
              </a:lvl1pPr>
              <a:lvl2pPr fontAlgn="base">
                <a:spcBef>
                  <a:spcPct val="0"/>
                </a:spcBef>
                <a:spcAft>
                  <a:spcPct val="0"/>
                </a:spcAft>
                <a:tabLst>
                  <a:tab pos="228600" algn="l"/>
                </a:tabLst>
                <a:defRPr>
                  <a:solidFill>
                    <a:schemeClr val="tx1"/>
                  </a:solidFill>
                  <a:latin typeface="Arial" pitchFamily="34" charset="0"/>
                  <a:cs typeface="Arial" pitchFamily="34" charset="0"/>
                </a:defRPr>
              </a:lvl2pPr>
              <a:lvl3pPr fontAlgn="base">
                <a:spcBef>
                  <a:spcPct val="0"/>
                </a:spcBef>
                <a:spcAft>
                  <a:spcPct val="0"/>
                </a:spcAft>
                <a:tabLst>
                  <a:tab pos="228600" algn="l"/>
                </a:tabLst>
                <a:defRPr>
                  <a:solidFill>
                    <a:schemeClr val="tx1"/>
                  </a:solidFill>
                  <a:latin typeface="Arial" pitchFamily="34" charset="0"/>
                  <a:cs typeface="Arial" pitchFamily="34" charset="0"/>
                </a:defRPr>
              </a:lvl3pPr>
              <a:lvl4pPr fontAlgn="base">
                <a:spcBef>
                  <a:spcPct val="0"/>
                </a:spcBef>
                <a:spcAft>
                  <a:spcPct val="0"/>
                </a:spcAft>
                <a:tabLst>
                  <a:tab pos="228600" algn="l"/>
                </a:tabLst>
                <a:defRPr>
                  <a:solidFill>
                    <a:schemeClr val="tx1"/>
                  </a:solidFill>
                  <a:latin typeface="Arial" pitchFamily="34" charset="0"/>
                  <a:cs typeface="Arial" pitchFamily="34" charset="0"/>
                </a:defRPr>
              </a:lvl4pPr>
              <a:lvl5pPr fontAlgn="base">
                <a:spcBef>
                  <a:spcPct val="0"/>
                </a:spcBef>
                <a:spcAft>
                  <a:spcPct val="0"/>
                </a:spcAft>
                <a:tabLst>
                  <a:tab pos="228600" algn="l"/>
                </a:tabLst>
                <a:defRPr>
                  <a:solidFill>
                    <a:schemeClr val="tx1"/>
                  </a:solidFill>
                  <a:latin typeface="Arial" pitchFamily="34" charset="0"/>
                  <a:cs typeface="Arial" pitchFamily="34" charset="0"/>
                </a:defRPr>
              </a:lvl5pPr>
              <a:lvl6pPr fontAlgn="base">
                <a:spcBef>
                  <a:spcPct val="0"/>
                </a:spcBef>
                <a:spcAft>
                  <a:spcPct val="0"/>
                </a:spcAft>
                <a:tabLst>
                  <a:tab pos="228600" algn="l"/>
                </a:tabLst>
                <a:defRPr>
                  <a:solidFill>
                    <a:schemeClr val="tx1"/>
                  </a:solidFill>
                  <a:latin typeface="Arial" pitchFamily="34" charset="0"/>
                  <a:cs typeface="Arial" pitchFamily="34" charset="0"/>
                </a:defRPr>
              </a:lvl6pPr>
              <a:lvl7pPr fontAlgn="base">
                <a:spcBef>
                  <a:spcPct val="0"/>
                </a:spcBef>
                <a:spcAft>
                  <a:spcPct val="0"/>
                </a:spcAft>
                <a:tabLst>
                  <a:tab pos="228600" algn="l"/>
                </a:tabLst>
                <a:defRPr>
                  <a:solidFill>
                    <a:schemeClr val="tx1"/>
                  </a:solidFill>
                  <a:latin typeface="Arial" pitchFamily="34" charset="0"/>
                  <a:cs typeface="Arial" pitchFamily="34" charset="0"/>
                </a:defRPr>
              </a:lvl7pPr>
              <a:lvl8pPr fontAlgn="base">
                <a:spcBef>
                  <a:spcPct val="0"/>
                </a:spcBef>
                <a:spcAft>
                  <a:spcPct val="0"/>
                </a:spcAft>
                <a:tabLst>
                  <a:tab pos="228600" algn="l"/>
                </a:tabLst>
                <a:defRPr>
                  <a:solidFill>
                    <a:schemeClr val="tx1"/>
                  </a:solidFill>
                  <a:latin typeface="Arial" pitchFamily="34" charset="0"/>
                  <a:cs typeface="Arial" pitchFamily="34" charset="0"/>
                </a:defRPr>
              </a:lvl8pPr>
              <a:lvl9pPr fontAlgn="base">
                <a:spcBef>
                  <a:spcPct val="0"/>
                </a:spcBef>
                <a:spcAft>
                  <a:spcPct val="0"/>
                </a:spcAft>
                <a:tabLst>
                  <a:tab pos="2286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tab pos="228600" algn="l"/>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Первичная составляющая (добыча сырья, растениеводство, животноводство);</a:t>
              </a:r>
              <a:endParaRPr kumimoji="0" lang="ru-RU" altLang="ru-RU" sz="8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Промышленная составляющая (производство материалов, машин и оборудования);</a:t>
              </a:r>
              <a:endParaRPr kumimoji="0" lang="ru-RU" altLang="ru-RU" sz="8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Составляющая конечного продукта (производство предметов потребления);</a:t>
              </a:r>
              <a:endParaRPr kumimoji="0" lang="ru-RU" altLang="ru-RU" sz="1600" b="0" i="0" u="none" strike="noStrike" cap="none" normalizeH="0" baseline="0" dirty="0" smtClean="0">
                <a:ln>
                  <a:noFill/>
                </a:ln>
                <a:effectLst/>
                <a:latin typeface="Arial" pitchFamily="34" charset="0"/>
                <a:cs typeface="Arial" pitchFamily="34" charset="0"/>
              </a:endParaRPr>
            </a:p>
          </p:txBody>
        </p:sp>
        <p:sp>
          <p:nvSpPr>
            <p:cNvPr id="43" name="Rectangle 34"/>
            <p:cNvSpPr>
              <a:spLocks noChangeArrowheads="1"/>
            </p:cNvSpPr>
            <p:nvPr/>
          </p:nvSpPr>
          <p:spPr bwMode="auto">
            <a:xfrm>
              <a:off x="6896" y="9110"/>
              <a:ext cx="4139" cy="2341"/>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fontAlgn="base">
                <a:spcBef>
                  <a:spcPct val="0"/>
                </a:spcBef>
                <a:spcAft>
                  <a:spcPct val="0"/>
                </a:spcAft>
                <a:tabLst>
                  <a:tab pos="457200" algn="l"/>
                </a:tabLst>
                <a:defRPr>
                  <a:solidFill>
                    <a:schemeClr val="tx1"/>
                  </a:solidFill>
                  <a:latin typeface="Arial" pitchFamily="34" charset="0"/>
                  <a:cs typeface="Arial" pitchFamily="34" charset="0"/>
                </a:defRPr>
              </a:lvl1pPr>
              <a:lvl2pPr fontAlgn="base">
                <a:spcBef>
                  <a:spcPct val="0"/>
                </a:spcBef>
                <a:spcAft>
                  <a:spcPct val="0"/>
                </a:spcAft>
                <a:tabLst>
                  <a:tab pos="457200" algn="l"/>
                </a:tabLst>
                <a:defRPr>
                  <a:solidFill>
                    <a:schemeClr val="tx1"/>
                  </a:solidFill>
                  <a:latin typeface="Arial" pitchFamily="34" charset="0"/>
                  <a:cs typeface="Arial" pitchFamily="34" charset="0"/>
                </a:defRPr>
              </a:lvl2pPr>
              <a:lvl3pPr fontAlgn="base">
                <a:spcBef>
                  <a:spcPct val="0"/>
                </a:spcBef>
                <a:spcAft>
                  <a:spcPct val="0"/>
                </a:spcAft>
                <a:tabLst>
                  <a:tab pos="457200" algn="l"/>
                </a:tabLst>
                <a:defRPr>
                  <a:solidFill>
                    <a:schemeClr val="tx1"/>
                  </a:solidFill>
                  <a:latin typeface="Arial" pitchFamily="34" charset="0"/>
                  <a:cs typeface="Arial" pitchFamily="34" charset="0"/>
                </a:defRPr>
              </a:lvl3pPr>
              <a:lvl4pPr fontAlgn="base">
                <a:spcBef>
                  <a:spcPct val="0"/>
                </a:spcBef>
                <a:spcAft>
                  <a:spcPct val="0"/>
                </a:spcAft>
                <a:tabLst>
                  <a:tab pos="457200" algn="l"/>
                </a:tabLst>
                <a:defRPr>
                  <a:solidFill>
                    <a:schemeClr val="tx1"/>
                  </a:solidFill>
                  <a:latin typeface="Arial" pitchFamily="34" charset="0"/>
                  <a:cs typeface="Arial" pitchFamily="34" charset="0"/>
                </a:defRPr>
              </a:lvl4pPr>
              <a:lvl5pPr fontAlgn="base">
                <a:spcBef>
                  <a:spcPct val="0"/>
                </a:spcBef>
                <a:spcAft>
                  <a:spcPct val="0"/>
                </a:spcAft>
                <a:tabLst>
                  <a:tab pos="457200" algn="l"/>
                </a:tabLst>
                <a:defRPr>
                  <a:solidFill>
                    <a:schemeClr val="tx1"/>
                  </a:solidFill>
                  <a:latin typeface="Arial" pitchFamily="34" charset="0"/>
                  <a:cs typeface="Arial" pitchFamily="34" charset="0"/>
                </a:defRPr>
              </a:lvl5pPr>
              <a:lvl6pPr fontAlgn="base">
                <a:spcBef>
                  <a:spcPct val="0"/>
                </a:spcBef>
                <a:spcAft>
                  <a:spcPct val="0"/>
                </a:spcAft>
                <a:tabLst>
                  <a:tab pos="457200" algn="l"/>
                </a:tabLst>
                <a:defRPr>
                  <a:solidFill>
                    <a:schemeClr val="tx1"/>
                  </a:solidFill>
                  <a:latin typeface="Arial" pitchFamily="34" charset="0"/>
                  <a:cs typeface="Arial" pitchFamily="34" charset="0"/>
                </a:defRPr>
              </a:lvl6pPr>
              <a:lvl7pPr fontAlgn="base">
                <a:spcBef>
                  <a:spcPct val="0"/>
                </a:spcBef>
                <a:spcAft>
                  <a:spcPct val="0"/>
                </a:spcAft>
                <a:tabLst>
                  <a:tab pos="457200" algn="l"/>
                </a:tabLst>
                <a:defRPr>
                  <a:solidFill>
                    <a:schemeClr val="tx1"/>
                  </a:solidFill>
                  <a:latin typeface="Arial" pitchFamily="34" charset="0"/>
                  <a:cs typeface="Arial" pitchFamily="34" charset="0"/>
                </a:defRPr>
              </a:lvl7pPr>
              <a:lvl8pPr fontAlgn="base">
                <a:spcBef>
                  <a:spcPct val="0"/>
                </a:spcBef>
                <a:spcAft>
                  <a:spcPct val="0"/>
                </a:spcAft>
                <a:tabLst>
                  <a:tab pos="457200" algn="l"/>
                </a:tabLst>
                <a:defRPr>
                  <a:solidFill>
                    <a:schemeClr val="tx1"/>
                  </a:solidFill>
                  <a:latin typeface="Arial" pitchFamily="34" charset="0"/>
                  <a:cs typeface="Arial" pitchFamily="34" charset="0"/>
                </a:defRPr>
              </a:lvl8pPr>
              <a:lvl9pPr fontAlgn="base">
                <a:spcBef>
                  <a:spcPct val="0"/>
                </a:spcBef>
                <a:spcAft>
                  <a:spcPct val="0"/>
                </a:spcAft>
                <a:tabLst>
                  <a:tab pos="4572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Образование</a:t>
              </a:r>
              <a:r>
                <a:rPr kumimoji="0" lang="ru-RU" altLang="ru-RU" sz="1100" b="0" i="0" u="none" strike="noStrike" cap="none" normalizeH="0" baseline="0" dirty="0" smtClean="0">
                  <a:ln>
                    <a:noFill/>
                  </a:ln>
                  <a:effectLst/>
                  <a:latin typeface="Arial" pitchFamily="34" charset="0"/>
                  <a:ea typeface="Times New Roman" pitchFamily="18" charset="0"/>
                  <a:cs typeface="Arial" pitchFamily="34" charset="0"/>
                </a:rPr>
                <a:t>;</a:t>
              </a:r>
              <a:endParaRPr kumimoji="0" lang="ru-RU" altLang="ru-RU" sz="8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Здравоохранение</a:t>
              </a:r>
              <a:r>
                <a:rPr kumimoji="0" lang="ru-RU" altLang="ru-RU" sz="1200" b="0" i="0" u="none" strike="noStrike" cap="none" normalizeH="0" baseline="0" dirty="0" smtClean="0">
                  <a:ln>
                    <a:noFill/>
                  </a:ln>
                  <a:effectLst/>
                  <a:latin typeface="Arial" pitchFamily="34" charset="0"/>
                  <a:ea typeface="Times New Roman" pitchFamily="18" charset="0"/>
                  <a:cs typeface="Arial" pitchFamily="34" charset="0"/>
                </a:rPr>
                <a:t>;</a:t>
              </a:r>
              <a:endParaRPr kumimoji="0" lang="ru-RU" altLang="ru-RU" sz="8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Социальное обеспечение</a:t>
              </a:r>
              <a:r>
                <a:rPr kumimoji="0" lang="ru-RU" altLang="ru-RU" sz="1200" b="0" i="0" u="none" strike="noStrike" cap="none" normalizeH="0" baseline="0" dirty="0" smtClean="0">
                  <a:ln>
                    <a:noFill/>
                  </a:ln>
                  <a:effectLst/>
                  <a:latin typeface="Arial" pitchFamily="34" charset="0"/>
                  <a:ea typeface="Times New Roman" pitchFamily="18" charset="0"/>
                  <a:cs typeface="Arial" pitchFamily="34" charset="0"/>
                </a:rPr>
                <a:t>;</a:t>
              </a:r>
              <a:endParaRPr kumimoji="0" lang="ru-RU" altLang="ru-RU" sz="8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Жилищно-коммунальные услуги;</a:t>
              </a:r>
              <a:endParaRPr kumimoji="0" lang="ru-RU" altLang="ru-RU" sz="8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Бытовое обслуживание населения;</a:t>
              </a:r>
              <a:endParaRPr kumimoji="0" lang="ru-RU" altLang="ru-RU" sz="1600" b="0" i="0" u="none" strike="noStrike" cap="none" normalizeH="0" baseline="0" dirty="0" smtClean="0">
                <a:ln>
                  <a:noFill/>
                </a:ln>
                <a:effectLst/>
                <a:latin typeface="Arial" pitchFamily="34" charset="0"/>
                <a:cs typeface="Arial" pitchFamily="34" charset="0"/>
              </a:endParaRPr>
            </a:p>
          </p:txBody>
        </p:sp>
        <p:sp>
          <p:nvSpPr>
            <p:cNvPr id="22" name="AutoShape 51"/>
            <p:cNvSpPr>
              <a:spLocks noChangeArrowheads="1"/>
            </p:cNvSpPr>
            <p:nvPr/>
          </p:nvSpPr>
          <p:spPr bwMode="auto">
            <a:xfrm>
              <a:off x="4367" y="1674"/>
              <a:ext cx="3780" cy="719"/>
            </a:xfrm>
            <a:prstGeom prst="roundRect">
              <a:avLst>
                <a:gd name="adj" fmla="val 16667"/>
              </a:avLst>
            </a:prstGeom>
            <a:solidFill>
              <a:schemeClr val="accent5">
                <a:lumMod val="60000"/>
                <a:lumOff val="4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ЭКОНОМИКА</a:t>
              </a:r>
              <a:endParaRPr kumimoji="0" lang="ru-RU" altLang="ru-RU" sz="1800" b="0" i="0" u="none" strike="noStrike" cap="none" normalizeH="0" baseline="0" dirty="0" smtClean="0">
                <a:ln>
                  <a:noFill/>
                </a:ln>
                <a:effectLst/>
                <a:latin typeface="Arial" pitchFamily="34" charset="0"/>
                <a:cs typeface="Arial" pitchFamily="34" charset="0"/>
              </a:endParaRPr>
            </a:p>
          </p:txBody>
        </p:sp>
        <p:sp>
          <p:nvSpPr>
            <p:cNvPr id="31" name="AutoShape 48"/>
            <p:cNvSpPr>
              <a:spLocks noChangeArrowheads="1"/>
            </p:cNvSpPr>
            <p:nvPr/>
          </p:nvSpPr>
          <p:spPr bwMode="auto">
            <a:xfrm rot="5400000">
              <a:off x="5805" y="2754"/>
              <a:ext cx="902" cy="1080"/>
            </a:xfrm>
            <a:prstGeom prst="notchedRightArrow">
              <a:avLst>
                <a:gd name="adj1" fmla="val 47361"/>
                <a:gd name="adj2" fmla="val 38227"/>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44" name="Text Box 47"/>
            <p:cNvSpPr txBox="1">
              <a:spLocks noChangeArrowheads="1"/>
            </p:cNvSpPr>
            <p:nvPr/>
          </p:nvSpPr>
          <p:spPr bwMode="auto">
            <a:xfrm>
              <a:off x="5085" y="3786"/>
              <a:ext cx="2700" cy="467"/>
            </a:xfrm>
            <a:prstGeom prst="rect">
              <a:avLst/>
            </a:prstGeom>
            <a:solidFill>
              <a:schemeClr val="accent5">
                <a:lumMod val="60000"/>
                <a:lumOff val="4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300" b="1" i="0" u="none" strike="noStrike" cap="none" normalizeH="0" baseline="0" dirty="0" smtClean="0">
                  <a:ln>
                    <a:noFill/>
                  </a:ln>
                  <a:effectLst/>
                  <a:latin typeface="Arial" pitchFamily="34" charset="0"/>
                  <a:ea typeface="Times New Roman" pitchFamily="18" charset="0"/>
                  <a:cs typeface="Arial" pitchFamily="34" charset="0"/>
                </a:rPr>
                <a:t>Предмет изучения</a:t>
              </a:r>
              <a:endParaRPr kumimoji="0" lang="ru-RU" altLang="ru-RU" sz="1800" b="0" i="0" u="none" strike="noStrike" cap="none" normalizeH="0" baseline="0" dirty="0" smtClean="0">
                <a:ln>
                  <a:noFill/>
                </a:ln>
                <a:effectLst/>
                <a:latin typeface="Arial" pitchFamily="34" charset="0"/>
                <a:cs typeface="Arial" pitchFamily="34" charset="0"/>
              </a:endParaRPr>
            </a:p>
          </p:txBody>
        </p:sp>
        <p:sp>
          <p:nvSpPr>
            <p:cNvPr id="45" name="Rectangle 45"/>
            <p:cNvSpPr>
              <a:spLocks noChangeArrowheads="1"/>
            </p:cNvSpPr>
            <p:nvPr/>
          </p:nvSpPr>
          <p:spPr bwMode="auto">
            <a:xfrm>
              <a:off x="3319" y="4253"/>
              <a:ext cx="6300" cy="497"/>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НАЦИОНАЛЬНАЯ ЭКОНОМИКА</a:t>
              </a:r>
              <a:endParaRPr kumimoji="0" lang="ru-RU" altLang="ru-RU" sz="1800" b="0" i="0" u="none" strike="noStrike" cap="none" normalizeH="0" baseline="0" dirty="0" smtClean="0">
                <a:ln>
                  <a:noFill/>
                </a:ln>
                <a:effectLst/>
                <a:latin typeface="Arial" pitchFamily="34" charset="0"/>
                <a:cs typeface="Arial" pitchFamily="34" charset="0"/>
              </a:endParaRPr>
            </a:p>
          </p:txBody>
        </p:sp>
        <p:sp>
          <p:nvSpPr>
            <p:cNvPr id="46" name="Rectangle 43"/>
            <p:cNvSpPr>
              <a:spLocks noChangeArrowheads="1"/>
            </p:cNvSpPr>
            <p:nvPr/>
          </p:nvSpPr>
          <p:spPr bwMode="auto">
            <a:xfrm>
              <a:off x="1908" y="5431"/>
              <a:ext cx="8873" cy="1020"/>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dirty="0" smtClean="0">
                  <a:ln>
                    <a:noFill/>
                  </a:ln>
                  <a:effectLst/>
                  <a:latin typeface="Arial" pitchFamily="34" charset="0"/>
                  <a:ea typeface="Times New Roman" pitchFamily="18" charset="0"/>
                  <a:cs typeface="Arial" pitchFamily="34" charset="0"/>
                </a:rPr>
                <a:t>Единый комплекс взаимосвязанных отраслей, сформированных в результате общественного разделения труда, научно-технического развития, международного сотрудничества</a:t>
              </a:r>
              <a:endParaRPr kumimoji="0" lang="ru-RU" altLang="ru-RU" sz="1400" b="0" i="0" u="none" strike="noStrike" cap="none" normalizeH="0" baseline="0" dirty="0" smtClean="0">
                <a:ln>
                  <a:noFill/>
                </a:ln>
                <a:effectLst/>
                <a:latin typeface="Arial" pitchFamily="34" charset="0"/>
                <a:cs typeface="Arial" pitchFamily="34" charset="0"/>
              </a:endParaRPr>
            </a:p>
          </p:txBody>
        </p:sp>
        <p:sp>
          <p:nvSpPr>
            <p:cNvPr id="47" name="AutoShape 41"/>
            <p:cNvSpPr>
              <a:spLocks noChangeArrowheads="1"/>
            </p:cNvSpPr>
            <p:nvPr/>
          </p:nvSpPr>
          <p:spPr bwMode="auto">
            <a:xfrm>
              <a:off x="8663" y="6542"/>
              <a:ext cx="721" cy="899"/>
            </a:xfrm>
            <a:prstGeom prst="downArrow">
              <a:avLst>
                <a:gd name="adj1" fmla="val 50000"/>
                <a:gd name="adj2" fmla="val 31172"/>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grpSp>
    </p:spTree>
    <p:extLst>
      <p:ext uri="{BB962C8B-B14F-4D97-AF65-F5344CB8AC3E}">
        <p14:creationId xmlns:p14="http://schemas.microsoft.com/office/powerpoint/2010/main" xmlns="" val="2564420696"/>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AutoShape 6"/>
          <p:cNvSpPr>
            <a:spLocks noChangeArrowheads="1"/>
          </p:cNvSpPr>
          <p:nvPr/>
        </p:nvSpPr>
        <p:spPr bwMode="auto">
          <a:xfrm>
            <a:off x="781050" y="685800"/>
            <a:ext cx="3105150" cy="1260475"/>
          </a:xfrm>
          <a:prstGeom prst="roundRect">
            <a:avLst>
              <a:gd name="adj" fmla="val 16667"/>
            </a:avLst>
          </a:prstGeom>
          <a:solidFill>
            <a:schemeClr val="accent5">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Доступности – изучение</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учебного материала</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сообразно возрастным и</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индивидуальным особенностям</a:t>
            </a:r>
            <a:endParaRPr lang="en-US" altLang="ru-RU" sz="1600" b="1" i="1"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5" name="AutoShape 7"/>
          <p:cNvSpPr>
            <a:spLocks noChangeArrowheads="1"/>
          </p:cNvSpPr>
          <p:nvPr/>
        </p:nvSpPr>
        <p:spPr bwMode="auto">
          <a:xfrm>
            <a:off x="5318125" y="609600"/>
            <a:ext cx="3024188" cy="1336675"/>
          </a:xfrm>
          <a:prstGeom prst="roundRect">
            <a:avLst>
              <a:gd name="adj" fmla="val 16667"/>
            </a:avLst>
          </a:prstGeom>
          <a:solidFill>
            <a:schemeClr val="accent5">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Единства образовательных,</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развивающих и</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воспитательных технологий</a:t>
            </a:r>
          </a:p>
        </p:txBody>
      </p:sp>
      <p:sp>
        <p:nvSpPr>
          <p:cNvPr id="6" name="AutoShape 8"/>
          <p:cNvSpPr>
            <a:spLocks noChangeArrowheads="1"/>
          </p:cNvSpPr>
          <p:nvPr/>
        </p:nvSpPr>
        <p:spPr bwMode="auto">
          <a:xfrm>
            <a:off x="609600" y="4538663"/>
            <a:ext cx="3051175" cy="1008062"/>
          </a:xfrm>
          <a:prstGeom prst="roundRect">
            <a:avLst>
              <a:gd name="adj" fmla="val 16667"/>
            </a:avLst>
          </a:prstGeom>
          <a:solidFill>
            <a:schemeClr val="accent5">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Сознательности обучения</a:t>
            </a:r>
          </a:p>
        </p:txBody>
      </p:sp>
      <p:sp>
        <p:nvSpPr>
          <p:cNvPr id="7" name="AutoShape 9"/>
          <p:cNvSpPr>
            <a:spLocks noChangeArrowheads="1"/>
          </p:cNvSpPr>
          <p:nvPr/>
        </p:nvSpPr>
        <p:spPr bwMode="auto">
          <a:xfrm>
            <a:off x="5486400" y="3352800"/>
            <a:ext cx="2879725" cy="1008063"/>
          </a:xfrm>
          <a:prstGeom prst="roundRect">
            <a:avLst>
              <a:gd name="adj" fmla="val 16667"/>
            </a:avLst>
          </a:prstGeom>
          <a:solidFill>
            <a:schemeClr val="accent5">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Систематичности обучения</a:t>
            </a:r>
          </a:p>
        </p:txBody>
      </p:sp>
      <p:sp>
        <p:nvSpPr>
          <p:cNvPr id="8" name="AutoShape 10"/>
          <p:cNvSpPr>
            <a:spLocks noChangeArrowheads="1"/>
          </p:cNvSpPr>
          <p:nvPr/>
        </p:nvSpPr>
        <p:spPr bwMode="auto">
          <a:xfrm>
            <a:off x="0" y="2057400"/>
            <a:ext cx="2795588" cy="1041400"/>
          </a:xfrm>
          <a:prstGeom prst="roundRect">
            <a:avLst>
              <a:gd name="adj" fmla="val 16667"/>
            </a:avLst>
          </a:prstGeom>
          <a:solidFill>
            <a:schemeClr val="accent5">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altLang="ru-RU" sz="1600" b="1" dirty="0" err="1">
                <a:solidFill>
                  <a:schemeClr val="accent5">
                    <a:lumMod val="50000"/>
                  </a:schemeClr>
                </a:solidFill>
                <a:latin typeface="Times New Roman" panose="02020603050405020304" pitchFamily="18" charset="0"/>
                <a:cs typeface="Times New Roman" panose="02020603050405020304" pitchFamily="18" charset="0"/>
              </a:rPr>
              <a:t>Проблемности</a:t>
            </a:r>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 – возрастания</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мыслительной активности</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в процессе усвоения </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учебного материала</a:t>
            </a:r>
          </a:p>
        </p:txBody>
      </p:sp>
      <p:sp>
        <p:nvSpPr>
          <p:cNvPr id="9" name="AutoShape 11"/>
          <p:cNvSpPr>
            <a:spLocks noChangeArrowheads="1"/>
          </p:cNvSpPr>
          <p:nvPr/>
        </p:nvSpPr>
        <p:spPr bwMode="auto">
          <a:xfrm>
            <a:off x="457200" y="3200400"/>
            <a:ext cx="2770188" cy="1143000"/>
          </a:xfrm>
          <a:prstGeom prst="roundRect">
            <a:avLst>
              <a:gd name="adj" fmla="val 16667"/>
            </a:avLst>
          </a:prstGeom>
          <a:solidFill>
            <a:schemeClr val="accent5">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Наглядности – чувственного</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восприятия изучаемого</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материала</a:t>
            </a:r>
          </a:p>
        </p:txBody>
      </p:sp>
      <p:sp>
        <p:nvSpPr>
          <p:cNvPr id="10" name="AutoShape 12"/>
          <p:cNvSpPr>
            <a:spLocks noChangeArrowheads="1"/>
          </p:cNvSpPr>
          <p:nvPr/>
        </p:nvSpPr>
        <p:spPr bwMode="auto">
          <a:xfrm>
            <a:off x="5676900" y="2057400"/>
            <a:ext cx="3467100" cy="1219200"/>
          </a:xfrm>
          <a:prstGeom prst="roundRect">
            <a:avLst>
              <a:gd name="adj" fmla="val 16667"/>
            </a:avLst>
          </a:prstGeom>
          <a:solidFill>
            <a:schemeClr val="accent5">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Прочности усвоения знаний –</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осмысление и рассредоточенное</a:t>
            </a:r>
          </a:p>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запоминание учебного материала</a:t>
            </a:r>
          </a:p>
        </p:txBody>
      </p:sp>
      <p:sp>
        <p:nvSpPr>
          <p:cNvPr id="11" name="AutoShape 13"/>
          <p:cNvSpPr>
            <a:spLocks noChangeArrowheads="1"/>
          </p:cNvSpPr>
          <p:nvPr/>
        </p:nvSpPr>
        <p:spPr bwMode="auto">
          <a:xfrm>
            <a:off x="5410200" y="4572000"/>
            <a:ext cx="3048000" cy="1066800"/>
          </a:xfrm>
          <a:prstGeom prst="roundRect">
            <a:avLst>
              <a:gd name="adj" fmla="val 16667"/>
            </a:avLst>
          </a:prstGeom>
          <a:solidFill>
            <a:schemeClr val="accent5">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altLang="ru-RU" sz="1600" b="1" dirty="0">
                <a:solidFill>
                  <a:schemeClr val="accent5">
                    <a:lumMod val="50000"/>
                  </a:schemeClr>
                </a:solidFill>
                <a:latin typeface="Times New Roman" panose="02020603050405020304" pitchFamily="18" charset="0"/>
                <a:cs typeface="Times New Roman" panose="02020603050405020304" pitchFamily="18" charset="0"/>
              </a:rPr>
              <a:t>Последовательности обучения </a:t>
            </a:r>
          </a:p>
        </p:txBody>
      </p:sp>
      <p:sp>
        <p:nvSpPr>
          <p:cNvPr id="12" name="Line 14"/>
          <p:cNvSpPr>
            <a:spLocks noChangeShapeType="1"/>
          </p:cNvSpPr>
          <p:nvPr/>
        </p:nvSpPr>
        <p:spPr bwMode="auto">
          <a:xfrm>
            <a:off x="2941638" y="1946275"/>
            <a:ext cx="1368425" cy="10795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ru-RU">
              <a:solidFill>
                <a:schemeClr val="accent5">
                  <a:lumMod val="50000"/>
                </a:schemeClr>
              </a:solidFill>
            </a:endParaRPr>
          </a:p>
        </p:txBody>
      </p:sp>
      <p:sp>
        <p:nvSpPr>
          <p:cNvPr id="13" name="Line 15"/>
          <p:cNvSpPr>
            <a:spLocks noChangeShapeType="1"/>
          </p:cNvSpPr>
          <p:nvPr/>
        </p:nvSpPr>
        <p:spPr bwMode="auto">
          <a:xfrm flipH="1">
            <a:off x="4597400" y="1981200"/>
            <a:ext cx="1041400" cy="1044575"/>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ru-RU">
              <a:solidFill>
                <a:schemeClr val="accent5">
                  <a:lumMod val="50000"/>
                </a:schemeClr>
              </a:solidFill>
            </a:endParaRPr>
          </a:p>
        </p:txBody>
      </p:sp>
      <p:sp>
        <p:nvSpPr>
          <p:cNvPr id="14" name="Line 16"/>
          <p:cNvSpPr>
            <a:spLocks noChangeShapeType="1"/>
          </p:cNvSpPr>
          <p:nvPr/>
        </p:nvSpPr>
        <p:spPr bwMode="auto">
          <a:xfrm>
            <a:off x="2797175" y="2809875"/>
            <a:ext cx="1165225" cy="390525"/>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ru-RU">
              <a:solidFill>
                <a:schemeClr val="accent5">
                  <a:lumMod val="50000"/>
                </a:schemeClr>
              </a:solidFill>
            </a:endParaRPr>
          </a:p>
        </p:txBody>
      </p:sp>
      <p:sp>
        <p:nvSpPr>
          <p:cNvPr id="15" name="Line 17"/>
          <p:cNvSpPr>
            <a:spLocks noChangeShapeType="1"/>
          </p:cNvSpPr>
          <p:nvPr/>
        </p:nvSpPr>
        <p:spPr bwMode="auto">
          <a:xfrm flipH="1">
            <a:off x="5102225" y="2882900"/>
            <a:ext cx="574675" cy="287338"/>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ru-RU">
              <a:solidFill>
                <a:schemeClr val="accent5">
                  <a:lumMod val="50000"/>
                </a:schemeClr>
              </a:solidFill>
            </a:endParaRPr>
          </a:p>
        </p:txBody>
      </p:sp>
      <p:sp>
        <p:nvSpPr>
          <p:cNvPr id="16" name="Line 18"/>
          <p:cNvSpPr>
            <a:spLocks noChangeShapeType="1"/>
          </p:cNvSpPr>
          <p:nvPr/>
        </p:nvSpPr>
        <p:spPr bwMode="auto">
          <a:xfrm flipV="1">
            <a:off x="3228975" y="3459163"/>
            <a:ext cx="936625" cy="287337"/>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ru-RU">
              <a:solidFill>
                <a:schemeClr val="accent5">
                  <a:lumMod val="50000"/>
                </a:schemeClr>
              </a:solidFill>
            </a:endParaRPr>
          </a:p>
        </p:txBody>
      </p:sp>
      <p:sp>
        <p:nvSpPr>
          <p:cNvPr id="17" name="Line 19"/>
          <p:cNvSpPr>
            <a:spLocks noChangeShapeType="1"/>
          </p:cNvSpPr>
          <p:nvPr/>
        </p:nvSpPr>
        <p:spPr bwMode="auto">
          <a:xfrm flipH="1" flipV="1">
            <a:off x="4741863" y="3459163"/>
            <a:ext cx="719137" cy="287337"/>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ru-RU">
              <a:solidFill>
                <a:schemeClr val="accent5">
                  <a:lumMod val="50000"/>
                </a:schemeClr>
              </a:solidFill>
            </a:endParaRPr>
          </a:p>
        </p:txBody>
      </p:sp>
      <p:sp>
        <p:nvSpPr>
          <p:cNvPr id="18" name="Line 20"/>
          <p:cNvSpPr>
            <a:spLocks noChangeShapeType="1"/>
          </p:cNvSpPr>
          <p:nvPr/>
        </p:nvSpPr>
        <p:spPr bwMode="auto">
          <a:xfrm flipV="1">
            <a:off x="3373438" y="3890963"/>
            <a:ext cx="647700" cy="6477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ru-RU">
              <a:solidFill>
                <a:schemeClr val="accent5">
                  <a:lumMod val="50000"/>
                </a:schemeClr>
              </a:solidFill>
            </a:endParaRPr>
          </a:p>
        </p:txBody>
      </p:sp>
      <p:sp>
        <p:nvSpPr>
          <p:cNvPr id="19" name="Line 21"/>
          <p:cNvSpPr>
            <a:spLocks noChangeShapeType="1"/>
          </p:cNvSpPr>
          <p:nvPr/>
        </p:nvSpPr>
        <p:spPr bwMode="auto">
          <a:xfrm>
            <a:off x="4884738" y="3890963"/>
            <a:ext cx="677862" cy="681037"/>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ru-RU">
              <a:solidFill>
                <a:schemeClr val="accent5">
                  <a:lumMod val="50000"/>
                </a:schemeClr>
              </a:solidFill>
            </a:endParaRPr>
          </a:p>
        </p:txBody>
      </p:sp>
      <p:sp>
        <p:nvSpPr>
          <p:cNvPr id="20" name="AutoShape 5"/>
          <p:cNvSpPr>
            <a:spLocks noChangeArrowheads="1"/>
          </p:cNvSpPr>
          <p:nvPr/>
        </p:nvSpPr>
        <p:spPr bwMode="auto">
          <a:xfrm>
            <a:off x="3733800" y="2667000"/>
            <a:ext cx="1439863" cy="1223963"/>
          </a:xfrm>
          <a:prstGeom prst="star5">
            <a:avLst/>
          </a:prstGeom>
          <a:solidFill>
            <a:schemeClr val="accent5">
              <a:lumMod val="60000"/>
              <a:lumOff val="40000"/>
            </a:schemeClr>
          </a:solidFill>
          <a:ln w="9525">
            <a:solidFill>
              <a:schemeClr val="tx1"/>
            </a:solidFill>
            <a:miter lim="800000"/>
            <a:headEnd/>
            <a:tailEnd/>
          </a:ln>
          <a:effectLst/>
        </p:spPr>
        <p:txBody>
          <a:bodyPr wrap="none" anchor="ctr"/>
          <a:lstStyle/>
          <a:p>
            <a:pPr>
              <a:defRPr/>
            </a:pPr>
            <a:endParaRPr lang="ru-RU">
              <a:solidFill>
                <a:schemeClr val="accent5">
                  <a:lumMod val="50000"/>
                </a:schemeClr>
              </a:solidFill>
            </a:endParaRPr>
          </a:p>
        </p:txBody>
      </p:sp>
      <p:sp>
        <p:nvSpPr>
          <p:cNvPr id="21" name="Text Box 22"/>
          <p:cNvSpPr txBox="1">
            <a:spLocks noChangeArrowheads="1"/>
          </p:cNvSpPr>
          <p:nvPr/>
        </p:nvSpPr>
        <p:spPr bwMode="auto">
          <a:xfrm>
            <a:off x="456917" y="5867400"/>
            <a:ext cx="83058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ru-RU" altLang="ru-RU" sz="3600" dirty="0">
                <a:ln w="18415" cmpd="sng">
                  <a:solidFill>
                    <a:srgbClr val="FFFFFF"/>
                  </a:solidFill>
                  <a:prstDash val="solid"/>
                </a:ln>
                <a:solidFill>
                  <a:srgbClr val="FFFFFF"/>
                </a:solidFill>
                <a:effectLst>
                  <a:glow rad="101600">
                    <a:schemeClr val="accent5">
                      <a:satMod val="175000"/>
                      <a:alpha val="40000"/>
                    </a:schemeClr>
                  </a:glow>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Требования к УМК</a:t>
            </a:r>
          </a:p>
        </p:txBody>
      </p:sp>
    </p:spTree>
    <p:extLst>
      <p:ext uri="{BB962C8B-B14F-4D97-AF65-F5344CB8AC3E}">
        <p14:creationId xmlns:p14="http://schemas.microsoft.com/office/powerpoint/2010/main" xmlns="" val="922104420"/>
      </p:ext>
    </p:extLst>
  </p:cSld>
  <p:clrMapOvr>
    <a:masterClrMapping/>
  </p:clrMapOvr>
  <p:transition spd="slow">
    <p:wip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AutoShape 2"/>
          <p:cNvSpPr>
            <a:spLocks noChangeArrowheads="1"/>
          </p:cNvSpPr>
          <p:nvPr/>
        </p:nvSpPr>
        <p:spPr bwMode="auto">
          <a:xfrm>
            <a:off x="2112963" y="113110"/>
            <a:ext cx="4572000" cy="457200"/>
          </a:xfrm>
          <a:prstGeom prst="roundRect">
            <a:avLst>
              <a:gd name="adj" fmla="val 16667"/>
            </a:avLst>
          </a:prstGeom>
          <a:solidFill>
            <a:schemeClr val="accent5">
              <a:lumMod val="60000"/>
              <a:lumOff val="4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4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СЕКТОР</a:t>
            </a:r>
            <a:endParaRPr kumimoji="0" lang="ru-RU" altLang="ru-RU"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3" name="Rectangle 3"/>
          <p:cNvSpPr>
            <a:spLocks noChangeArrowheads="1"/>
          </p:cNvSpPr>
          <p:nvPr/>
        </p:nvSpPr>
        <p:spPr bwMode="auto">
          <a:xfrm>
            <a:off x="1431927" y="1027510"/>
            <a:ext cx="1371600" cy="798513"/>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Государственный сектор</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4" name="Rectangle 4"/>
          <p:cNvSpPr>
            <a:spLocks noChangeArrowheads="1"/>
          </p:cNvSpPr>
          <p:nvPr/>
        </p:nvSpPr>
        <p:spPr bwMode="auto">
          <a:xfrm>
            <a:off x="2913063" y="1027510"/>
            <a:ext cx="3086100" cy="912813"/>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Совокупность институциональных  единиц, однородных с точки зрения целей т функций, выполняемых ими в экономическом процессе</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5" name="Text Box 5"/>
          <p:cNvSpPr txBox="1">
            <a:spLocks noChangeArrowheads="1"/>
          </p:cNvSpPr>
          <p:nvPr/>
        </p:nvSpPr>
        <p:spPr bwMode="auto">
          <a:xfrm>
            <a:off x="2398712" y="2024389"/>
            <a:ext cx="4114800" cy="342900"/>
          </a:xfrm>
          <a:prstGeom prst="rect">
            <a:avLst/>
          </a:prstGeom>
          <a:solidFill>
            <a:schemeClr val="accent5">
              <a:lumMod val="60000"/>
              <a:lumOff val="4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В зависимости от формы собственности различают:</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6" name="AutoShape 6"/>
          <p:cNvSpPr>
            <a:spLocks noChangeArrowheads="1"/>
          </p:cNvSpPr>
          <p:nvPr/>
        </p:nvSpPr>
        <p:spPr bwMode="auto">
          <a:xfrm rot="16200000">
            <a:off x="1827213" y="1770460"/>
            <a:ext cx="457200" cy="571500"/>
          </a:xfrm>
          <a:custGeom>
            <a:avLst/>
            <a:gdLst>
              <a:gd name="G0" fmla="+- 12427 0 0"/>
              <a:gd name="G1" fmla="+- 3336 0 0"/>
              <a:gd name="G2" fmla="+- 12158 0 3336"/>
              <a:gd name="G3" fmla="+- G2 0 3336"/>
              <a:gd name="G4" fmla="*/ G3 32768 32059"/>
              <a:gd name="G5" fmla="*/ G4 1 2"/>
              <a:gd name="G6" fmla="+- 21600 0 12427"/>
              <a:gd name="G7" fmla="*/ G6 3336 6079"/>
              <a:gd name="G8" fmla="+- G7 12427 0"/>
              <a:gd name="T0" fmla="*/ 12427 w 21600"/>
              <a:gd name="T1" fmla="*/ 0 h 21600"/>
              <a:gd name="T2" fmla="*/ 12427 w 21600"/>
              <a:gd name="T3" fmla="*/ 12158 h 21600"/>
              <a:gd name="T4" fmla="*/ 2804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2427" y="0"/>
                </a:lnTo>
                <a:lnTo>
                  <a:pt x="12427" y="3336"/>
                </a:lnTo>
                <a:cubicBezTo>
                  <a:pt x="5564" y="3336"/>
                  <a:pt x="0" y="7286"/>
                  <a:pt x="0" y="12158"/>
                </a:cubicBezTo>
                <a:lnTo>
                  <a:pt x="0" y="21600"/>
                </a:lnTo>
                <a:lnTo>
                  <a:pt x="5607" y="21600"/>
                </a:lnTo>
                <a:lnTo>
                  <a:pt x="5607" y="12158"/>
                </a:lnTo>
                <a:cubicBezTo>
                  <a:pt x="5607" y="10316"/>
                  <a:pt x="8660" y="8822"/>
                  <a:pt x="12427" y="8822"/>
                </a:cubicBezTo>
                <a:lnTo>
                  <a:pt x="12427" y="12158"/>
                </a:lnTo>
                <a:close/>
              </a:path>
            </a:pathLst>
          </a:cu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latin typeface="Times New Roman" panose="02020603050405020304" pitchFamily="18" charset="0"/>
              <a:cs typeface="Times New Roman" panose="02020603050405020304" pitchFamily="18" charset="0"/>
            </a:endParaRPr>
          </a:p>
        </p:txBody>
      </p:sp>
      <p:sp>
        <p:nvSpPr>
          <p:cNvPr id="7" name="AutoShape 7"/>
          <p:cNvSpPr>
            <a:spLocks noChangeArrowheads="1"/>
          </p:cNvSpPr>
          <p:nvPr/>
        </p:nvSpPr>
        <p:spPr bwMode="auto">
          <a:xfrm rot="16200000" flipV="1">
            <a:off x="6515100" y="1768873"/>
            <a:ext cx="455613" cy="573088"/>
          </a:xfrm>
          <a:custGeom>
            <a:avLst/>
            <a:gdLst>
              <a:gd name="G0" fmla="+- 13308 0 0"/>
              <a:gd name="G1" fmla="+- 3264 0 0"/>
              <a:gd name="G2" fmla="+- 12158 0 3264"/>
              <a:gd name="G3" fmla="+- G2 0 3264"/>
              <a:gd name="G4" fmla="*/ G3 32768 32059"/>
              <a:gd name="G5" fmla="*/ G4 1 2"/>
              <a:gd name="G6" fmla="+- 21600 0 13308"/>
              <a:gd name="G7" fmla="*/ G6 3264 6079"/>
              <a:gd name="G8" fmla="+- G7 13308 0"/>
              <a:gd name="T0" fmla="*/ 13308 w 21600"/>
              <a:gd name="T1" fmla="*/ 0 h 21600"/>
              <a:gd name="T2" fmla="*/ 13308 w 21600"/>
              <a:gd name="T3" fmla="*/ 12158 h 21600"/>
              <a:gd name="T4" fmla="*/ 2878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3308" y="0"/>
                </a:lnTo>
                <a:lnTo>
                  <a:pt x="13308" y="3264"/>
                </a:lnTo>
                <a:lnTo>
                  <a:pt x="12427" y="3264"/>
                </a:lnTo>
                <a:cubicBezTo>
                  <a:pt x="5564" y="3264"/>
                  <a:pt x="0" y="7246"/>
                  <a:pt x="0" y="12158"/>
                </a:cubicBezTo>
                <a:lnTo>
                  <a:pt x="0" y="21600"/>
                </a:lnTo>
                <a:lnTo>
                  <a:pt x="5755" y="21600"/>
                </a:lnTo>
                <a:lnTo>
                  <a:pt x="5755" y="12158"/>
                </a:lnTo>
                <a:cubicBezTo>
                  <a:pt x="5755" y="10355"/>
                  <a:pt x="8742" y="8894"/>
                  <a:pt x="12427" y="8894"/>
                </a:cubicBezTo>
                <a:lnTo>
                  <a:pt x="13308" y="8894"/>
                </a:lnTo>
                <a:lnTo>
                  <a:pt x="13308" y="12158"/>
                </a:lnTo>
                <a:close/>
              </a:path>
            </a:pathLst>
          </a:cu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latin typeface="Times New Roman" panose="02020603050405020304" pitchFamily="18" charset="0"/>
              <a:cs typeface="Times New Roman" panose="02020603050405020304" pitchFamily="18" charset="0"/>
            </a:endParaRPr>
          </a:p>
        </p:txBody>
      </p:sp>
      <p:sp>
        <p:nvSpPr>
          <p:cNvPr id="8" name="Rectangle 8"/>
          <p:cNvSpPr>
            <a:spLocks noChangeArrowheads="1"/>
          </p:cNvSpPr>
          <p:nvPr/>
        </p:nvSpPr>
        <p:spPr bwMode="auto">
          <a:xfrm>
            <a:off x="6113463" y="1027510"/>
            <a:ext cx="1144588" cy="798513"/>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Частный сектор</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0" name="AutoShape 10"/>
          <p:cNvSpPr>
            <a:spLocks noChangeArrowheads="1"/>
          </p:cNvSpPr>
          <p:nvPr/>
        </p:nvSpPr>
        <p:spPr bwMode="auto">
          <a:xfrm rot="5400000">
            <a:off x="4255294" y="-1287858"/>
            <a:ext cx="401637" cy="4229100"/>
          </a:xfrm>
          <a:prstGeom prst="chevron">
            <a:avLst>
              <a:gd name="adj" fmla="val 10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latin typeface="Times New Roman" panose="02020603050405020304" pitchFamily="18" charset="0"/>
              <a:cs typeface="Times New Roman" panose="02020603050405020304" pitchFamily="18" charset="0"/>
            </a:endParaRPr>
          </a:p>
        </p:txBody>
      </p:sp>
      <p:sp>
        <p:nvSpPr>
          <p:cNvPr id="11" name="Text Box 11"/>
          <p:cNvSpPr txBox="1">
            <a:spLocks noChangeArrowheads="1"/>
          </p:cNvSpPr>
          <p:nvPr/>
        </p:nvSpPr>
        <p:spPr bwMode="auto">
          <a:xfrm>
            <a:off x="2055813" y="2372195"/>
            <a:ext cx="4572000" cy="457200"/>
          </a:xfrm>
          <a:prstGeom prst="rect">
            <a:avLst/>
          </a:prstGeom>
          <a:solidFill>
            <a:schemeClr val="accent5">
              <a:lumMod val="60000"/>
              <a:lumOff val="40000"/>
            </a:schemeClr>
          </a:solidFill>
          <a:ln>
            <a:noFill/>
          </a:ln>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В соответствии с принятой системой национальных счетов (СНС) сформированы следующие секторы</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2" name="AutoShape 12"/>
          <p:cNvSpPr>
            <a:spLocks noChangeArrowheads="1"/>
          </p:cNvSpPr>
          <p:nvPr/>
        </p:nvSpPr>
        <p:spPr bwMode="auto">
          <a:xfrm rot="5400000">
            <a:off x="3947964" y="137498"/>
            <a:ext cx="571500" cy="5372100"/>
          </a:xfrm>
          <a:prstGeom prst="chevron">
            <a:avLst>
              <a:gd name="adj" fmla="val 10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latin typeface="Times New Roman" panose="02020603050405020304" pitchFamily="18" charset="0"/>
              <a:cs typeface="Times New Roman" panose="02020603050405020304" pitchFamily="18" charset="0"/>
            </a:endParaRPr>
          </a:p>
        </p:txBody>
      </p:sp>
      <p:sp>
        <p:nvSpPr>
          <p:cNvPr id="13" name="Rectangle 13"/>
          <p:cNvSpPr>
            <a:spLocks noChangeArrowheads="1"/>
          </p:cNvSpPr>
          <p:nvPr/>
        </p:nvSpPr>
        <p:spPr bwMode="auto">
          <a:xfrm>
            <a:off x="232810" y="3109298"/>
            <a:ext cx="2102646" cy="439415"/>
          </a:xfrm>
          <a:prstGeom prst="rect">
            <a:avLst/>
          </a:prstGeom>
          <a:solidFill>
            <a:schemeClr val="accent5">
              <a:lumMod val="60000"/>
              <a:lumOff val="40000"/>
            </a:schemeClr>
          </a:solid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 Сектор нефинансовых</a:t>
            </a:r>
            <a:r>
              <a:rPr kumimoji="0" lang="ru-RU" altLang="ru-RU" sz="1200" b="1" i="0" u="none" strike="noStrike" cap="none" normalizeH="0" dirty="0" smtClean="0">
                <a:ln>
                  <a:noFill/>
                </a:ln>
                <a:solidFill>
                  <a:schemeClr val="tx1"/>
                </a:solidFill>
                <a:effectLst/>
                <a:latin typeface="Times New Roman" panose="02020603050405020304" pitchFamily="18" charset="0"/>
                <a:cs typeface="Times New Roman" panose="02020603050405020304" pitchFamily="18" charset="0"/>
              </a:rPr>
              <a:t> </a:t>
            </a: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организаций</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4" name="Rectangle 14"/>
          <p:cNvSpPr>
            <a:spLocks noChangeArrowheads="1"/>
          </p:cNvSpPr>
          <p:nvPr/>
        </p:nvSpPr>
        <p:spPr bwMode="auto">
          <a:xfrm>
            <a:off x="2632546" y="3117667"/>
            <a:ext cx="6336706" cy="439415"/>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Совокупность организаций, занимающихся производством товаров и услуг с целью получения прибыли</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5" name="Rectangle 15"/>
          <p:cNvSpPr>
            <a:spLocks noChangeArrowheads="1"/>
          </p:cNvSpPr>
          <p:nvPr/>
        </p:nvSpPr>
        <p:spPr bwMode="auto">
          <a:xfrm>
            <a:off x="232810" y="3632480"/>
            <a:ext cx="2108753" cy="457200"/>
          </a:xfrm>
          <a:prstGeom prst="rect">
            <a:avLst/>
          </a:prstGeom>
          <a:solidFill>
            <a:schemeClr val="accent5">
              <a:lumMod val="60000"/>
              <a:lumOff val="40000"/>
            </a:schemeClr>
          </a:solid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3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 Сектор финансовых учреждений</a:t>
            </a:r>
            <a:endParaRPr kumimoji="0" lang="ru-RU" altLang="ru-RU" sz="1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6" name="Rectangle 16"/>
          <p:cNvSpPr>
            <a:spLocks noChangeArrowheads="1"/>
          </p:cNvSpPr>
          <p:nvPr/>
        </p:nvSpPr>
        <p:spPr bwMode="auto">
          <a:xfrm>
            <a:off x="213979" y="4928156"/>
            <a:ext cx="2137130" cy="457200"/>
          </a:xfrm>
          <a:prstGeom prst="rect">
            <a:avLst/>
          </a:prstGeom>
          <a:solidFill>
            <a:schemeClr val="accent5">
              <a:lumMod val="60000"/>
              <a:lumOff val="40000"/>
            </a:schemeClr>
          </a:solid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3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Сектор государственных учреждений</a:t>
            </a:r>
            <a:endParaRPr kumimoji="0" lang="ru-RU" altLang="ru-RU" sz="1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7" name="Rectangle 17"/>
          <p:cNvSpPr>
            <a:spLocks noChangeArrowheads="1"/>
          </p:cNvSpPr>
          <p:nvPr/>
        </p:nvSpPr>
        <p:spPr bwMode="auto">
          <a:xfrm>
            <a:off x="213979" y="5494499"/>
            <a:ext cx="2137130" cy="454781"/>
          </a:xfrm>
          <a:prstGeom prst="rect">
            <a:avLst/>
          </a:prstGeom>
          <a:solidFill>
            <a:schemeClr val="accent5">
              <a:lumMod val="60000"/>
              <a:lumOff val="40000"/>
            </a:schemeClr>
          </a:solid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3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 Сектор домашних хозяйств</a:t>
            </a:r>
            <a:endParaRPr kumimoji="0" lang="ru-RU" altLang="ru-RU" sz="1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8" name="Rectangle 18"/>
          <p:cNvSpPr>
            <a:spLocks noChangeArrowheads="1"/>
          </p:cNvSpPr>
          <p:nvPr/>
        </p:nvSpPr>
        <p:spPr bwMode="auto">
          <a:xfrm>
            <a:off x="213978" y="6180620"/>
            <a:ext cx="2121478" cy="487833"/>
          </a:xfrm>
          <a:prstGeom prst="rect">
            <a:avLst/>
          </a:prstGeom>
          <a:solidFill>
            <a:schemeClr val="accent5">
              <a:lumMod val="60000"/>
              <a:lumOff val="40000"/>
            </a:schemeClr>
          </a:solid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3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 сектор некоммерческих организаций</a:t>
            </a:r>
            <a:endParaRPr kumimoji="0" lang="ru-RU" altLang="ru-RU" sz="1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9" name="Rectangle 19"/>
          <p:cNvSpPr>
            <a:spLocks noChangeArrowheads="1"/>
          </p:cNvSpPr>
          <p:nvPr/>
        </p:nvSpPr>
        <p:spPr bwMode="auto">
          <a:xfrm>
            <a:off x="2621384" y="3619086"/>
            <a:ext cx="6347868" cy="1163887"/>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1"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Банк России;</a:t>
            </a:r>
          </a:p>
          <a:p>
            <a:pPr marL="171450" marR="0" lvl="0" indent="-171450"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Коммерческие банки;</a:t>
            </a:r>
          </a:p>
          <a:p>
            <a:pPr marL="171450" marR="0" lvl="0" indent="-171450"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Финансовые посредники (инвестиционные и инновационные </a:t>
            </a:r>
            <a:r>
              <a:rPr kumimoji="0" lang="ru-RU" altLang="ru-RU" sz="1200" b="1" i="0"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фонды,лизинговые</a:t>
            </a: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организации, благотворительные и спонсорские фирмы и </a:t>
            </a:r>
            <a:r>
              <a:rPr kumimoji="0" lang="ru-RU" altLang="ru-RU" sz="1200" b="1" i="0" u="none" strike="noStrike" cap="none" normalizeH="0" baseline="0" dirty="0" err="1" smtClean="0">
                <a:ln>
                  <a:noFill/>
                </a:ln>
                <a:solidFill>
                  <a:schemeClr val="tx1"/>
                </a:solidFill>
                <a:effectLst/>
                <a:latin typeface="Times New Roman" panose="02020603050405020304" pitchFamily="18" charset="0"/>
                <a:cs typeface="Times New Roman" panose="02020603050405020304" pitchFamily="18" charset="0"/>
              </a:rPr>
              <a:t>т.д</a:t>
            </a: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a:t>
            </a:r>
          </a:p>
          <a:p>
            <a:pPr marL="171450" marR="0" lvl="0" indent="-171450"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Фондовые биржи</a:t>
            </a:r>
          </a:p>
          <a:p>
            <a:pPr marL="171450" marR="0" lvl="0" indent="-171450"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Страховые кооперации и пенсионные фонды;</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0" name="Rectangle 20"/>
          <p:cNvSpPr>
            <a:spLocks noChangeArrowheads="1"/>
          </p:cNvSpPr>
          <p:nvPr/>
        </p:nvSpPr>
        <p:spPr bwMode="auto">
          <a:xfrm>
            <a:off x="2617219" y="4890152"/>
            <a:ext cx="6280026" cy="495204"/>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171450" marR="0" lvl="1"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Органы законодательной, судебной и исполнительной власти</a:t>
            </a:r>
          </a:p>
          <a:p>
            <a:pPr marL="171450" marR="0" lvl="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Фонды социального обеспечения</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1" name="Rectangle 21"/>
          <p:cNvSpPr>
            <a:spLocks noChangeArrowheads="1"/>
          </p:cNvSpPr>
          <p:nvPr/>
        </p:nvSpPr>
        <p:spPr bwMode="auto">
          <a:xfrm>
            <a:off x="2617219" y="5475815"/>
            <a:ext cx="6424041" cy="582841"/>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Совокупность домашних хозяйств, состоящих из небольшой группы лиц, которые могут либо осуществлять производственную деятельность, либо совместно потреблять различные виды товаров</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2" name="Rectangle 22"/>
          <p:cNvSpPr>
            <a:spLocks noChangeArrowheads="1"/>
          </p:cNvSpPr>
          <p:nvPr/>
        </p:nvSpPr>
        <p:spPr bwMode="auto">
          <a:xfrm>
            <a:off x="2617219" y="6165304"/>
            <a:ext cx="6408714" cy="503149"/>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Организации, представляющие товары и услуги домашним хозяйствам на нерыночной основе (финансируются за счёт спонсорской помощи, добровольных взносов и т.п.)</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3" name="AutoShape 23"/>
          <p:cNvSpPr>
            <a:spLocks noChangeArrowheads="1"/>
          </p:cNvSpPr>
          <p:nvPr/>
        </p:nvSpPr>
        <p:spPr bwMode="auto">
          <a:xfrm>
            <a:off x="2376105" y="3217357"/>
            <a:ext cx="227012" cy="339725"/>
          </a:xfrm>
          <a:prstGeom prst="rightArrow">
            <a:avLst>
              <a:gd name="adj1" fmla="val 50000"/>
              <a:gd name="adj2" fmla="val 25000"/>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latin typeface="Times New Roman" panose="02020603050405020304" pitchFamily="18" charset="0"/>
              <a:cs typeface="Times New Roman" panose="02020603050405020304" pitchFamily="18" charset="0"/>
            </a:endParaRPr>
          </a:p>
        </p:txBody>
      </p:sp>
      <p:sp>
        <p:nvSpPr>
          <p:cNvPr id="24" name="AutoShape 24"/>
          <p:cNvSpPr>
            <a:spLocks noChangeArrowheads="1"/>
          </p:cNvSpPr>
          <p:nvPr/>
        </p:nvSpPr>
        <p:spPr bwMode="auto">
          <a:xfrm>
            <a:off x="2355254" y="3749955"/>
            <a:ext cx="227012" cy="339725"/>
          </a:xfrm>
          <a:prstGeom prst="rightArrow">
            <a:avLst>
              <a:gd name="adj1" fmla="val 50000"/>
              <a:gd name="adj2" fmla="val 25000"/>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latin typeface="Times New Roman" panose="02020603050405020304" pitchFamily="18" charset="0"/>
              <a:cs typeface="Times New Roman" panose="02020603050405020304" pitchFamily="18" charset="0"/>
            </a:endParaRPr>
          </a:p>
        </p:txBody>
      </p:sp>
      <p:sp>
        <p:nvSpPr>
          <p:cNvPr id="25" name="AutoShape 25"/>
          <p:cNvSpPr>
            <a:spLocks noChangeArrowheads="1"/>
          </p:cNvSpPr>
          <p:nvPr/>
        </p:nvSpPr>
        <p:spPr bwMode="auto">
          <a:xfrm>
            <a:off x="2376105" y="4986893"/>
            <a:ext cx="227012" cy="339725"/>
          </a:xfrm>
          <a:prstGeom prst="rightArrow">
            <a:avLst>
              <a:gd name="adj1" fmla="val 50000"/>
              <a:gd name="adj2" fmla="val 25000"/>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latin typeface="Times New Roman" panose="02020603050405020304" pitchFamily="18" charset="0"/>
              <a:cs typeface="Times New Roman" panose="02020603050405020304" pitchFamily="18" charset="0"/>
            </a:endParaRPr>
          </a:p>
        </p:txBody>
      </p:sp>
      <p:sp>
        <p:nvSpPr>
          <p:cNvPr id="26" name="AutoShape 26"/>
          <p:cNvSpPr>
            <a:spLocks noChangeArrowheads="1"/>
          </p:cNvSpPr>
          <p:nvPr/>
        </p:nvSpPr>
        <p:spPr bwMode="auto">
          <a:xfrm>
            <a:off x="2390207" y="5552026"/>
            <a:ext cx="227012" cy="339725"/>
          </a:xfrm>
          <a:prstGeom prst="rightArrow">
            <a:avLst>
              <a:gd name="adj1" fmla="val 50000"/>
              <a:gd name="adj2" fmla="val 25000"/>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latin typeface="Times New Roman" panose="02020603050405020304" pitchFamily="18" charset="0"/>
              <a:cs typeface="Times New Roman" panose="02020603050405020304" pitchFamily="18" charset="0"/>
            </a:endParaRPr>
          </a:p>
        </p:txBody>
      </p:sp>
      <p:sp>
        <p:nvSpPr>
          <p:cNvPr id="27" name="AutoShape 27"/>
          <p:cNvSpPr>
            <a:spLocks noChangeArrowheads="1"/>
          </p:cNvSpPr>
          <p:nvPr/>
        </p:nvSpPr>
        <p:spPr bwMode="auto">
          <a:xfrm>
            <a:off x="2355254" y="6254673"/>
            <a:ext cx="227012" cy="339725"/>
          </a:xfrm>
          <a:prstGeom prst="rightArrow">
            <a:avLst>
              <a:gd name="adj1" fmla="val 50000"/>
              <a:gd name="adj2" fmla="val 25000"/>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749185421"/>
      </p:ext>
    </p:extLst>
  </p:cSld>
  <p:clrMapOvr>
    <a:masterClrMapping/>
  </p:clrMapOvr>
  <p:transition spd="slow">
    <p:wip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AutoShape 2"/>
          <p:cNvSpPr>
            <a:spLocks noChangeArrowheads="1"/>
          </p:cNvSpPr>
          <p:nvPr/>
        </p:nvSpPr>
        <p:spPr bwMode="auto">
          <a:xfrm>
            <a:off x="1594351" y="165524"/>
            <a:ext cx="5457350" cy="576064"/>
          </a:xfrm>
          <a:prstGeom prst="roundRect">
            <a:avLst>
              <a:gd name="adj" fmla="val 16667"/>
            </a:avLst>
          </a:prstGeom>
          <a:solidFill>
            <a:schemeClr val="accent5">
              <a:lumMod val="60000"/>
              <a:lumOff val="4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ОТРАСЛЬ</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(ВИД ЭКОНОМИЧЕСКОЙ ДЕЯТЕЛЬНОСТИ)</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3" name="AutoShape 3"/>
          <p:cNvSpPr>
            <a:spLocks noChangeArrowheads="1"/>
          </p:cNvSpPr>
          <p:nvPr/>
        </p:nvSpPr>
        <p:spPr bwMode="auto">
          <a:xfrm rot="5400000">
            <a:off x="3965104" y="-1658712"/>
            <a:ext cx="571500" cy="5372100"/>
          </a:xfrm>
          <a:prstGeom prst="chevron">
            <a:avLst>
              <a:gd name="adj" fmla="val 10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4" name="Rectangle 4"/>
          <p:cNvSpPr>
            <a:spLocks noChangeArrowheads="1"/>
          </p:cNvSpPr>
          <p:nvPr/>
        </p:nvSpPr>
        <p:spPr bwMode="auto">
          <a:xfrm>
            <a:off x="1294809" y="1344834"/>
            <a:ext cx="6172200" cy="638299"/>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Совокупность организаций, для которых характерна общность сферы деятельности, выпускаемой продукции, технологии производства, использования сырья, основных фондов</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5" name="Text Box 5"/>
          <p:cNvSpPr txBox="1">
            <a:spLocks noChangeArrowheads="1"/>
          </p:cNvSpPr>
          <p:nvPr/>
        </p:nvSpPr>
        <p:spPr bwMode="auto">
          <a:xfrm>
            <a:off x="2607531" y="2154583"/>
            <a:ext cx="3543300" cy="342900"/>
          </a:xfrm>
          <a:prstGeom prst="rect">
            <a:avLst/>
          </a:prstGeom>
          <a:solidFill>
            <a:schemeClr val="accent5">
              <a:lumMod val="60000"/>
              <a:lumOff val="40000"/>
            </a:schemeClr>
          </a:solidFill>
          <a:ln>
            <a:noFill/>
          </a:ln>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300" b="1" i="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Деление по отраслям необходимо для:</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6" name="AutoShape 6"/>
          <p:cNvSpPr>
            <a:spLocks noChangeArrowheads="1"/>
          </p:cNvSpPr>
          <p:nvPr/>
        </p:nvSpPr>
        <p:spPr bwMode="auto">
          <a:xfrm rot="5400000">
            <a:off x="3965104" y="154333"/>
            <a:ext cx="571500" cy="4686300"/>
          </a:xfrm>
          <a:prstGeom prst="chevron">
            <a:avLst>
              <a:gd name="adj" fmla="val 10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7" name="Rectangle 7"/>
          <p:cNvSpPr>
            <a:spLocks noChangeArrowheads="1"/>
          </p:cNvSpPr>
          <p:nvPr/>
        </p:nvSpPr>
        <p:spPr bwMode="auto">
          <a:xfrm>
            <a:off x="35496" y="2826910"/>
            <a:ext cx="2125510" cy="1074172"/>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Идентификации экономической деятельности, заявляемой хозяйствующим субъектами при регистрации</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8" name="Rectangle 8"/>
          <p:cNvSpPr>
            <a:spLocks noChangeArrowheads="1"/>
          </p:cNvSpPr>
          <p:nvPr/>
        </p:nvSpPr>
        <p:spPr bwMode="auto">
          <a:xfrm>
            <a:off x="7066959" y="2826910"/>
            <a:ext cx="1825521" cy="1074172"/>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Подготовки статистической информации для сопоставления её на международном уровне</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9" name="Rectangle 9"/>
          <p:cNvSpPr>
            <a:spLocks noChangeArrowheads="1"/>
          </p:cNvSpPr>
          <p:nvPr/>
        </p:nvSpPr>
        <p:spPr bwMode="auto">
          <a:xfrm>
            <a:off x="2607531" y="2826910"/>
            <a:ext cx="1326938" cy="1074172"/>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Разработка нормативных правовых актов</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0" name="Rectangle 10"/>
          <p:cNvSpPr>
            <a:spLocks noChangeArrowheads="1"/>
          </p:cNvSpPr>
          <p:nvPr/>
        </p:nvSpPr>
        <p:spPr bwMode="auto">
          <a:xfrm>
            <a:off x="4545896" y="2826910"/>
            <a:ext cx="2037031" cy="1074171"/>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Получение информации о занятости населения, инвестиционной деятельности и т.д.</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1763688" y="4005064"/>
            <a:ext cx="5616624" cy="646331"/>
          </a:xfrm>
          <a:prstGeom prst="rect">
            <a:avLst/>
          </a:prstGeom>
        </p:spPr>
        <p:txBody>
          <a:bodyPr wrap="square">
            <a:spAutoFit/>
          </a:bodyPr>
          <a:lstStyle/>
          <a:p>
            <a:r>
              <a:rPr lang="ru-RU" sz="1200" b="1" i="1" dirty="0">
                <a:latin typeface="Times New Roman" panose="02020603050405020304" pitchFamily="18" charset="0"/>
                <a:cs typeface="Times New Roman" panose="02020603050405020304" pitchFamily="18" charset="0"/>
              </a:rPr>
              <a:t>в Общероссийском классификаторе видов экономической деятельности (ОКВЭД) указан укрупненный перечень семнадцати отраслей основные из которых</a:t>
            </a:r>
            <a:endParaRPr lang="ru-RU" sz="1200" dirty="0">
              <a:latin typeface="Times New Roman" panose="02020603050405020304" pitchFamily="18" charset="0"/>
              <a:cs typeface="Times New Roman" panose="02020603050405020304" pitchFamily="18" charset="0"/>
            </a:endParaRPr>
          </a:p>
        </p:txBody>
      </p:sp>
      <p:sp>
        <p:nvSpPr>
          <p:cNvPr id="12" name="AutoShape 11"/>
          <p:cNvSpPr>
            <a:spLocks noChangeArrowheads="1"/>
          </p:cNvSpPr>
          <p:nvPr/>
        </p:nvSpPr>
        <p:spPr bwMode="auto">
          <a:xfrm rot="5400000">
            <a:off x="3965104" y="2116859"/>
            <a:ext cx="571500" cy="5372100"/>
          </a:xfrm>
          <a:prstGeom prst="chevron">
            <a:avLst>
              <a:gd name="adj" fmla="val 10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 name="Rectangle 12"/>
          <p:cNvSpPr>
            <a:spLocks noChangeArrowheads="1"/>
          </p:cNvSpPr>
          <p:nvPr/>
        </p:nvSpPr>
        <p:spPr bwMode="auto">
          <a:xfrm>
            <a:off x="2322776" y="5157192"/>
            <a:ext cx="4000500" cy="1478805"/>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285750" marR="0" lvl="1"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Добыча полезных ископаемых; </a:t>
            </a: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Обрабатывающие производства;</a:t>
            </a: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Строительство;</a:t>
            </a: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Сельское и лесное хозяйство;</a:t>
            </a: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Торговля;</a:t>
            </a: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Образование;</a:t>
            </a: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Здравоохранение и др.</a:t>
            </a:r>
            <a:endParaRPr kumimoji="0" lang="ru-RU" altLang="ru-RU" sz="1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675025110"/>
      </p:ext>
    </p:extLst>
  </p:cSld>
  <p:clrMapOvr>
    <a:masterClrMapping/>
  </p:clrMapOvr>
  <p:transition spd="slow">
    <p:wip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AutoShape 2"/>
          <p:cNvSpPr>
            <a:spLocks noChangeArrowheads="1"/>
          </p:cNvSpPr>
          <p:nvPr/>
        </p:nvSpPr>
        <p:spPr bwMode="auto">
          <a:xfrm>
            <a:off x="2036099" y="170054"/>
            <a:ext cx="5486400" cy="455613"/>
          </a:xfrm>
          <a:prstGeom prst="roundRect">
            <a:avLst>
              <a:gd name="adj" fmla="val 16667"/>
            </a:avLst>
          </a:prstGeom>
          <a:solidFill>
            <a:schemeClr val="accent5">
              <a:lumMod val="60000"/>
              <a:lumOff val="4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4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СТРУКТУРА НАЦИОНАЛЬНОЙ ЭКОНОМИКИ</a:t>
            </a:r>
            <a:endParaRPr kumimoji="0" lang="ru-RU" altLang="ru-RU" sz="1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3" name="AutoShape 3"/>
          <p:cNvSpPr>
            <a:spLocks noChangeArrowheads="1"/>
          </p:cNvSpPr>
          <p:nvPr/>
        </p:nvSpPr>
        <p:spPr bwMode="auto">
          <a:xfrm rot="5400000">
            <a:off x="4607849" y="-1888933"/>
            <a:ext cx="342900" cy="5372100"/>
          </a:xfrm>
          <a:prstGeom prst="chevron">
            <a:avLst>
              <a:gd name="adj" fmla="val 10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4" name="Rectangle 4"/>
          <p:cNvSpPr>
            <a:spLocks noChangeArrowheads="1"/>
          </p:cNvSpPr>
          <p:nvPr/>
        </p:nvSpPr>
        <p:spPr bwMode="auto">
          <a:xfrm>
            <a:off x="1864649" y="968567"/>
            <a:ext cx="5829300" cy="571500"/>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altLang="ru-RU" sz="1400" b="1" i="1"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Количественные соотношения между ее сферами, секторами, отраслями</a:t>
            </a:r>
            <a:endParaRPr kumimoji="0" lang="ru-RU" altLang="ru-RU" sz="18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179512" y="2430541"/>
            <a:ext cx="4353472" cy="461665"/>
          </a:xfrm>
          <a:prstGeom prst="rect">
            <a:avLst/>
          </a:prstGeom>
        </p:spPr>
        <p:txBody>
          <a:bodyPr wrap="square">
            <a:spAutoFit/>
          </a:bodyPr>
          <a:lstStyle/>
          <a:p>
            <a:pPr algn="ctr"/>
            <a:r>
              <a:rPr lang="ru-RU" sz="1200" b="1" i="1" dirty="0">
                <a:latin typeface="Times New Roman" panose="02020603050405020304" pitchFamily="18" charset="0"/>
                <a:cs typeface="Times New Roman" panose="02020603050405020304" pitchFamily="18" charset="0"/>
              </a:rPr>
              <a:t>Отраслевая структура национальной экономики (производство ВВП по отраслям в 2013г.)</a:t>
            </a:r>
            <a:endParaRPr lang="ru-RU" sz="1200" dirty="0">
              <a:latin typeface="Times New Roman" panose="02020603050405020304" pitchFamily="18" charset="0"/>
              <a:cs typeface="Times New Roman" panose="02020603050405020304" pitchFamily="18" charset="0"/>
            </a:endParaRPr>
          </a:p>
        </p:txBody>
      </p:sp>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9512" y="2892206"/>
            <a:ext cx="4353472" cy="2107266"/>
          </a:xfrm>
          <a:prstGeom prst="rect">
            <a:avLst/>
          </a:prstGeom>
          <a:solidFill>
            <a:schemeClr val="accent5">
              <a:lumMod val="60000"/>
              <a:lumOff val="40000"/>
            </a:schemeClr>
          </a:solidFill>
          <a:ln>
            <a:noFill/>
          </a:ln>
          <a:extLst/>
        </p:spPr>
      </p:pic>
      <p:cxnSp>
        <p:nvCxnSpPr>
          <p:cNvPr id="10" name="Прямая со стрелкой 9"/>
          <p:cNvCxnSpPr/>
          <p:nvPr/>
        </p:nvCxnSpPr>
        <p:spPr>
          <a:xfrm flipH="1">
            <a:off x="1970987" y="1684355"/>
            <a:ext cx="534535" cy="64807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p:nvPr/>
        </p:nvCxnSpPr>
        <p:spPr>
          <a:xfrm>
            <a:off x="6588224" y="1652253"/>
            <a:ext cx="648073" cy="64807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 name="Прямоугольник 12"/>
          <p:cNvSpPr/>
          <p:nvPr/>
        </p:nvSpPr>
        <p:spPr>
          <a:xfrm>
            <a:off x="5364088" y="2420709"/>
            <a:ext cx="3389095" cy="461665"/>
          </a:xfrm>
          <a:prstGeom prst="rect">
            <a:avLst/>
          </a:prstGeom>
        </p:spPr>
        <p:txBody>
          <a:bodyPr wrap="square">
            <a:spAutoFit/>
          </a:bodyPr>
          <a:lstStyle/>
          <a:p>
            <a:r>
              <a:rPr lang="ru-RU" sz="1200" b="1" i="1" dirty="0">
                <a:latin typeface="Times New Roman" panose="02020603050405020304" pitchFamily="18" charset="0"/>
                <a:cs typeface="Times New Roman" panose="02020603050405020304" pitchFamily="18" charset="0"/>
              </a:rPr>
              <a:t>Структура национальной экономики по секторам (выпуск по секторам в 2013г.)</a:t>
            </a:r>
            <a:endParaRPr lang="ru-RU" sz="1200" dirty="0">
              <a:latin typeface="Times New Roman" panose="02020603050405020304" pitchFamily="18" charset="0"/>
              <a:cs typeface="Times New Roman" panose="02020603050405020304" pitchFamily="18" charset="0"/>
            </a:endParaRPr>
          </a:p>
        </p:txBody>
      </p:sp>
      <p:pic>
        <p:nvPicPr>
          <p:cNvPr id="1033" name="Picture 9"/>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899364" y="2892206"/>
            <a:ext cx="4244636" cy="2107266"/>
          </a:xfrm>
          <a:prstGeom prst="rect">
            <a:avLst/>
          </a:prstGeom>
          <a:solidFill>
            <a:schemeClr val="accent5">
              <a:lumMod val="60000"/>
              <a:lumOff val="40000"/>
            </a:schemeClr>
          </a:solidFill>
          <a:ln>
            <a:noFill/>
          </a:ln>
          <a:extLst/>
        </p:spPr>
      </p:pic>
      <p:sp>
        <p:nvSpPr>
          <p:cNvPr id="11" name="Стрелка вправо 10">
            <a:hlinkClick r:id="rId5"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803672116"/>
      </p:ext>
    </p:extLst>
  </p:cSld>
  <p:clrMapOvr>
    <a:masterClrMapping/>
  </p:clrMapOvr>
  <p:transition spd="slow">
    <p:wip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Monotype Corsiva" panose="03010101010201010101" pitchFamily="66" charset="0"/>
              </a:rPr>
              <a:t>Энциклопедия ума</a:t>
            </a:r>
          </a:p>
        </p:txBody>
      </p:sp>
      <p:sp>
        <p:nvSpPr>
          <p:cNvPr id="3" name="Подзаголовок 2"/>
          <p:cNvSpPr>
            <a:spLocks noGrp="1"/>
          </p:cNvSpPr>
          <p:nvPr>
            <p:ph type="subTitle" idx="1"/>
          </p:nvPr>
        </p:nvSpPr>
        <p:spPr/>
        <p:txBody>
          <a:bodyPr/>
          <a:lstStyle/>
          <a:p>
            <a:r>
              <a:rPr lang="ru-RU" dirty="0">
                <a:solidFill>
                  <a:schemeClr val="accent5">
                    <a:lumMod val="50000"/>
                  </a:schemeClr>
                </a:solidFill>
                <a:effectLst>
                  <a:glow rad="63500">
                    <a:schemeClr val="accent5">
                      <a:lumMod val="60000"/>
                      <a:lumOff val="40000"/>
                      <a:alpha val="40000"/>
                    </a:schemeClr>
                  </a:glow>
                  <a:outerShdw blurRad="38100" dist="38100" dir="2700000" algn="tl">
                    <a:srgbClr val="000000">
                      <a:alpha val="43137"/>
                    </a:srgbClr>
                  </a:outerShdw>
                </a:effectLst>
                <a:latin typeface="Monotype Corsiva" panose="03010101010201010101" pitchFamily="66" charset="0"/>
              </a:rPr>
              <a:t>Пословицы и высказывания</a:t>
            </a:r>
          </a:p>
        </p:txBody>
      </p:sp>
    </p:spTree>
    <p:extLst>
      <p:ext uri="{BB962C8B-B14F-4D97-AF65-F5344CB8AC3E}">
        <p14:creationId xmlns:p14="http://schemas.microsoft.com/office/powerpoint/2010/main" xmlns="" val="4225773884"/>
      </p:ext>
    </p:extLst>
  </p:cSld>
  <p:clrMapOvr>
    <a:masterClrMapping/>
  </p:clrMapOvr>
  <p:transition spd="slow">
    <p:wip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Объект 5"/>
          <p:cNvSpPr>
            <a:spLocks noGrp="1"/>
          </p:cNvSpPr>
          <p:nvPr>
            <p:ph idx="1"/>
          </p:nvPr>
        </p:nvSpPr>
        <p:spPr/>
        <p:txBody>
          <a:bodyPr>
            <a:normAutofit/>
          </a:bodyPr>
          <a:lstStyle/>
          <a:p>
            <a:r>
              <a:rPr lang="ru-RU" sz="2400" dirty="0">
                <a:solidFill>
                  <a:schemeClr val="accent5">
                    <a:lumMod val="50000"/>
                  </a:schemeClr>
                </a:solidFill>
                <a:latin typeface="Times New Roman" panose="02020603050405020304" pitchFamily="18" charset="0"/>
                <a:cs typeface="Times New Roman" panose="02020603050405020304" pitchFamily="18" charset="0"/>
              </a:rPr>
              <a:t>Данная работа содержит выдержки из многих  книг по экономике. Здесь собраны все мудрые мысли. Они обеспечат более глубокое изучение экономических дисциплин при самостоятельной работе студентов, при подготовке к  лекциям, семинарам, зачетам и экзаменам, могут быть использованы в качестве раздаточного материала для обучения и самоконтроля.</a:t>
            </a:r>
            <a:endParaRPr lang="ru-RU" sz="2400" dirty="0">
              <a:solidFill>
                <a:schemeClr val="accent5">
                  <a:lumMod val="50000"/>
                </a:schemeClr>
              </a:solidFill>
              <a:latin typeface="Times New Roman" panose="02020603050405020304" pitchFamily="18" charset="0"/>
              <a:ea typeface="Times New Roman"/>
              <a:cs typeface="Times New Roman" panose="02020603050405020304" pitchFamily="18" charset="0"/>
            </a:endParaRPr>
          </a:p>
          <a:p>
            <a:endParaRPr lang="ru-RU" dirty="0"/>
          </a:p>
        </p:txBody>
      </p:sp>
    </p:spTree>
    <p:extLst>
      <p:ext uri="{BB962C8B-B14F-4D97-AF65-F5344CB8AC3E}">
        <p14:creationId xmlns:p14="http://schemas.microsoft.com/office/powerpoint/2010/main" xmlns="" val="1276754384"/>
      </p:ext>
    </p:extLst>
  </p:cSld>
  <p:clrMapOvr>
    <a:masterClrMapping/>
  </p:clrMapOvr>
  <p:transition spd="slow">
    <p:wip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9538" y="404664"/>
            <a:ext cx="9153538" cy="923330"/>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Вот мудрый совет, который можно дать юношеству: «Найди </a:t>
            </a:r>
            <a:r>
              <a:rPr lang="ru-RU" dirty="0" smtClean="0">
                <a:solidFill>
                  <a:schemeClr val="accent5">
                    <a:lumMod val="50000"/>
                  </a:schemeClr>
                </a:solidFill>
                <a:latin typeface="Times New Roman" panose="02020603050405020304" pitchFamily="18" charset="0"/>
                <a:cs typeface="Times New Roman" panose="02020603050405020304" pitchFamily="18" charset="0"/>
              </a:rPr>
              <a:t>что-нибудь, </a:t>
            </a:r>
            <a:r>
              <a:rPr lang="ru-RU" dirty="0">
                <a:solidFill>
                  <a:schemeClr val="accent5">
                    <a:lumMod val="50000"/>
                  </a:schemeClr>
                </a:solidFill>
                <a:latin typeface="Times New Roman" panose="02020603050405020304" pitchFamily="18" charset="0"/>
                <a:cs typeface="Times New Roman" panose="02020603050405020304" pitchFamily="18" charset="0"/>
              </a:rPr>
              <a:t>что тебе нравится делать, а потом найди </a:t>
            </a:r>
            <a:r>
              <a:rPr lang="ru-RU" dirty="0" smtClean="0">
                <a:solidFill>
                  <a:schemeClr val="accent5">
                    <a:lumMod val="50000"/>
                  </a:schemeClr>
                </a:solidFill>
                <a:latin typeface="Times New Roman" panose="02020603050405020304" pitchFamily="18" charset="0"/>
                <a:cs typeface="Times New Roman" panose="02020603050405020304" pitchFamily="18" charset="0"/>
              </a:rPr>
              <a:t>кого-нибудь, </a:t>
            </a:r>
            <a:r>
              <a:rPr lang="ru-RU" dirty="0">
                <a:solidFill>
                  <a:schemeClr val="accent5">
                    <a:lumMod val="50000"/>
                  </a:schemeClr>
                </a:solidFill>
                <a:latin typeface="Times New Roman" panose="02020603050405020304" pitchFamily="18" charset="0"/>
                <a:cs typeface="Times New Roman" panose="02020603050405020304" pitchFamily="18" charset="0"/>
              </a:rPr>
              <a:t>кто будет тебе за это платить».</a:t>
            </a:r>
          </a:p>
          <a:p>
            <a:pPr algn="r"/>
            <a:r>
              <a:rPr lang="ru-RU" i="1" dirty="0">
                <a:solidFill>
                  <a:schemeClr val="accent5">
                    <a:lumMod val="50000"/>
                  </a:schemeClr>
                </a:solidFill>
                <a:latin typeface="Times New Roman" panose="02020603050405020304" pitchFamily="18" charset="0"/>
                <a:cs typeface="Times New Roman" panose="02020603050405020304" pitchFamily="18" charset="0"/>
              </a:rPr>
              <a:t>Кэтрин </a:t>
            </a:r>
            <a:r>
              <a:rPr lang="ru-RU" i="1" dirty="0" err="1">
                <a:solidFill>
                  <a:schemeClr val="accent5">
                    <a:lumMod val="50000"/>
                  </a:schemeClr>
                </a:solidFill>
                <a:latin typeface="Times New Roman" panose="02020603050405020304" pitchFamily="18" charset="0"/>
                <a:cs typeface="Times New Roman" panose="02020603050405020304" pitchFamily="18" charset="0"/>
              </a:rPr>
              <a:t>Уайтхорн</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9538" y="1412776"/>
            <a:ext cx="9153538" cy="923330"/>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 </a:t>
            </a:r>
            <a:r>
              <a:rPr lang="ru-RU" dirty="0" smtClean="0">
                <a:solidFill>
                  <a:schemeClr val="accent5">
                    <a:lumMod val="50000"/>
                  </a:schemeClr>
                </a:solidFill>
                <a:latin typeface="Times New Roman" panose="02020603050405020304" pitchFamily="18" charset="0"/>
                <a:cs typeface="Times New Roman" panose="02020603050405020304" pitchFamily="18" charset="0"/>
              </a:rPr>
              <a:t>Каждая </a:t>
            </a:r>
            <a:r>
              <a:rPr lang="ru-RU" dirty="0">
                <a:solidFill>
                  <a:schemeClr val="accent5">
                    <a:lumMod val="50000"/>
                  </a:schemeClr>
                </a:solidFill>
                <a:latin typeface="Times New Roman" panose="02020603050405020304" pitchFamily="18" charset="0"/>
                <a:cs typeface="Times New Roman" panose="02020603050405020304" pitchFamily="18" charset="0"/>
              </a:rPr>
              <a:t>проблема имеет решение. Единственная трудность заключается в том, чтобы его найти.</a:t>
            </a:r>
          </a:p>
          <a:p>
            <a:pPr algn="r"/>
            <a:r>
              <a:rPr lang="ru-RU" i="1" dirty="0" err="1">
                <a:solidFill>
                  <a:schemeClr val="accent5">
                    <a:lumMod val="50000"/>
                  </a:schemeClr>
                </a:solidFill>
                <a:latin typeface="Times New Roman" panose="02020603050405020304" pitchFamily="18" charset="0"/>
                <a:cs typeface="Times New Roman" panose="02020603050405020304" pitchFamily="18" charset="0"/>
              </a:rPr>
              <a:t>Эвви</a:t>
            </a:r>
            <a:r>
              <a:rPr lang="ru-RU" i="1" dirty="0">
                <a:solidFill>
                  <a:schemeClr val="accent5">
                    <a:lumMod val="50000"/>
                  </a:schemeClr>
                </a:solidFill>
                <a:latin typeface="Times New Roman" panose="02020603050405020304" pitchFamily="18" charset="0"/>
                <a:cs typeface="Times New Roman" panose="02020603050405020304" pitchFamily="18" charset="0"/>
              </a:rPr>
              <a:t> Неф</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0" y="2636912"/>
            <a:ext cx="9153538" cy="646331"/>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Деньги портят человека, а инфляция портит деньги.</a:t>
            </a:r>
          </a:p>
          <a:p>
            <a:pPr algn="r"/>
            <a:r>
              <a:rPr lang="ru-RU" i="1" dirty="0">
                <a:solidFill>
                  <a:schemeClr val="accent5">
                    <a:lumMod val="50000"/>
                  </a:schemeClr>
                </a:solidFill>
                <a:latin typeface="Times New Roman" panose="02020603050405020304" pitchFamily="18" charset="0"/>
                <a:cs typeface="Times New Roman" panose="02020603050405020304" pitchFamily="18" charset="0"/>
              </a:rPr>
              <a:t>Борис </a:t>
            </a:r>
            <a:r>
              <a:rPr lang="ru-RU" i="1" dirty="0" err="1">
                <a:solidFill>
                  <a:schemeClr val="accent5">
                    <a:lumMod val="50000"/>
                  </a:schemeClr>
                </a:solidFill>
                <a:latin typeface="Times New Roman" panose="02020603050405020304" pitchFamily="18" charset="0"/>
                <a:cs typeface="Times New Roman" panose="02020603050405020304" pitchFamily="18" charset="0"/>
              </a:rPr>
              <a:t>Крутнер</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0" y="3789040"/>
            <a:ext cx="9153538" cy="646331"/>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Самая большая ложь – это неверно понятая правда.</a:t>
            </a:r>
          </a:p>
          <a:p>
            <a:pPr algn="r"/>
            <a:r>
              <a:rPr lang="ru-RU" i="1" dirty="0">
                <a:solidFill>
                  <a:schemeClr val="accent5">
                    <a:lumMod val="50000"/>
                  </a:schemeClr>
                </a:solidFill>
                <a:latin typeface="Times New Roman" panose="02020603050405020304" pitchFamily="18" charset="0"/>
                <a:cs typeface="Times New Roman" panose="02020603050405020304" pitchFamily="18" charset="0"/>
              </a:rPr>
              <a:t>Уильям Джеймс</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4768" y="4725144"/>
            <a:ext cx="9139231" cy="646331"/>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На одни и те же деньги можно жить и бедно, и богато.</a:t>
            </a:r>
          </a:p>
          <a:p>
            <a:pPr algn="r"/>
            <a:r>
              <a:rPr lang="ru-RU" i="1" dirty="0">
                <a:solidFill>
                  <a:schemeClr val="accent5">
                    <a:lumMod val="50000"/>
                  </a:schemeClr>
                </a:solidFill>
                <a:latin typeface="Times New Roman" panose="02020603050405020304" pitchFamily="18" charset="0"/>
                <a:cs typeface="Times New Roman" panose="02020603050405020304" pitchFamily="18" charset="0"/>
              </a:rPr>
              <a:t>Валерий Попов, писатель</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9538" y="5517232"/>
            <a:ext cx="9163076" cy="923330"/>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Цель оправдывает средства.</a:t>
            </a:r>
          </a:p>
          <a:p>
            <a:pPr algn="r"/>
            <a:r>
              <a:rPr lang="ru-RU" i="1" dirty="0">
                <a:solidFill>
                  <a:schemeClr val="accent5">
                    <a:lumMod val="50000"/>
                  </a:schemeClr>
                </a:solidFill>
                <a:latin typeface="Times New Roman" panose="02020603050405020304" pitchFamily="18" charset="0"/>
                <a:cs typeface="Times New Roman" panose="02020603050405020304" pitchFamily="18" charset="0"/>
              </a:rPr>
              <a:t>Томас Гоббс (1588-1679), английский философ</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a:p>
            <a:r>
              <a:rPr lang="ru-RU" dirty="0">
                <a:solidFill>
                  <a:schemeClr val="accent5">
                    <a:lumMod val="50000"/>
                  </a:schemeClr>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xmlns="" val="2538159635"/>
      </p:ext>
    </p:extLst>
  </p:cSld>
  <p:clrMapOvr>
    <a:masterClrMapping/>
  </p:clrMapOvr>
  <p:transition spd="slow">
    <p:wip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9164" y="332656"/>
            <a:ext cx="9163163" cy="646331"/>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Труд – вот единственный способ создать себе достойное положение.</a:t>
            </a:r>
          </a:p>
          <a:p>
            <a:pPr algn="r"/>
            <a:r>
              <a:rPr lang="ru-RU" i="1" dirty="0">
                <a:solidFill>
                  <a:schemeClr val="accent5">
                    <a:lumMod val="50000"/>
                  </a:schemeClr>
                </a:solidFill>
                <a:latin typeface="Times New Roman" panose="02020603050405020304" pitchFamily="18" charset="0"/>
                <a:cs typeface="Times New Roman" panose="02020603050405020304" pitchFamily="18" charset="0"/>
              </a:rPr>
              <a:t>Люк де </a:t>
            </a:r>
            <a:r>
              <a:rPr lang="ru-RU" i="1" dirty="0" err="1">
                <a:solidFill>
                  <a:schemeClr val="accent5">
                    <a:lumMod val="50000"/>
                  </a:schemeClr>
                </a:solidFill>
                <a:latin typeface="Times New Roman" panose="02020603050405020304" pitchFamily="18" charset="0"/>
                <a:cs typeface="Times New Roman" panose="02020603050405020304" pitchFamily="18" charset="0"/>
              </a:rPr>
              <a:t>Кланье</a:t>
            </a:r>
            <a:r>
              <a:rPr lang="ru-RU" i="1" dirty="0">
                <a:solidFill>
                  <a:schemeClr val="accent5">
                    <a:lumMod val="50000"/>
                  </a:schemeClr>
                </a:solidFill>
                <a:latin typeface="Times New Roman" panose="02020603050405020304" pitchFamily="18" charset="0"/>
                <a:cs typeface="Times New Roman" panose="02020603050405020304" pitchFamily="18" charset="0"/>
              </a:rPr>
              <a:t> де </a:t>
            </a:r>
            <a:r>
              <a:rPr lang="ru-RU" i="1" dirty="0" err="1">
                <a:solidFill>
                  <a:schemeClr val="accent5">
                    <a:lumMod val="50000"/>
                  </a:schemeClr>
                </a:solidFill>
                <a:latin typeface="Times New Roman" panose="02020603050405020304" pitchFamily="18" charset="0"/>
                <a:cs typeface="Times New Roman" panose="02020603050405020304" pitchFamily="18" charset="0"/>
              </a:rPr>
              <a:t>Вовенард</a:t>
            </a:r>
            <a:r>
              <a:rPr lang="ru-RU" i="1" dirty="0">
                <a:solidFill>
                  <a:schemeClr val="accent5">
                    <a:lumMod val="50000"/>
                  </a:schemeClr>
                </a:solidFill>
                <a:latin typeface="Times New Roman" panose="02020603050405020304" pitchFamily="18" charset="0"/>
                <a:cs typeface="Times New Roman" panose="02020603050405020304" pitchFamily="18" charset="0"/>
              </a:rPr>
              <a:t> (1715-1747), французский писатель</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9164" y="1196752"/>
            <a:ext cx="9163164" cy="646331"/>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Совершенные средства при неясных целях – характерный признак нашего времени.</a:t>
            </a:r>
          </a:p>
          <a:p>
            <a:pPr algn="r"/>
            <a:r>
              <a:rPr lang="ru-RU" i="1" dirty="0">
                <a:solidFill>
                  <a:schemeClr val="accent5">
                    <a:lumMod val="50000"/>
                  </a:schemeClr>
                </a:solidFill>
                <a:latin typeface="Times New Roman" panose="02020603050405020304" pitchFamily="18" charset="0"/>
                <a:cs typeface="Times New Roman" panose="02020603050405020304" pitchFamily="18" charset="0"/>
              </a:rPr>
              <a:t>Альберт Эйнштейн</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354" y="2204864"/>
            <a:ext cx="9139645" cy="646331"/>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Кто не знает, в какую гавань плыть, для того нет попутного ветра.</a:t>
            </a:r>
          </a:p>
          <a:p>
            <a:pPr algn="r"/>
            <a:r>
              <a:rPr lang="ru-RU" i="1" dirty="0">
                <a:solidFill>
                  <a:schemeClr val="accent5">
                    <a:lumMod val="50000"/>
                  </a:schemeClr>
                </a:solidFill>
                <a:latin typeface="Times New Roman" panose="02020603050405020304" pitchFamily="18" charset="0"/>
                <a:cs typeface="Times New Roman" panose="02020603050405020304" pitchFamily="18" charset="0"/>
              </a:rPr>
              <a:t>Сенека</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8426" y="3140968"/>
            <a:ext cx="9168797" cy="646331"/>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Первое правило бизнеса – поступай с другими так, как он хотел бы поступить с тобой.</a:t>
            </a:r>
          </a:p>
          <a:p>
            <a:pPr algn="r"/>
            <a:r>
              <a:rPr lang="ru-RU" i="1" dirty="0">
                <a:solidFill>
                  <a:schemeClr val="accent5">
                    <a:lumMod val="50000"/>
                  </a:schemeClr>
                </a:solidFill>
                <a:latin typeface="Times New Roman" panose="02020603050405020304" pitchFamily="18" charset="0"/>
                <a:cs typeface="Times New Roman" panose="02020603050405020304" pitchFamily="18" charset="0"/>
              </a:rPr>
              <a:t>Чарльз Диккенс</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28426" y="4305731"/>
            <a:ext cx="9156399" cy="646331"/>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Сладчайший из плодов – плод нашего собственного труда.</a:t>
            </a:r>
          </a:p>
          <a:p>
            <a:pPr algn="r"/>
            <a:r>
              <a:rPr lang="ru-RU" i="1" dirty="0">
                <a:solidFill>
                  <a:schemeClr val="accent5">
                    <a:lumMod val="50000"/>
                  </a:schemeClr>
                </a:solidFill>
                <a:latin typeface="Times New Roman" panose="02020603050405020304" pitchFamily="18" charset="0"/>
                <a:cs typeface="Times New Roman" panose="02020603050405020304" pitchFamily="18" charset="0"/>
              </a:rPr>
              <a:t>Люк де </a:t>
            </a:r>
            <a:r>
              <a:rPr lang="ru-RU" i="1" dirty="0" err="1">
                <a:solidFill>
                  <a:schemeClr val="accent5">
                    <a:lumMod val="50000"/>
                  </a:schemeClr>
                </a:solidFill>
                <a:latin typeface="Times New Roman" panose="02020603050405020304" pitchFamily="18" charset="0"/>
                <a:cs typeface="Times New Roman" panose="02020603050405020304" pitchFamily="18" charset="0"/>
              </a:rPr>
              <a:t>Кланье</a:t>
            </a:r>
            <a:r>
              <a:rPr lang="ru-RU" i="1" dirty="0">
                <a:solidFill>
                  <a:schemeClr val="accent5">
                    <a:lumMod val="50000"/>
                  </a:schemeClr>
                </a:solidFill>
                <a:latin typeface="Times New Roman" panose="02020603050405020304" pitchFamily="18" charset="0"/>
                <a:cs typeface="Times New Roman" panose="02020603050405020304" pitchFamily="18" charset="0"/>
              </a:rPr>
              <a:t> де </a:t>
            </a:r>
            <a:r>
              <a:rPr lang="ru-RU" i="1" dirty="0" err="1">
                <a:solidFill>
                  <a:schemeClr val="accent5">
                    <a:lumMod val="50000"/>
                  </a:schemeClr>
                </a:solidFill>
                <a:latin typeface="Times New Roman" panose="02020603050405020304" pitchFamily="18" charset="0"/>
                <a:cs typeface="Times New Roman" panose="02020603050405020304" pitchFamily="18" charset="0"/>
              </a:rPr>
              <a:t>Вовенарг</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12088" y="5345305"/>
            <a:ext cx="9168799" cy="646331"/>
          </a:xfrm>
          <a:prstGeom prst="rect">
            <a:avLst/>
          </a:prstGeom>
        </p:spPr>
        <p:txBody>
          <a:bodyPr wrap="square">
            <a:spAutoFit/>
          </a:bodyPr>
          <a:lstStyle/>
          <a:p>
            <a:r>
              <a:rPr lang="ru-RU" dirty="0">
                <a:solidFill>
                  <a:schemeClr val="accent5">
                    <a:lumMod val="50000"/>
                  </a:schemeClr>
                </a:solidFill>
                <a:latin typeface="Times New Roman" panose="02020603050405020304" pitchFamily="18" charset="0"/>
                <a:cs typeface="Times New Roman" panose="02020603050405020304" pitchFamily="18" charset="0"/>
              </a:rPr>
              <a:t>Кто не рискует, рискует еще больше, вот в чем трудность.</a:t>
            </a:r>
          </a:p>
          <a:p>
            <a:pPr algn="r"/>
            <a:r>
              <a:rPr lang="ru-RU" i="1" dirty="0">
                <a:solidFill>
                  <a:schemeClr val="accent5">
                    <a:lumMod val="50000"/>
                  </a:schemeClr>
                </a:solidFill>
                <a:latin typeface="Times New Roman" panose="02020603050405020304" pitchFamily="18" charset="0"/>
                <a:cs typeface="Times New Roman" panose="02020603050405020304" pitchFamily="18" charset="0"/>
              </a:rPr>
              <a:t>Эрика </a:t>
            </a:r>
            <a:r>
              <a:rPr lang="ru-RU" i="1" dirty="0" err="1">
                <a:solidFill>
                  <a:schemeClr val="accent5">
                    <a:lumMod val="50000"/>
                  </a:schemeClr>
                </a:solidFill>
                <a:latin typeface="Times New Roman" panose="02020603050405020304" pitchFamily="18" charset="0"/>
                <a:cs typeface="Times New Roman" panose="02020603050405020304" pitchFamily="18" charset="0"/>
              </a:rPr>
              <a:t>Джонг</a:t>
            </a:r>
            <a:endParaRPr lang="ru-RU"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9" name="Стрелка вправо 8">
            <a:hlinkClick r:id="rId3"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108301628"/>
      </p:ext>
    </p:extLst>
  </p:cSld>
  <p:clrMapOvr>
    <a:masterClrMapping/>
  </p:clrMapOvr>
  <p:transition spd="slow">
    <p:wip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Методические рекомендации для выполнения самостоятельной работы студентам</a:t>
            </a:r>
            <a:endParaRPr lang="ru-RU" sz="3600" dirty="0"/>
          </a:p>
        </p:txBody>
      </p:sp>
      <p:sp>
        <p:nvSpPr>
          <p:cNvPr id="3" name="Объект 2"/>
          <p:cNvSpPr>
            <a:spLocks noGrp="1"/>
          </p:cNvSpPr>
          <p:nvPr>
            <p:ph idx="1"/>
          </p:nvPr>
        </p:nvSpPr>
        <p:spPr>
          <a:xfrm>
            <a:off x="467544" y="1700808"/>
            <a:ext cx="8229600" cy="4997152"/>
          </a:xfrm>
        </p:spPr>
        <p:txBody>
          <a:bodyPr>
            <a:normAutofit fontScale="47500" lnSpcReduction="20000"/>
          </a:bodyPr>
          <a:lstStyle/>
          <a:p>
            <a:r>
              <a:rPr lang="ru-RU" sz="3400" dirty="0" smtClean="0">
                <a:solidFill>
                  <a:schemeClr val="accent5">
                    <a:lumMod val="50000"/>
                  </a:schemeClr>
                </a:solidFill>
                <a:latin typeface="Times New Roman" panose="02020603050405020304" pitchFamily="18" charset="0"/>
                <a:cs typeface="Times New Roman" panose="02020603050405020304" pitchFamily="18" charset="0"/>
              </a:rPr>
              <a:t>Образование </a:t>
            </a:r>
            <a:r>
              <a:rPr lang="ru-RU" sz="3400" dirty="0">
                <a:solidFill>
                  <a:schemeClr val="accent5">
                    <a:lumMod val="50000"/>
                  </a:schemeClr>
                </a:solidFill>
                <a:latin typeface="Times New Roman" panose="02020603050405020304" pitchFamily="18" charset="0"/>
                <a:cs typeface="Times New Roman" panose="02020603050405020304" pitchFamily="18" charset="0"/>
              </a:rPr>
              <a:t>должно дать не только определенную сумму знаний, но и обеспечить высокий уровень культурного развития будущего специалиста, самостоятельность мышления, воспитать умение постоянно пополнять знания, повышать квалификацию, адаптироваться к перемене труда в ходе научно-технического прогрес­са, научить молодых людей учиться</a:t>
            </a:r>
            <a:r>
              <a:rPr lang="ru-RU" sz="3400"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sz="3400" dirty="0">
                <a:solidFill>
                  <a:schemeClr val="accent5">
                    <a:lumMod val="50000"/>
                  </a:schemeClr>
                </a:solidFill>
                <a:latin typeface="Times New Roman" panose="02020603050405020304" pitchFamily="18" charset="0"/>
                <a:cs typeface="Times New Roman" panose="02020603050405020304" pitchFamily="18" charset="0"/>
              </a:rPr>
              <a:t>Преподаватель должен настроить себя и студента на то, что он (студент) скорее учится сам, чем его учат. Таким образом, преподаватель помогает студенту учиться, а студент, в свою очередь, помогает преподавателю опти­мально реализовать эту помощь</a:t>
            </a:r>
            <a:r>
              <a:rPr lang="ru-RU" sz="3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3400" dirty="0">
              <a:solidFill>
                <a:schemeClr val="accent5">
                  <a:lumMod val="50000"/>
                </a:schemeClr>
              </a:solidFill>
              <a:latin typeface="Times New Roman" panose="02020603050405020304" pitchFamily="18" charset="0"/>
              <a:cs typeface="Times New Roman" panose="02020603050405020304" pitchFamily="18" charset="0"/>
            </a:endParaRPr>
          </a:p>
          <a:p>
            <a:r>
              <a:rPr lang="ru-RU" sz="3400" dirty="0">
                <a:solidFill>
                  <a:schemeClr val="accent5">
                    <a:lumMod val="50000"/>
                  </a:schemeClr>
                </a:solidFill>
                <a:latin typeface="Times New Roman" panose="02020603050405020304" pitchFamily="18" charset="0"/>
                <a:cs typeface="Times New Roman" panose="02020603050405020304" pitchFamily="18" charset="0"/>
              </a:rPr>
              <a:t>Актуальность работы обусловлена тем, что самостоятельная работа является средством борьбы за глубокие и прочные знания студентов, средством формирования у них активности и самостоятельности как черт личности, развития их умственных способностей, формирования общих и профессиональных компетенций.</a:t>
            </a:r>
          </a:p>
          <a:p>
            <a:r>
              <a:rPr lang="ru-RU" sz="3400" dirty="0">
                <a:solidFill>
                  <a:schemeClr val="accent5">
                    <a:lumMod val="50000"/>
                  </a:schemeClr>
                </a:solidFill>
                <a:latin typeface="Times New Roman" panose="02020603050405020304" pitchFamily="18" charset="0"/>
                <a:cs typeface="Times New Roman" panose="02020603050405020304" pitchFamily="18" charset="0"/>
              </a:rPr>
              <a:t>Цель работы: систематизировать опыт организации самостоятельной работы студентов в процессе изучения экономических дисциплин.</a:t>
            </a:r>
          </a:p>
          <a:p>
            <a:r>
              <a:rPr lang="ru-RU" sz="3400" dirty="0">
                <a:solidFill>
                  <a:schemeClr val="accent5">
                    <a:lumMod val="50000"/>
                  </a:schemeClr>
                </a:solidFill>
                <a:latin typeface="Times New Roman" panose="02020603050405020304" pitchFamily="18" charset="0"/>
                <a:cs typeface="Times New Roman" panose="02020603050405020304" pitchFamily="18" charset="0"/>
              </a:rPr>
              <a:t>Задачи:</a:t>
            </a:r>
          </a:p>
          <a:p>
            <a:pPr marL="0" indent="0">
              <a:buNone/>
            </a:pPr>
            <a:r>
              <a:rPr lang="ru-RU" sz="3400" dirty="0">
                <a:solidFill>
                  <a:schemeClr val="accent5">
                    <a:lumMod val="50000"/>
                  </a:schemeClr>
                </a:solidFill>
                <a:latin typeface="Times New Roman" panose="02020603050405020304" pitchFamily="18" charset="0"/>
                <a:cs typeface="Times New Roman" panose="02020603050405020304" pitchFamily="18" charset="0"/>
              </a:rPr>
              <a:t>1) Раскрыть сущность самостоятельной работы обучающихся, определить место и функции самостоятельной работы в учебном процессе.</a:t>
            </a:r>
          </a:p>
          <a:p>
            <a:pPr marL="0" indent="0">
              <a:buNone/>
            </a:pPr>
            <a:r>
              <a:rPr lang="ru-RU" sz="3400" dirty="0">
                <a:solidFill>
                  <a:schemeClr val="accent5">
                    <a:lumMod val="50000"/>
                  </a:schemeClr>
                </a:solidFill>
                <a:latin typeface="Times New Roman" panose="02020603050405020304" pitchFamily="18" charset="0"/>
                <a:cs typeface="Times New Roman" panose="02020603050405020304" pitchFamily="18" charset="0"/>
              </a:rPr>
              <a:t>2) Рассмотреть дидактические требования и принципы организации самостоятельной работы.</a:t>
            </a:r>
          </a:p>
          <a:p>
            <a:pPr marL="0" indent="0">
              <a:buNone/>
            </a:pPr>
            <a:r>
              <a:rPr lang="ru-RU" sz="3400" dirty="0">
                <a:solidFill>
                  <a:schemeClr val="accent5">
                    <a:lumMod val="50000"/>
                  </a:schemeClr>
                </a:solidFill>
                <a:latin typeface="Times New Roman" panose="02020603050405020304" pitchFamily="18" charset="0"/>
                <a:cs typeface="Times New Roman" panose="02020603050405020304" pitchFamily="18" charset="0"/>
              </a:rPr>
              <a:t>3) Ознакомиться с классификацией видов и форм самостоятельной работы.</a:t>
            </a:r>
          </a:p>
          <a:p>
            <a:pPr marL="0" indent="0">
              <a:buNone/>
            </a:pPr>
            <a:r>
              <a:rPr lang="ru-RU" sz="3400" dirty="0">
                <a:solidFill>
                  <a:schemeClr val="accent5">
                    <a:lumMod val="50000"/>
                  </a:schemeClr>
                </a:solidFill>
                <a:latin typeface="Times New Roman" panose="02020603050405020304" pitchFamily="18" charset="0"/>
                <a:cs typeface="Times New Roman" panose="02020603050405020304" pitchFamily="18" charset="0"/>
              </a:rPr>
              <a:t>4) Выявить особенности организации самостоятельной работы студентов при изучении экономических дисциплин.</a:t>
            </a:r>
          </a:p>
          <a:p>
            <a:endParaRPr lang="ru-RU" dirty="0"/>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974600814"/>
      </p:ext>
    </p:extLst>
  </p:cSld>
  <p:clrMapOvr>
    <a:masterClrMapping/>
  </p:clrMapOvr>
  <p:transition spd="slow">
    <p:wip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764704"/>
            <a:ext cx="8505414" cy="288032"/>
          </a:xfrm>
        </p:spPr>
        <p:txBody>
          <a:bodyPr>
            <a:noAutofit/>
          </a:bodyPr>
          <a:lstStyle/>
          <a:p>
            <a:r>
              <a:rPr lang="ru-RU" sz="340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Материально-техническое и информационное обеспечение дисциплины</a:t>
            </a:r>
            <a:endParaRPr lang="ru-RU" sz="3400" dirty="0"/>
          </a:p>
        </p:txBody>
      </p:sp>
      <p:sp>
        <p:nvSpPr>
          <p:cNvPr id="3" name="Объект 2"/>
          <p:cNvSpPr>
            <a:spLocks noGrp="1"/>
          </p:cNvSpPr>
          <p:nvPr>
            <p:ph idx="1"/>
          </p:nvPr>
        </p:nvSpPr>
        <p:spPr>
          <a:xfrm>
            <a:off x="469419" y="1628800"/>
            <a:ext cx="8229600" cy="4997152"/>
          </a:xfrm>
        </p:spPr>
        <p:txBody>
          <a:bodyPr>
            <a:normAutofit fontScale="25000" lnSpcReduction="20000"/>
          </a:bodyPr>
          <a:lstStyle/>
          <a:p>
            <a:pPr marL="0" lvl="0" indent="0">
              <a:buNone/>
            </a:pPr>
            <a:r>
              <a:rPr lang="ru-RU" sz="6400" dirty="0" smtClean="0">
                <a:solidFill>
                  <a:schemeClr val="accent5">
                    <a:lumMod val="50000"/>
                  </a:schemeClr>
                </a:solidFill>
                <a:latin typeface="Times New Roman" panose="02020603050405020304" pitchFamily="18" charset="0"/>
                <a:cs typeface="Times New Roman" panose="02020603050405020304" pitchFamily="18" charset="0"/>
              </a:rPr>
              <a:t>1.Презентации </a:t>
            </a:r>
            <a:r>
              <a:rPr lang="ru-RU" sz="6400" dirty="0">
                <a:solidFill>
                  <a:schemeClr val="accent5">
                    <a:lumMod val="50000"/>
                  </a:schemeClr>
                </a:solidFill>
                <a:latin typeface="Times New Roman" panose="02020603050405020304" pitchFamily="18" charset="0"/>
                <a:cs typeface="Times New Roman" panose="02020603050405020304" pitchFamily="18" charset="0"/>
              </a:rPr>
              <a:t>по темам курса</a:t>
            </a:r>
          </a:p>
          <a:p>
            <a:pPr marL="0" lvl="0" indent="0">
              <a:buNone/>
            </a:pPr>
            <a:r>
              <a:rPr lang="ru-RU" sz="6400" dirty="0" smtClean="0">
                <a:solidFill>
                  <a:schemeClr val="accent5">
                    <a:lumMod val="50000"/>
                  </a:schemeClr>
                </a:solidFill>
                <a:latin typeface="Times New Roman" panose="02020603050405020304" pitchFamily="18" charset="0"/>
                <a:cs typeface="Times New Roman" panose="02020603050405020304" pitchFamily="18" charset="0"/>
              </a:rPr>
              <a:t>2.Интернет-ресурсы</a:t>
            </a:r>
            <a:endParaRPr lang="ru-RU" sz="6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www.Konsultant.ru – </a:t>
            </a:r>
            <a:r>
              <a:rPr lang="ru-RU" sz="6400" dirty="0" smtClean="0">
                <a:solidFill>
                  <a:schemeClr val="accent5">
                    <a:lumMod val="50000"/>
                  </a:schemeClr>
                </a:solidFill>
                <a:latin typeface="Times New Roman" panose="02020603050405020304" pitchFamily="18" charset="0"/>
                <a:cs typeface="Times New Roman" panose="02020603050405020304" pitchFamily="18" charset="0"/>
              </a:rPr>
              <a:t>справочно-правовая </a:t>
            </a:r>
            <a:r>
              <a:rPr lang="ru-RU" sz="6400" dirty="0">
                <a:solidFill>
                  <a:schemeClr val="accent5">
                    <a:lumMod val="50000"/>
                  </a:schemeClr>
                </a:solidFill>
                <a:latin typeface="Times New Roman" panose="02020603050405020304" pitchFamily="18" charset="0"/>
                <a:cs typeface="Times New Roman" panose="02020603050405020304" pitchFamily="18" charset="0"/>
              </a:rPr>
              <a:t>система «Консультант-Плюс»;</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www.RBK.ru- официальный сайт </a:t>
            </a:r>
            <a:r>
              <a:rPr lang="ru-RU" sz="6400" dirty="0" smtClean="0">
                <a:solidFill>
                  <a:schemeClr val="accent5">
                    <a:lumMod val="50000"/>
                  </a:schemeClr>
                </a:solidFill>
                <a:latin typeface="Times New Roman" panose="02020603050405020304" pitchFamily="18" charset="0"/>
                <a:cs typeface="Times New Roman" panose="02020603050405020304" pitchFamily="18" charset="0"/>
              </a:rPr>
              <a:t>агентства </a:t>
            </a:r>
            <a:r>
              <a:rPr lang="ru-RU" sz="6400" dirty="0">
                <a:solidFill>
                  <a:schemeClr val="accent5">
                    <a:lumMod val="50000"/>
                  </a:schemeClr>
                </a:solidFill>
                <a:latin typeface="Times New Roman" panose="02020603050405020304" pitchFamily="18" charset="0"/>
                <a:cs typeface="Times New Roman" panose="02020603050405020304" pitchFamily="18" charset="0"/>
              </a:rPr>
              <a:t>Росбизнесконсалтинг; </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www.prime-tass.ru- сайт </a:t>
            </a:r>
            <a:r>
              <a:rPr lang="ru-RU" sz="6400" dirty="0" smtClean="0">
                <a:solidFill>
                  <a:schemeClr val="accent5">
                    <a:lumMod val="50000"/>
                  </a:schemeClr>
                </a:solidFill>
                <a:latin typeface="Times New Roman" panose="02020603050405020304" pitchFamily="18" charset="0"/>
                <a:cs typeface="Times New Roman" panose="02020603050405020304" pitchFamily="18" charset="0"/>
              </a:rPr>
              <a:t>Агентства </a:t>
            </a:r>
            <a:r>
              <a:rPr lang="ru-RU" sz="6400" dirty="0">
                <a:solidFill>
                  <a:schemeClr val="accent5">
                    <a:lumMod val="50000"/>
                  </a:schemeClr>
                </a:solidFill>
                <a:latin typeface="Times New Roman" panose="02020603050405020304" pitchFamily="18" charset="0"/>
                <a:cs typeface="Times New Roman" panose="02020603050405020304" pitchFamily="18" charset="0"/>
              </a:rPr>
              <a:t>экономической информации</a:t>
            </a:r>
            <a:r>
              <a:rPr lang="ru-RU" sz="6400" dirty="0" smtClean="0">
                <a:solidFill>
                  <a:schemeClr val="accent5">
                    <a:lumMod val="50000"/>
                  </a:schemeClr>
                </a:solidFill>
                <a:latin typeface="Times New Roman" panose="02020603050405020304" pitchFamily="18" charset="0"/>
                <a:cs typeface="Times New Roman" panose="02020603050405020304" pitchFamily="18" charset="0"/>
              </a:rPr>
              <a:t>;</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www.nalog.ru- сайт Федеральной налоговой службы; </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www.gks.ru- официальный сайт Федеральной службы государственной статистики</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http://www.akdi.ru/ — Агентство консультаций и деловой информации «Экономика»; </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http://www.eeg.ru/ — макроэкономическая статистика России на сайте Экономической </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экспертной группы Министерства финансов Российской Федерации</a:t>
            </a:r>
            <a:r>
              <a:rPr lang="ru-RU" sz="6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6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http://www.vedi.ru/ — макроэкономическая статистика России на сайте Аналитической лаборатории «Веди</a:t>
            </a:r>
            <a:r>
              <a:rPr lang="ru-RU" sz="6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6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http://www.nns.rn/analytdoc/anal2.html/ — аналитические доклады по экономическим проблемам России на сайте «Национальной электронной библиотеки»; </a:t>
            </a: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http://www.online.rn/sp/iet/trends/ — обзоры состояния экономики России на сайте Института экономики переходного периода</a:t>
            </a:r>
            <a:r>
              <a:rPr lang="ru-RU" sz="4000" dirty="0" smtClean="0">
                <a:solidFill>
                  <a:schemeClr val="accent5">
                    <a:lumMod val="50000"/>
                  </a:schemeClr>
                </a:solidFill>
              </a:rPr>
              <a:t>;</a:t>
            </a:r>
            <a:endParaRPr lang="en-US" sz="4000" dirty="0" smtClean="0">
              <a:solidFill>
                <a:schemeClr val="accent5">
                  <a:lumMod val="50000"/>
                </a:schemeClr>
              </a:solidFill>
            </a:endParaRP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http://capitalizm.narod.ru — кризис мирового капитализма. Джордж Сорос. Книга для всех, кого интересуют проблемы экономики, политических деятелей и их советников, специалистов исследовательских институтов и аналитических ведомств, специалистов по финансам</a:t>
            </a:r>
            <a:r>
              <a:rPr lang="ru-RU" sz="6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6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r>
              <a:rPr lang="ru-RU" sz="6400" dirty="0">
                <a:solidFill>
                  <a:schemeClr val="accent5">
                    <a:lumMod val="50000"/>
                  </a:schemeClr>
                </a:solidFill>
                <a:latin typeface="Times New Roman" panose="02020603050405020304" pitchFamily="18" charset="0"/>
                <a:cs typeface="Times New Roman" panose="02020603050405020304" pitchFamily="18" charset="0"/>
              </a:rPr>
              <a:t> http://socserv2.socsci.mcmaster.ca/~econ/ugcm/3113/ — история экономической мысли (</a:t>
            </a:r>
            <a:r>
              <a:rPr lang="ru-RU" sz="6400" dirty="0" err="1">
                <a:solidFill>
                  <a:schemeClr val="accent5">
                    <a:lumMod val="50000"/>
                  </a:schemeClr>
                </a:solidFill>
                <a:latin typeface="Times New Roman" panose="02020603050405020304" pitchFamily="18" charset="0"/>
                <a:cs typeface="Times New Roman" panose="02020603050405020304" pitchFamily="18" charset="0"/>
              </a:rPr>
              <a:t>eng</a:t>
            </a:r>
            <a:r>
              <a:rPr lang="ru-RU" sz="6400" dirty="0">
                <a:solidFill>
                  <a:schemeClr val="accent5">
                    <a:lumMod val="50000"/>
                  </a:schemeClr>
                </a:solidFill>
                <a:latin typeface="Times New Roman" panose="02020603050405020304" pitchFamily="18" charset="0"/>
                <a:cs typeface="Times New Roman" panose="02020603050405020304" pitchFamily="18" charset="0"/>
              </a:rPr>
              <a:t>). Тексты книг классиков экономической теории на английском языке</a:t>
            </a:r>
            <a:r>
              <a:rPr lang="ru-RU" sz="6400" dirty="0" smtClean="0">
                <a:solidFill>
                  <a:schemeClr val="accent5">
                    <a:lumMod val="50000"/>
                  </a:schemeClr>
                </a:solidFill>
                <a:latin typeface="Times New Roman" panose="02020603050405020304" pitchFamily="18" charset="0"/>
                <a:cs typeface="Times New Roman" panose="02020603050405020304" pitchFamily="18" charset="0"/>
              </a:rPr>
              <a:t>;</a:t>
            </a:r>
            <a:endParaRPr lang="ru-RU" sz="6400" dirty="0">
              <a:solidFill>
                <a:schemeClr val="accent5">
                  <a:lumMod val="50000"/>
                </a:schemeClr>
              </a:solidFill>
              <a:latin typeface="Times New Roman" panose="02020603050405020304" pitchFamily="18" charset="0"/>
              <a:cs typeface="Times New Roman" panose="02020603050405020304" pitchFamily="18" charset="0"/>
            </a:endParaRPr>
          </a:p>
          <a:p>
            <a:pPr marL="0" indent="0">
              <a:buNone/>
            </a:pPr>
            <a:endParaRPr lang="ru-RU" dirty="0"/>
          </a:p>
          <a:p>
            <a:endParaRPr lang="ru-RU" dirty="0"/>
          </a:p>
        </p:txBody>
      </p:sp>
      <p:sp>
        <p:nvSpPr>
          <p:cNvPr id="4" name="Стрелка вправо 3">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410860136"/>
      </p:ext>
    </p:extLst>
  </p:cSld>
  <p:clrMapOvr>
    <a:masterClrMapping/>
  </p:clrMapOvr>
  <p:transition spd="slow">
    <p:wip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600200"/>
            <a:ext cx="8435280" cy="5357192"/>
          </a:xfrm>
        </p:spPr>
        <p:txBody>
          <a:bodyPr>
            <a:normAutofit fontScale="25000" lnSpcReduction="20000"/>
          </a:bodyPr>
          <a:lstStyle/>
          <a:p>
            <a:r>
              <a:rPr lang="ru-RU" sz="7200" dirty="0">
                <a:solidFill>
                  <a:schemeClr val="accent5">
                    <a:lumMod val="50000"/>
                  </a:schemeClr>
                </a:solidFill>
                <a:latin typeface="Times New Roman" panose="02020603050405020304" pitchFamily="18" charset="0"/>
                <a:cs typeface="Times New Roman" panose="02020603050405020304" pitchFamily="18" charset="0"/>
              </a:rPr>
              <a:t>В настоящее время экономика стала чрезвычайно динамичной, усложнились технологии производства, а с ними и методы управления. Вследствие этого постоянно растут требования, предъявляемые к будущим специалистам. Для того, чтобы соответствовать требования современно производства необходимы глубокие знания экономических дисциплин, в частности «Экономика организации». Объем дисциплины составляет 84часа  аудиторных занятий, в том числе 44 часа – теоретические занятия, 40 – практические занятия.</a:t>
            </a:r>
          </a:p>
          <a:p>
            <a:r>
              <a:rPr lang="ru-RU" sz="7200" dirty="0">
                <a:solidFill>
                  <a:schemeClr val="accent5">
                    <a:lumMod val="50000"/>
                  </a:schemeClr>
                </a:solidFill>
                <a:latin typeface="Times New Roman" panose="02020603050405020304" pitchFamily="18" charset="0"/>
                <a:cs typeface="Times New Roman" panose="02020603050405020304" pitchFamily="18" charset="0"/>
              </a:rPr>
              <a:t>Считаю, что лекция – одно из основных звеньев дидактического цикла обучения. Ее цель – формирование у студентов базы для последующего усвоения материала методами </a:t>
            </a:r>
            <a:r>
              <a:rPr lang="ru-RU" sz="7200" b="1" i="1" u="sng" dirty="0">
                <a:solidFill>
                  <a:schemeClr val="accent5">
                    <a:lumMod val="50000"/>
                  </a:schemeClr>
                </a:solidFill>
                <a:latin typeface="Times New Roman" panose="02020603050405020304" pitchFamily="18" charset="0"/>
                <a:cs typeface="Times New Roman" panose="02020603050405020304" pitchFamily="18" charset="0"/>
              </a:rPr>
              <a:t>практических работ и самостоятельной работы</a:t>
            </a:r>
            <a:r>
              <a:rPr lang="ru-RU" sz="7200" dirty="0">
                <a:solidFill>
                  <a:schemeClr val="accent5">
                    <a:lumMod val="50000"/>
                  </a:schemeClr>
                </a:solidFill>
                <a:latin typeface="Times New Roman" panose="02020603050405020304" pitchFamily="18" charset="0"/>
                <a:cs typeface="Times New Roman" panose="02020603050405020304" pitchFamily="18" charset="0"/>
              </a:rPr>
              <a:t>. </a:t>
            </a:r>
          </a:p>
          <a:p>
            <a:r>
              <a:rPr lang="ru-RU" sz="7200" dirty="0">
                <a:solidFill>
                  <a:schemeClr val="accent5">
                    <a:lumMod val="50000"/>
                  </a:schemeClr>
                </a:solidFill>
                <a:latin typeface="Times New Roman" panose="02020603050405020304" pitchFamily="18" charset="0"/>
                <a:cs typeface="Times New Roman" panose="02020603050405020304" pitchFamily="18" charset="0"/>
              </a:rPr>
              <a:t>Часто в качестве развивающей цели преподаватель определяет ее так – учить студентов мыслить (знания можно забыть, а умения мыслить навсегда остается с человеком). Однако, в таком виде цель не будет достигнута, так как она слишком общая, необходимо планировать конкретно: учить анализировать, учить выделять главное, учить сравнивать, обобщать, систематизировать, доказывать, ставить и разрешать проблемы.</a:t>
            </a:r>
          </a:p>
          <a:p>
            <a:r>
              <a:rPr lang="ru-RU" sz="7200" dirty="0">
                <a:solidFill>
                  <a:schemeClr val="accent5">
                    <a:lumMod val="50000"/>
                  </a:schemeClr>
                </a:solidFill>
                <a:latin typeface="Times New Roman" panose="02020603050405020304" pitchFamily="18" charset="0"/>
                <a:cs typeface="Times New Roman" panose="02020603050405020304" pitchFamily="18" charset="0"/>
              </a:rPr>
              <a:t>С помощью активных методов обучения преподаватель может сделать лекцию яркой, запоминающей и полезной для слушателей. Совершенствование методов и организационных форм учебной работы позволяет активизировать процесс обучения и обеспечить самостоятельную творческую и практическую деятельность педагогов в процессе повышения их квалификации.</a:t>
            </a:r>
          </a:p>
          <a:p>
            <a:endParaRPr lang="ru-RU" dirty="0"/>
          </a:p>
        </p:txBody>
      </p:sp>
      <p:sp>
        <p:nvSpPr>
          <p:cNvPr id="4" name="Заголовок 1"/>
          <p:cNvSpPr>
            <a:spLocks noGrp="1"/>
          </p:cNvSpPr>
          <p:nvPr>
            <p:ph type="title"/>
          </p:nvPr>
        </p:nvSpPr>
        <p:spPr/>
        <p:txBody>
          <a:bodyPr>
            <a:noAutofit/>
          </a:bodyPr>
          <a:lstStyle/>
          <a:p>
            <a:r>
              <a:rPr lang="ru-RU" sz="400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Методические указания для преподавателей</a:t>
            </a:r>
            <a:endParaRPr lang="ru-RU" sz="4000" dirty="0"/>
          </a:p>
        </p:txBody>
      </p:sp>
      <p:sp>
        <p:nvSpPr>
          <p:cNvPr id="5" name="Стрелка вправо 4">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008653895"/>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Предисловие</a:t>
            </a:r>
          </a:p>
        </p:txBody>
      </p:sp>
      <p:sp>
        <p:nvSpPr>
          <p:cNvPr id="3" name="Объект 2"/>
          <p:cNvSpPr>
            <a:spLocks noGrp="1"/>
          </p:cNvSpPr>
          <p:nvPr>
            <p:ph idx="1"/>
          </p:nvPr>
        </p:nvSpPr>
        <p:spPr>
          <a:xfrm>
            <a:off x="457200" y="1700808"/>
            <a:ext cx="8229600" cy="4425355"/>
          </a:xfrm>
        </p:spPr>
        <p:txBody>
          <a:bodyPr>
            <a:noAutofit/>
          </a:bodyPr>
          <a:lstStyle/>
          <a:p>
            <a:r>
              <a:rPr lang="ru-RU" sz="1800" dirty="0">
                <a:solidFill>
                  <a:schemeClr val="accent5">
                    <a:lumMod val="50000"/>
                  </a:schemeClr>
                </a:solidFill>
                <a:latin typeface="Times New Roman" panose="02020603050405020304" pitchFamily="18" charset="0"/>
                <a:cs typeface="Times New Roman" panose="02020603050405020304" pitchFamily="18" charset="0"/>
              </a:rPr>
              <a:t>"Экономика организации" является </a:t>
            </a:r>
            <a:r>
              <a:rPr lang="ru-RU" sz="1800" dirty="0" smtClean="0">
                <a:solidFill>
                  <a:schemeClr val="accent5">
                    <a:lumMod val="50000"/>
                  </a:schemeClr>
                </a:solidFill>
                <a:latin typeface="Times New Roman" panose="02020603050405020304" pitchFamily="18" charset="0"/>
                <a:cs typeface="Times New Roman" panose="02020603050405020304" pitchFamily="18" charset="0"/>
              </a:rPr>
              <a:t>общепрофессиональной</a:t>
            </a:r>
            <a:r>
              <a:rPr lang="ru-RU" sz="1800" baseline="0"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sz="1800" dirty="0" smtClean="0">
                <a:solidFill>
                  <a:schemeClr val="accent5">
                    <a:lumMod val="50000"/>
                  </a:schemeClr>
                </a:solidFill>
                <a:latin typeface="Times New Roman" panose="02020603050405020304" pitchFamily="18" charset="0"/>
                <a:cs typeface="Times New Roman" panose="02020603050405020304" pitchFamily="18" charset="0"/>
              </a:rPr>
              <a:t> </a:t>
            </a:r>
            <a:r>
              <a:rPr lang="ru-RU" sz="1800" dirty="0">
                <a:solidFill>
                  <a:schemeClr val="accent5">
                    <a:lumMod val="50000"/>
                  </a:schemeClr>
                </a:solidFill>
                <a:latin typeface="Times New Roman" panose="02020603050405020304" pitchFamily="18" charset="0"/>
                <a:cs typeface="Times New Roman" panose="02020603050405020304" pitchFamily="18" charset="0"/>
              </a:rPr>
              <a:t>экономической дисциплиной, играющей важную роль в формировании у управленцев глубокого понимания особенностей функционирования предприятий (организаций) в рыночных условиях, эффективного управления ресурсами организаций, повышения их конкурентоспособности</a:t>
            </a:r>
            <a:r>
              <a:rPr lang="ru-RU" sz="1800" dirty="0" smtClean="0">
                <a:solidFill>
                  <a:schemeClr val="accent5">
                    <a:lumMod val="50000"/>
                  </a:schemeClr>
                </a:solidFill>
                <a:latin typeface="Times New Roman" panose="02020603050405020304" pitchFamily="18" charset="0"/>
                <a:cs typeface="Times New Roman" panose="02020603050405020304" pitchFamily="18" charset="0"/>
              </a:rPr>
              <a:t>.</a:t>
            </a:r>
          </a:p>
          <a:p>
            <a:r>
              <a:rPr lang="ru-RU" sz="1800" dirty="0">
                <a:solidFill>
                  <a:schemeClr val="accent5">
                    <a:lumMod val="50000"/>
                  </a:schemeClr>
                </a:solidFill>
                <a:latin typeface="Times New Roman" panose="02020603050405020304" pitchFamily="18" charset="0"/>
                <a:cs typeface="Times New Roman" panose="02020603050405020304" pitchFamily="18" charset="0"/>
              </a:rPr>
              <a:t>От решения </a:t>
            </a:r>
            <a:r>
              <a:rPr lang="ru-RU" sz="1800" dirty="0" smtClean="0">
                <a:solidFill>
                  <a:schemeClr val="accent5">
                    <a:lumMod val="50000"/>
                  </a:schemeClr>
                </a:solidFill>
                <a:latin typeface="Times New Roman" panose="02020603050405020304" pitchFamily="18" charset="0"/>
                <a:cs typeface="Times New Roman" panose="02020603050405020304" pitchFamily="18" charset="0"/>
              </a:rPr>
              <a:t>вопроса </a:t>
            </a:r>
            <a:r>
              <a:rPr lang="ru-RU" sz="1800" dirty="0">
                <a:solidFill>
                  <a:schemeClr val="accent5">
                    <a:lumMod val="50000"/>
                  </a:schemeClr>
                </a:solidFill>
                <a:latin typeface="Times New Roman" panose="02020603050405020304" pitchFamily="18" charset="0"/>
                <a:cs typeface="Times New Roman" panose="02020603050405020304" pitchFamily="18" charset="0"/>
              </a:rPr>
              <a:t>о роли предприятия (организации)  в современной отечественной экономике, о направленности и характере взаимосвязей между макроэкономическим и микроэкономическим уровнями, о внутренних механизмах принятия решений на </a:t>
            </a:r>
            <a:r>
              <a:rPr lang="ru-RU" sz="1800" dirty="0" smtClean="0">
                <a:solidFill>
                  <a:schemeClr val="accent5">
                    <a:lumMod val="50000"/>
                  </a:schemeClr>
                </a:solidFill>
                <a:latin typeface="Times New Roman" panose="02020603050405020304" pitchFamily="18" charset="0"/>
                <a:cs typeface="Times New Roman" panose="02020603050405020304" pitchFamily="18" charset="0"/>
              </a:rPr>
              <a:t>предприятиях зависит </a:t>
            </a:r>
            <a:r>
              <a:rPr lang="ru-RU" sz="1800" dirty="0">
                <a:solidFill>
                  <a:schemeClr val="accent5">
                    <a:lumMod val="50000"/>
                  </a:schemeClr>
                </a:solidFill>
                <a:latin typeface="Times New Roman" panose="02020603050405020304" pitchFamily="18" charset="0"/>
                <a:cs typeface="Times New Roman" panose="02020603050405020304" pitchFamily="18" charset="0"/>
              </a:rPr>
              <a:t>и определение управляемых факторов, влияющих на деятельность предприятия, и выработка рекомендаций по реструктуризации предприятий, оздоровлению внутренней структуры и механизмов управления.</a:t>
            </a:r>
          </a:p>
          <a:p>
            <a:r>
              <a:rPr lang="ru-RU" sz="1800" dirty="0">
                <a:solidFill>
                  <a:schemeClr val="accent5">
                    <a:lumMod val="50000"/>
                  </a:schemeClr>
                </a:solidFill>
                <a:latin typeface="Times New Roman" panose="02020603050405020304" pitchFamily="18" charset="0"/>
                <a:cs typeface="Times New Roman" panose="02020603050405020304" pitchFamily="18" charset="0"/>
              </a:rPr>
              <a:t>Предприятия формируют особенности поведения физических лиц, которое, в свою очередь, определяет базовые характеристики государственного устройства. Если экономика в целом представляет собой фундамент, на котором держатся все без исключения компоненты системы жизнеобеспечения людей, то предприятия (организации) являются ее центральным звеном, производящим все материальные блага.</a:t>
            </a:r>
          </a:p>
          <a:p>
            <a:endParaRPr lang="ru-RU" sz="1800" dirty="0">
              <a:solidFill>
                <a:schemeClr val="accent5">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194550321"/>
      </p:ext>
    </p:extLst>
  </p:cSld>
  <p:clrMapOvr>
    <a:masterClrMapping/>
  </p:clrMapOvr>
  <p:transition spd="slow">
    <p:wip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628800"/>
            <a:ext cx="8964488" cy="5357192"/>
          </a:xfrm>
        </p:spPr>
        <p:txBody>
          <a:bodyPr>
            <a:normAutofit fontScale="25000" lnSpcReduction="20000"/>
          </a:bodyPr>
          <a:lstStyle/>
          <a:p>
            <a:r>
              <a:rPr lang="ru-RU" sz="6800" dirty="0">
                <a:solidFill>
                  <a:schemeClr val="accent5">
                    <a:lumMod val="50000"/>
                  </a:schemeClr>
                </a:solidFill>
                <a:latin typeface="Times New Roman" panose="02020603050405020304" pitchFamily="18" charset="0"/>
                <a:cs typeface="Times New Roman" panose="02020603050405020304" pitchFamily="18" charset="0"/>
              </a:rPr>
              <a:t>Учебно-методический комплекс (УМК) - это совокупность учебно-методических документов, призванных обеспечить организационную и содержательную целостность системы, методов и средств обучения по каждой дисциплине.</a:t>
            </a:r>
          </a:p>
          <a:p>
            <a:r>
              <a:rPr lang="ru-RU" sz="6800" dirty="0">
                <a:solidFill>
                  <a:schemeClr val="accent5">
                    <a:lumMod val="50000"/>
                  </a:schemeClr>
                </a:solidFill>
                <a:latin typeface="Times New Roman" panose="02020603050405020304" pitchFamily="18" charset="0"/>
                <a:cs typeface="Times New Roman" panose="02020603050405020304" pitchFamily="18" charset="0"/>
              </a:rPr>
              <a:t>	УМК предназначен для оказания помощи в изучении и систематизации теоретических знаний, формирования практических навыков работы как в предметной области, так и в системе дистанционного образования или в традиционной образовательной системе с использованием информационных технологий. УМК содержит не только теоретический материал, но и практические задания, дающие возможность осуществления </a:t>
            </a:r>
            <a:r>
              <a:rPr lang="ru-RU" sz="6800" dirty="0" smtClean="0">
                <a:solidFill>
                  <a:schemeClr val="accent5">
                    <a:lumMod val="50000"/>
                  </a:schemeClr>
                </a:solidFill>
                <a:latin typeface="Times New Roman" panose="02020603050405020304" pitchFamily="18" charset="0"/>
                <a:cs typeface="Times New Roman" panose="02020603050405020304" pitchFamily="18" charset="0"/>
              </a:rPr>
              <a:t>самоконтроля</a:t>
            </a:r>
          </a:p>
          <a:p>
            <a:r>
              <a:rPr lang="ru-RU" sz="6800" dirty="0">
                <a:solidFill>
                  <a:schemeClr val="accent5">
                    <a:lumMod val="50000"/>
                  </a:schemeClr>
                </a:solidFill>
                <a:latin typeface="Times New Roman" panose="02020603050405020304" pitchFamily="18" charset="0"/>
                <a:cs typeface="Times New Roman" panose="02020603050405020304" pitchFamily="18" charset="0"/>
              </a:rPr>
              <a:t>Целями учебно-методического комплекса дисциплины являются: </a:t>
            </a:r>
          </a:p>
          <a:p>
            <a:pPr>
              <a:buFont typeface="Wingdings" panose="05000000000000000000" pitchFamily="2" charset="2"/>
              <a:buChar char="ü"/>
            </a:pPr>
            <a:r>
              <a:rPr lang="ru-RU" sz="6800" dirty="0">
                <a:solidFill>
                  <a:schemeClr val="accent5">
                    <a:lumMod val="50000"/>
                  </a:schemeClr>
                </a:solidFill>
                <a:latin typeface="Times New Roman" panose="02020603050405020304" pitchFamily="18" charset="0"/>
                <a:cs typeface="Times New Roman" panose="02020603050405020304" pitchFamily="18" charset="0"/>
              </a:rPr>
              <a:t>систематизация содержания дисциплины с учетом достижений науки, техники производства; </a:t>
            </a:r>
          </a:p>
          <a:p>
            <a:pPr>
              <a:buFont typeface="Wingdings" panose="05000000000000000000" pitchFamily="2" charset="2"/>
              <a:buChar char="ü"/>
            </a:pPr>
            <a:r>
              <a:rPr lang="ru-RU" sz="6800" dirty="0">
                <a:solidFill>
                  <a:schemeClr val="accent5">
                    <a:lumMod val="50000"/>
                  </a:schemeClr>
                </a:solidFill>
                <a:latin typeface="Times New Roman" panose="02020603050405020304" pitchFamily="18" charset="0"/>
                <a:cs typeface="Times New Roman" panose="02020603050405020304" pitchFamily="18" charset="0"/>
              </a:rPr>
              <a:t>улучшение ее методического обеспечения; </a:t>
            </a:r>
          </a:p>
          <a:p>
            <a:pPr>
              <a:buFont typeface="Wingdings" panose="05000000000000000000" pitchFamily="2" charset="2"/>
              <a:buChar char="ü"/>
            </a:pPr>
            <a:r>
              <a:rPr lang="ru-RU" sz="6800" dirty="0">
                <a:solidFill>
                  <a:schemeClr val="accent5">
                    <a:lumMod val="50000"/>
                  </a:schemeClr>
                </a:solidFill>
                <a:latin typeface="Times New Roman" panose="02020603050405020304" pitchFamily="18" charset="0"/>
                <a:cs typeface="Times New Roman" panose="02020603050405020304" pitchFamily="18" charset="0"/>
              </a:rPr>
              <a:t>повышение эффективности и качества занятий; </a:t>
            </a:r>
          </a:p>
          <a:p>
            <a:pPr>
              <a:buFont typeface="Wingdings" panose="05000000000000000000" pitchFamily="2" charset="2"/>
              <a:buChar char="ü"/>
            </a:pPr>
            <a:r>
              <a:rPr lang="ru-RU" sz="6800" dirty="0">
                <a:solidFill>
                  <a:schemeClr val="accent5">
                    <a:lumMod val="50000"/>
                  </a:schemeClr>
                </a:solidFill>
                <a:latin typeface="Times New Roman" panose="02020603050405020304" pitchFamily="18" charset="0"/>
                <a:cs typeface="Times New Roman" panose="02020603050405020304" pitchFamily="18" charset="0"/>
              </a:rPr>
              <a:t>внедрение активных методов обучения; </a:t>
            </a:r>
          </a:p>
          <a:p>
            <a:pPr>
              <a:buFont typeface="Wingdings" panose="05000000000000000000" pitchFamily="2" charset="2"/>
              <a:buChar char="ü"/>
            </a:pPr>
            <a:r>
              <a:rPr lang="ru-RU" sz="6800" dirty="0">
                <a:solidFill>
                  <a:schemeClr val="accent5">
                    <a:lumMod val="50000"/>
                  </a:schemeClr>
                </a:solidFill>
                <a:latin typeface="Times New Roman" panose="02020603050405020304" pitchFamily="18" charset="0"/>
                <a:cs typeface="Times New Roman" panose="02020603050405020304" pitchFamily="18" charset="0"/>
              </a:rPr>
              <a:t>оказание студентам методической помощи в усвоении учебного материала; </a:t>
            </a:r>
          </a:p>
          <a:p>
            <a:pPr>
              <a:buFont typeface="Wingdings" panose="05000000000000000000" pitchFamily="2" charset="2"/>
              <a:buChar char="ü"/>
            </a:pPr>
            <a:r>
              <a:rPr lang="ru-RU" sz="6800" dirty="0">
                <a:solidFill>
                  <a:schemeClr val="accent5">
                    <a:lumMod val="50000"/>
                  </a:schemeClr>
                </a:solidFill>
                <a:latin typeface="Times New Roman" panose="02020603050405020304" pitchFamily="18" charset="0"/>
                <a:cs typeface="Times New Roman" panose="02020603050405020304" pitchFamily="18" charset="0"/>
              </a:rPr>
              <a:t>правильное планирование и организация самостоятельной работы и контроля знаний студентов; </a:t>
            </a:r>
          </a:p>
          <a:p>
            <a:pPr>
              <a:buFont typeface="Wingdings" panose="05000000000000000000" pitchFamily="2" charset="2"/>
              <a:buChar char="ü"/>
            </a:pPr>
            <a:r>
              <a:rPr lang="ru-RU" sz="6800" dirty="0">
                <a:solidFill>
                  <a:schemeClr val="accent5">
                    <a:lumMod val="50000"/>
                  </a:schemeClr>
                </a:solidFill>
                <a:latin typeface="Times New Roman" panose="02020603050405020304" pitchFamily="18" charset="0"/>
                <a:cs typeface="Times New Roman" panose="02020603050405020304" pitchFamily="18" charset="0"/>
              </a:rPr>
              <a:t>оказание помощи преподавателям в совершенствовании педагогического мастерства. </a:t>
            </a:r>
          </a:p>
          <a:p>
            <a:r>
              <a:rPr lang="ru-RU" sz="6800" dirty="0">
                <a:solidFill>
                  <a:schemeClr val="accent5">
                    <a:lumMod val="50000"/>
                  </a:schemeClr>
                </a:solidFill>
                <a:latin typeface="Times New Roman" panose="02020603050405020304" pitchFamily="18" charset="0"/>
                <a:cs typeface="Times New Roman" panose="02020603050405020304" pitchFamily="18" charset="0"/>
              </a:rPr>
              <a:t>	Обобщая  цели и назначение создания УМК  можно сказать, что студенты видят непосредственно конечный результат своей деятельности, обратную связь, что, на мой взгляд, особенно важно при подготовке профессионалов своего дела. </a:t>
            </a:r>
          </a:p>
          <a:p>
            <a:endParaRPr lang="ru-RU" dirty="0"/>
          </a:p>
        </p:txBody>
      </p:sp>
      <p:sp>
        <p:nvSpPr>
          <p:cNvPr id="4" name="Заголовок 1"/>
          <p:cNvSpPr>
            <a:spLocks noGrp="1"/>
          </p:cNvSpPr>
          <p:nvPr>
            <p:ph type="title"/>
          </p:nvPr>
        </p:nvSpPr>
        <p:spPr/>
        <p:txBody>
          <a:bodyPr>
            <a:noAutofit/>
          </a:bodyPr>
          <a:lstStyle/>
          <a:p>
            <a:r>
              <a:rPr lang="ru-RU" sz="4000"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Заключение</a:t>
            </a:r>
            <a:endParaRPr lang="ru-RU" sz="4000" dirty="0"/>
          </a:p>
        </p:txBody>
      </p:sp>
      <p:sp>
        <p:nvSpPr>
          <p:cNvPr id="5" name="Стрелка вправо 4">
            <a:hlinkClick r:id="rId2"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911879308"/>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СОДЕРЖАНИЕ</a:t>
            </a:r>
            <a:endParaRPr lang="ru-RU" dirty="0">
              <a:ln w="18415" cmpd="sng">
                <a:solidFill>
                  <a:srgbClr val="FFFFFF"/>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772816"/>
            <a:ext cx="8229600" cy="4896544"/>
          </a:xfrm>
        </p:spPr>
        <p:txBody>
          <a:bodyPr>
            <a:normAutofit fontScale="77500" lnSpcReduction="20000"/>
          </a:bodyPr>
          <a:lstStyle/>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2" action="ppaction://hlinksldjump"/>
              </a:rPr>
              <a:t>1. Аннотация к УМК дисциплины</a:t>
            </a:r>
            <a:endParaRPr lang="ru-RU" sz="2000" i="1" dirty="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3" action="ppaction://hlinksldjump"/>
              </a:rPr>
              <a:t>2. Нормативная и учебно-методическая документация</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4" action="ppaction://hlinksldjump"/>
              </a:rPr>
              <a:t>3. Объем дисциплины и виды учебной работы, формы текущего и промежуточного контроля</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5" action="ppaction://hlinksldjump"/>
              </a:rPr>
              <a:t>3.1 Календарно-тематический план</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6" action="ppaction://hlinksldjump"/>
              </a:rPr>
              <a:t>4. Рабочая программа дисциплины</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7" action="ppaction://hlinksldjump"/>
              </a:rPr>
              <a:t>4.1 Цели и задачи изучения дисциплины</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8" action="ppaction://hlinksldjump"/>
              </a:rPr>
              <a:t>4.2 </a:t>
            </a: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8" action="ppaction://hlinksldjump"/>
              </a:rPr>
              <a:t>Тематический план дисциплины</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9" action="ppaction://hlinksldjump"/>
              </a:rPr>
              <a:t>4.3 </a:t>
            </a: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9" action="ppaction://hlinksldjump"/>
              </a:rPr>
              <a:t>Содержание курса дисциплины</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10" action="ppaction://hlinksldjump"/>
              </a:rPr>
              <a:t>4.4 </a:t>
            </a: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10" action="ppaction://hlinksldjump"/>
              </a:rPr>
              <a:t>Контрольно-измерительные материалы</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11" action="ppaction://hlinksldjump"/>
              </a:rPr>
              <a:t>5. Методические рекомендации по выполнению практических (лабораторных) работ и семинарных занятий</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12" action="ppaction://hlinksldjump"/>
              </a:rPr>
              <a:t>6. Опорный конспект наиболее значимых тем</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13" action="ppaction://hlinksldjump"/>
              </a:rPr>
              <a:t>7. Структурно-логические схемы</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14" action="ppaction://hlinksldjump"/>
              </a:rPr>
              <a:t>8. Энциклопедия ума</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15" action="ppaction://hlinksldjump"/>
              </a:rPr>
              <a:t>9. Методические рекомендации для выполнения самостоятельной работы студентами</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16" action="ppaction://hlinksldjump"/>
              </a:rPr>
              <a:t>10. Материально-техническое и информационное обеспечение дисциплины</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17" action="ppaction://hlinksldjump"/>
              </a:rPr>
              <a:t>11. Методические рекомендации для преподавателя</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r>
              <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18" action="ppaction://hlinksldjump"/>
              </a:rPr>
              <a:t>Заключение</a:t>
            </a: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endParaRPr lang="ru-RU" sz="2000" i="1" dirty="0">
              <a:solidFill>
                <a:schemeClr val="accent5">
                  <a:lumMod val="50000"/>
                </a:schemeClr>
              </a:solidFill>
              <a:latin typeface="Times New Roman" panose="02020603050405020304" pitchFamily="18" charset="0"/>
              <a:cs typeface="Times New Roman" panose="02020603050405020304" pitchFamily="18" charset="0"/>
            </a:endParaRPr>
          </a:p>
          <a:p>
            <a:pPr marL="0" lvl="0" indent="0">
              <a:buNone/>
            </a:pPr>
            <a:endParaRPr lang="ru-RU" sz="2000" b="1" i="1" dirty="0" smtClean="0">
              <a:solidFill>
                <a:schemeClr val="accent5">
                  <a:lumMod val="50000"/>
                </a:schemeClr>
              </a:solidFill>
              <a:latin typeface="Times New Roman" panose="02020603050405020304" pitchFamily="18" charset="0"/>
              <a:cs typeface="Times New Roman" panose="02020603050405020304" pitchFamily="18" charset="0"/>
              <a:hlinkClick r:id="rId13" action="ppaction://hlinksldjump"/>
            </a:endParaRPr>
          </a:p>
          <a:p>
            <a:pPr marL="457200" lvl="0" indent="-457200">
              <a:buFont typeface="+mj-lt"/>
              <a:buAutoNum type="arabicPeriod"/>
            </a:pPr>
            <a:endParaRPr lang="ru-RU" sz="2000" b="1" i="1"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4" name="Стрелка вправо 3">
            <a:hlinkClick r:id="rId19" action="ppaction://hlinksldjump"/>
          </p:cNvPr>
          <p:cNvSpPr/>
          <p:nvPr/>
        </p:nvSpPr>
        <p:spPr>
          <a:xfrm flipH="1">
            <a:off x="8398768" y="6453336"/>
            <a:ext cx="576064" cy="404664"/>
          </a:xfrm>
          <a:prstGeom prst="rightArrow">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184769739"/>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797</TotalTime>
  <Words>6772</Words>
  <Application>Microsoft Office PowerPoint</Application>
  <PresentationFormat>Экран (4:3)</PresentationFormat>
  <Paragraphs>1045</Paragraphs>
  <Slides>80</Slides>
  <Notes>3</Notes>
  <HiddenSlides>0</HiddenSlides>
  <MMClips>1</MMClips>
  <ScaleCrop>false</ScaleCrop>
  <HeadingPairs>
    <vt:vector size="4" baseType="variant">
      <vt:variant>
        <vt:lpstr>Тема</vt:lpstr>
      </vt:variant>
      <vt:variant>
        <vt:i4>1</vt:i4>
      </vt:variant>
      <vt:variant>
        <vt:lpstr>Заголовки слайдов</vt:lpstr>
      </vt:variant>
      <vt:variant>
        <vt:i4>80</vt:i4>
      </vt:variant>
    </vt:vector>
  </HeadingPairs>
  <TitlesOfParts>
    <vt:vector size="81" baseType="lpstr">
      <vt:lpstr>Тема Office</vt:lpstr>
      <vt:lpstr>Слайд 1</vt:lpstr>
      <vt:lpstr>Учебно-методический комплекс –</vt:lpstr>
      <vt:lpstr>Обоснование </vt:lpstr>
      <vt:lpstr>Обоснование </vt:lpstr>
      <vt:lpstr>Цель и назначение УМК: </vt:lpstr>
      <vt:lpstr>Функции УМК</vt:lpstr>
      <vt:lpstr>Слайд 7</vt:lpstr>
      <vt:lpstr>Предисловие</vt:lpstr>
      <vt:lpstr>СОДЕРЖАНИЕ</vt:lpstr>
      <vt:lpstr>Аннотация к УМК дисциплины</vt:lpstr>
      <vt:lpstr>Слайд 11</vt:lpstr>
      <vt:lpstr>Структура учебно-методического комплекса по дисциплине «Экономика организации»</vt:lpstr>
      <vt:lpstr>Место учебной дисциплины в системе общепрофессиональных и специальных дисциплин </vt:lpstr>
      <vt:lpstr>Слайд 14</vt:lpstr>
      <vt:lpstr>Нормативная и учебно-методическая документация</vt:lpstr>
      <vt:lpstr>Слайд 16</vt:lpstr>
      <vt:lpstr>Слайд 17</vt:lpstr>
      <vt:lpstr>Выписка из учебного плана</vt:lpstr>
      <vt:lpstr>Слайд 19</vt:lpstr>
      <vt:lpstr>Календарно-тематический план</vt:lpstr>
      <vt:lpstr>Рабочая программа учебной дисциплины «Экономика  организации»</vt:lpstr>
      <vt:lpstr>Содержание</vt:lpstr>
      <vt:lpstr>Паспорт программы учебной дисциплины </vt:lpstr>
      <vt:lpstr>Структура и содержание учебной дисциплины </vt:lpstr>
      <vt:lpstr>Условия реализации учебной дисциплины </vt:lpstr>
      <vt:lpstr>Контроль и оценка результатов освоения учебной дисциплины </vt:lpstr>
      <vt:lpstr>Цели и задачи изучения дисциплины</vt:lpstr>
      <vt:lpstr>Тематический план дисциплины</vt:lpstr>
      <vt:lpstr>Содержание курса дисциплины</vt:lpstr>
      <vt:lpstr>Контрольно-измерительные материалы</vt:lpstr>
      <vt:lpstr>Слайд 31</vt:lpstr>
      <vt:lpstr>Пояснительная записка</vt:lpstr>
      <vt:lpstr>Модель контроля по учебной дисциплине «Экономика организации»</vt:lpstr>
      <vt:lpstr>Кодификатор содержания учебной дисциплины Экономика организации</vt:lpstr>
      <vt:lpstr>Материалы рубежного контроля по учебной дисциплине «Экономика организации»</vt:lpstr>
      <vt:lpstr>Слайд 36</vt:lpstr>
      <vt:lpstr>Методические рекомендации  по выполнению практических  работ студентами</vt:lpstr>
      <vt:lpstr>Слайд 38</vt:lpstr>
      <vt:lpstr>Перечень практических занятий  (40 часов)</vt:lpstr>
      <vt:lpstr>Слайд 40</vt:lpstr>
      <vt:lpstr>Практическое занятие №1</vt:lpstr>
      <vt:lpstr>Практическое занятие №2</vt:lpstr>
      <vt:lpstr>Практическое занятие №3</vt:lpstr>
      <vt:lpstr>Практическое занятие №4</vt:lpstr>
      <vt:lpstr>Практическое занятие №5</vt:lpstr>
      <vt:lpstr>Практическое занятие №6</vt:lpstr>
      <vt:lpstr>Практическое занятие №7</vt:lpstr>
      <vt:lpstr>Практическое занятие №8</vt:lpstr>
      <vt:lpstr>Практическое занятие №9</vt:lpstr>
      <vt:lpstr>Практическое занятие №10</vt:lpstr>
      <vt:lpstr>Практическое занятие №11</vt:lpstr>
      <vt:lpstr>Практическое занятие №12</vt:lpstr>
      <vt:lpstr>Практическое занятие №13</vt:lpstr>
      <vt:lpstr>Слайд 54</vt:lpstr>
      <vt:lpstr>Комплексное задание </vt:lpstr>
      <vt:lpstr>Слайд 56</vt:lpstr>
      <vt:lpstr>Опорный конспект наиболее значимых тем</vt:lpstr>
      <vt:lpstr>Слайд 58</vt:lpstr>
      <vt:lpstr>Содержание лекционного курса</vt:lpstr>
      <vt:lpstr>Тема 1.1. Организация (предприятие) как хозяйствующий субъект в рыночной экономике</vt:lpstr>
      <vt:lpstr>Тема 2.1. Имущество и капитал.</vt:lpstr>
      <vt:lpstr>Тема 2.2. Оборотные средства</vt:lpstr>
      <vt:lpstr>Тема 2.3. Трудовые ресурсы. Организация, нормирование и оплата труда</vt:lpstr>
      <vt:lpstr>Тема 3.1. Издержки производства и себестоимость продукции, услуг</vt:lpstr>
      <vt:lpstr>Тема 3.2. Ценообразование  в рыночной экономике</vt:lpstr>
      <vt:lpstr>Тема 4.1. Экономическая информация –информационный     ресурс организации</vt:lpstr>
      <vt:lpstr>Структурно – логические  схемы</vt:lpstr>
      <vt:lpstr>Слайд 68</vt:lpstr>
      <vt:lpstr>Слайд 69</vt:lpstr>
      <vt:lpstr>Слайд 70</vt:lpstr>
      <vt:lpstr>Слайд 71</vt:lpstr>
      <vt:lpstr>Слайд 72</vt:lpstr>
      <vt:lpstr>Энциклопедия ума</vt:lpstr>
      <vt:lpstr>Слайд 74</vt:lpstr>
      <vt:lpstr>Слайд 75</vt:lpstr>
      <vt:lpstr>Слайд 76</vt:lpstr>
      <vt:lpstr>Методические рекомендации для выполнения самостоятельной работы студентам</vt:lpstr>
      <vt:lpstr>Материально-техническое и информационное обеспечение дисциплины</vt:lpstr>
      <vt:lpstr>Методические указания для преподавателей</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Учебно-методический комплекс  </dc:title>
  <dc:creator>Юлия</dc:creator>
  <cp:lastModifiedBy>Людмила</cp:lastModifiedBy>
  <cp:revision>81</cp:revision>
  <dcterms:created xsi:type="dcterms:W3CDTF">2015-01-31T14:03:21Z</dcterms:created>
  <dcterms:modified xsi:type="dcterms:W3CDTF">2015-03-11T08:39:12Z</dcterms:modified>
</cp:coreProperties>
</file>