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2" r:id="rId5"/>
    <p:sldId id="260" r:id="rId6"/>
    <p:sldId id="259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1288599242_matematika_carica_nauk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58" y="1"/>
            <a:ext cx="9144000" cy="6854310"/>
          </a:xfrm>
          <a:prstGeom prst="rect">
            <a:avLst/>
          </a:prstGeom>
          <a:noFill/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 contourW="12700">
            <a:bevelT w="165100" prst="coolSlant"/>
            <a:contourClr>
              <a:schemeClr val="accent3">
                <a:lumMod val="50000"/>
              </a:schemeClr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404664"/>
            <a:ext cx="7772400" cy="1470025"/>
          </a:xfrm>
          <a:effectLst>
            <a:reflection blurRad="6350" stA="50000" endA="300" endPos="55000" dir="5400000" sy="-100000" algn="bl" rotWithShape="0"/>
          </a:effectLst>
        </p:spPr>
        <p:txBody>
          <a:bodyPr/>
          <a:lstStyle>
            <a:lvl1pPr>
              <a:defRPr b="1">
                <a:solidFill>
                  <a:srgbClr val="006600"/>
                </a:solidFill>
                <a:latin typeface="Georgia" pitchFamily="18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5976" y="4437112"/>
            <a:ext cx="4528592" cy="1752600"/>
          </a:xfrm>
        </p:spPr>
        <p:txBody>
          <a:bodyPr/>
          <a:lstStyle>
            <a:lvl1pPr marL="0" indent="0" algn="ctr">
              <a:buNone/>
              <a:defRPr b="1" i="1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09833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0a2446eea378dac32a93eb6b71162201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05" y="12092"/>
            <a:ext cx="9132195" cy="68580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 extrusionH="12700" contourW="12700">
            <a:bevelT/>
            <a:contourClr>
              <a:schemeClr val="tx1">
                <a:lumMod val="50000"/>
                <a:lumOff val="50000"/>
              </a:schemeClr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 rot="19571671">
            <a:off x="7945438" y="6315075"/>
            <a:ext cx="12430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800" b="1">
                <a:solidFill>
                  <a:srgbClr val="7F7F7F"/>
                </a:solidFill>
                <a:latin typeface="Georgia" pitchFamily="18" charset="0"/>
              </a:rPr>
              <a:t>shpuntova.ucoz.ru</a:t>
            </a:r>
            <a:endParaRPr lang="ru-RU" sz="800" b="1">
              <a:solidFill>
                <a:srgbClr val="7F7F7F"/>
              </a:solidFill>
              <a:latin typeface="Georgia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8189" y="1340768"/>
            <a:ext cx="8229600" cy="86895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76872"/>
            <a:ext cx="7931224" cy="43204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7316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effectLst>
            <a:reflection blurRad="6350" stA="50000" endA="300" endPos="55000" dir="5400000" sy="-100000" algn="bl" rotWithShape="0"/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kern="1200">
          <a:solidFill>
            <a:srgbClr val="006600"/>
          </a:solidFill>
          <a:latin typeface="Georgia" pitchFamily="18" charset="0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6600"/>
          </a:solidFill>
          <a:latin typeface="Georgia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6600"/>
          </a:solidFill>
          <a:latin typeface="Georgia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6600"/>
          </a:solidFill>
          <a:latin typeface="Georgia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6600"/>
          </a:solidFill>
          <a:latin typeface="Georgia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6600"/>
          </a:solidFill>
          <a:latin typeface="Georgia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6600"/>
          </a:solidFill>
          <a:latin typeface="Georgia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6600"/>
          </a:solidFill>
          <a:latin typeface="Georgia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6600"/>
          </a:solidFill>
          <a:latin typeface="Georgia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b="1" i="1" kern="1200">
          <a:solidFill>
            <a:srgbClr val="00B05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Georgia" pitchFamily="18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b="1" i="1" kern="1200">
          <a:solidFill>
            <a:srgbClr val="00B05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Georgia" pitchFamily="18" charset="0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b="1" i="1" kern="1200">
          <a:solidFill>
            <a:srgbClr val="00B05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Georgia" pitchFamily="18" charset="0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b="1" i="1" kern="1200">
          <a:solidFill>
            <a:srgbClr val="00B05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Georgia" pitchFamily="18" charset="0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b="1" i="1" kern="1200">
          <a:solidFill>
            <a:srgbClr val="00B05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Georgia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550" y="404813"/>
            <a:ext cx="7772400" cy="14700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Повторение по теме «Глагол»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340768"/>
            <a:ext cx="8280920" cy="1656184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Arial"/>
                <a:ea typeface="+mn-ea"/>
                <a:cs typeface="+mn-cs"/>
              </a:rPr>
              <a:t>Образуйте от данных существительных глаголы при помощи суффиксов –</a:t>
            </a:r>
            <a:r>
              <a:rPr lang="ru-RU" sz="3200" dirty="0" err="1">
                <a:latin typeface="Arial"/>
                <a:ea typeface="+mn-ea"/>
                <a:cs typeface="+mn-cs"/>
              </a:rPr>
              <a:t>ова</a:t>
            </a:r>
            <a:r>
              <a:rPr lang="ru-RU" sz="3200" dirty="0">
                <a:latin typeface="Arial"/>
                <a:ea typeface="+mn-ea"/>
                <a:cs typeface="+mn-cs"/>
              </a:rPr>
              <a:t>-, -</a:t>
            </a:r>
            <a:r>
              <a:rPr lang="ru-RU" sz="3200" dirty="0" err="1">
                <a:latin typeface="Arial"/>
                <a:ea typeface="+mn-ea"/>
                <a:cs typeface="+mn-cs"/>
              </a:rPr>
              <a:t>ева</a:t>
            </a:r>
            <a:r>
              <a:rPr lang="ru-RU" sz="3200" dirty="0">
                <a:latin typeface="Arial"/>
                <a:ea typeface="+mn-ea"/>
                <a:cs typeface="+mn-cs"/>
              </a:rPr>
              <a:t>-, -</a:t>
            </a:r>
            <a:r>
              <a:rPr lang="ru-RU" sz="3200" dirty="0" err="1">
                <a:latin typeface="Arial"/>
                <a:ea typeface="+mn-ea"/>
                <a:cs typeface="+mn-cs"/>
              </a:rPr>
              <a:t>ыва</a:t>
            </a:r>
            <a:r>
              <a:rPr lang="ru-RU" sz="3200" dirty="0">
                <a:latin typeface="Arial"/>
                <a:ea typeface="+mn-ea"/>
                <a:cs typeface="+mn-cs"/>
              </a:rPr>
              <a:t>-, -ива-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36912"/>
            <a:ext cx="7931224" cy="3960440"/>
          </a:xfrm>
        </p:spPr>
        <p:txBody>
          <a:bodyPr/>
          <a:lstStyle/>
          <a:p>
            <a:pPr marL="0" indent="0">
              <a:buNone/>
            </a:pPr>
            <a:endParaRPr lang="ru-RU" b="0" i="0" dirty="0">
              <a:solidFill>
                <a:srgbClr val="161908"/>
              </a:solidFill>
              <a:effectLst/>
              <a:latin typeface="Arial"/>
            </a:endParaRPr>
          </a:p>
          <a:p>
            <a:pPr marL="0" indent="0">
              <a:buNone/>
            </a:pPr>
            <a:r>
              <a:rPr lang="ru-RU" sz="3600" dirty="0" smtClean="0">
                <a:solidFill>
                  <a:srgbClr val="161908"/>
                </a:solidFill>
                <a:effectLst/>
                <a:latin typeface="Arial"/>
              </a:rPr>
              <a:t>     Марш</a:t>
            </a:r>
            <a:r>
              <a:rPr lang="ru-RU" sz="3600" dirty="0">
                <a:solidFill>
                  <a:srgbClr val="161908"/>
                </a:solidFill>
                <a:effectLst/>
                <a:latin typeface="Arial"/>
              </a:rPr>
              <a:t>, салют, модель, телеграф, премия, совет, адрес, цитата, фотограф, протест, маска, группа, гарантия, след, команда.</a:t>
            </a:r>
            <a:endParaRPr lang="ru-RU" sz="3600" i="0" dirty="0">
              <a:solidFill>
                <a:srgbClr val="161908"/>
              </a:solidFill>
              <a:effectLst/>
              <a:latin typeface="Arial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3365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Ответ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0" i="0" dirty="0" smtClean="0">
                <a:solidFill>
                  <a:srgbClr val="161908"/>
                </a:solidFill>
                <a:effectLst/>
                <a:latin typeface="Arial"/>
              </a:rPr>
              <a:t>    Маршировать</a:t>
            </a:r>
            <a:r>
              <a:rPr lang="ru-RU" b="0" i="0" dirty="0">
                <a:solidFill>
                  <a:srgbClr val="161908"/>
                </a:solidFill>
                <a:effectLst/>
                <a:latin typeface="Arial"/>
              </a:rPr>
              <a:t>, салютовать, моделировать, телеграфировать, премировать, советовать, адресовать, цитировать, фотографировать, протестовать, маскировать, группировать, гарантировать, следовать, командовать.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686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96752"/>
            <a:ext cx="8676457" cy="1800200"/>
          </a:xfrm>
        </p:spPr>
        <p:txBody>
          <a:bodyPr>
            <a:normAutofit/>
          </a:bodyPr>
          <a:lstStyle/>
          <a:p>
            <a:r>
              <a:rPr lang="ru-RU" sz="3100" dirty="0" smtClean="0">
                <a:latin typeface="Arial"/>
              </a:rPr>
              <a:t>       Вставьте </a:t>
            </a:r>
            <a:r>
              <a:rPr lang="ru-RU" sz="3100" dirty="0">
                <a:latin typeface="Arial"/>
              </a:rPr>
              <a:t>нужную </a:t>
            </a:r>
            <a:r>
              <a:rPr lang="ru-RU" sz="3100" dirty="0" smtClean="0">
                <a:latin typeface="Arial"/>
              </a:rPr>
              <a:t>гласную, запишите </a:t>
            </a:r>
            <a:r>
              <a:rPr lang="ru-RU" sz="3100" dirty="0">
                <a:latin typeface="Arial"/>
              </a:rPr>
              <a:t>слова, выделяя окончание глаголов, укажите </a:t>
            </a:r>
            <a:r>
              <a:rPr lang="ru-RU" sz="3100" dirty="0" smtClean="0">
                <a:latin typeface="Arial"/>
              </a:rPr>
              <a:t>спряжение</a:t>
            </a:r>
            <a:r>
              <a:rPr lang="ru-RU" b="0" dirty="0">
                <a:latin typeface="Arial"/>
              </a:rPr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3212976"/>
            <a:ext cx="8712968" cy="33843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i="0" dirty="0" smtClean="0">
                <a:solidFill>
                  <a:srgbClr val="333333"/>
                </a:solidFill>
                <a:effectLst/>
                <a:latin typeface="Arial"/>
              </a:rPr>
              <a:t>   </a:t>
            </a:r>
            <a:r>
              <a:rPr lang="ru-RU" sz="3600" i="0" dirty="0" err="1" smtClean="0">
                <a:solidFill>
                  <a:srgbClr val="333333"/>
                </a:solidFill>
                <a:effectLst/>
                <a:latin typeface="Arial"/>
              </a:rPr>
              <a:t>Держ</a:t>
            </a:r>
            <a:r>
              <a:rPr lang="ru-RU" sz="3600" i="0" dirty="0" smtClean="0">
                <a:solidFill>
                  <a:srgbClr val="333333"/>
                </a:solidFill>
                <a:effectLst/>
                <a:latin typeface="Arial"/>
              </a:rPr>
              <a:t>…</a:t>
            </a:r>
            <a:r>
              <a:rPr lang="ru-RU" sz="3600" i="0" dirty="0" err="1" smtClean="0">
                <a:solidFill>
                  <a:srgbClr val="333333"/>
                </a:solidFill>
                <a:effectLst/>
                <a:latin typeface="Arial"/>
              </a:rPr>
              <a:t>тся</a:t>
            </a:r>
            <a:r>
              <a:rPr lang="ru-RU" sz="3600" i="0" dirty="0" smtClean="0">
                <a:solidFill>
                  <a:srgbClr val="333333"/>
                </a:solidFill>
                <a:effectLst/>
                <a:latin typeface="Arial"/>
              </a:rPr>
              <a:t> </a:t>
            </a:r>
            <a:r>
              <a:rPr lang="ru-RU" sz="3600" i="0" dirty="0">
                <a:solidFill>
                  <a:srgbClr val="333333"/>
                </a:solidFill>
                <a:effectLst/>
                <a:latin typeface="Arial"/>
              </a:rPr>
              <a:t>, жал…т, </a:t>
            </a:r>
            <a:r>
              <a:rPr lang="ru-RU" sz="3600" i="0" dirty="0" err="1">
                <a:solidFill>
                  <a:srgbClr val="333333"/>
                </a:solidFill>
                <a:effectLst/>
                <a:latin typeface="Arial"/>
              </a:rPr>
              <a:t>руб</a:t>
            </a:r>
            <a:r>
              <a:rPr lang="ru-RU" sz="3600" i="0" dirty="0">
                <a:solidFill>
                  <a:srgbClr val="333333"/>
                </a:solidFill>
                <a:effectLst/>
                <a:latin typeface="Arial"/>
              </a:rPr>
              <a:t>…т, стро…т, </a:t>
            </a:r>
            <a:r>
              <a:rPr lang="ru-RU" sz="3600" i="0" dirty="0" err="1">
                <a:solidFill>
                  <a:srgbClr val="333333"/>
                </a:solidFill>
                <a:effectLst/>
                <a:latin typeface="Arial"/>
              </a:rPr>
              <a:t>кле</a:t>
            </a:r>
            <a:r>
              <a:rPr lang="ru-RU" sz="3600" i="0" dirty="0">
                <a:solidFill>
                  <a:srgbClr val="333333"/>
                </a:solidFill>
                <a:effectLst/>
                <a:latin typeface="Arial"/>
              </a:rPr>
              <a:t>…т, </a:t>
            </a:r>
            <a:r>
              <a:rPr lang="ru-RU" sz="3600" i="0" dirty="0" err="1">
                <a:solidFill>
                  <a:srgbClr val="333333"/>
                </a:solidFill>
                <a:effectLst/>
                <a:latin typeface="Arial"/>
              </a:rPr>
              <a:t>леч</a:t>
            </a:r>
            <a:r>
              <a:rPr lang="ru-RU" sz="3600" i="0" dirty="0">
                <a:solidFill>
                  <a:srgbClr val="333333"/>
                </a:solidFill>
                <a:effectLst/>
                <a:latin typeface="Arial"/>
              </a:rPr>
              <a:t>…т, </a:t>
            </a:r>
            <a:r>
              <a:rPr lang="ru-RU" sz="3600" i="0" dirty="0" err="1">
                <a:solidFill>
                  <a:srgbClr val="333333"/>
                </a:solidFill>
                <a:effectLst/>
                <a:latin typeface="Arial"/>
              </a:rPr>
              <a:t>ве</a:t>
            </a:r>
            <a:r>
              <a:rPr lang="ru-RU" sz="3600" i="0" dirty="0">
                <a:solidFill>
                  <a:srgbClr val="333333"/>
                </a:solidFill>
                <a:effectLst/>
                <a:latin typeface="Arial"/>
              </a:rPr>
              <a:t>…т, се…т, рису…м. </a:t>
            </a:r>
            <a:r>
              <a:rPr lang="ru-RU" sz="3600" i="0" dirty="0" smtClean="0">
                <a:solidFill>
                  <a:srgbClr val="333333"/>
                </a:solidFill>
                <a:effectLst/>
                <a:latin typeface="Arial"/>
              </a:rPr>
              <a:t>стро…</a:t>
            </a:r>
            <a:r>
              <a:rPr lang="ru-RU" sz="3600" i="0" dirty="0" err="1" smtClean="0">
                <a:solidFill>
                  <a:srgbClr val="333333"/>
                </a:solidFill>
                <a:effectLst/>
                <a:latin typeface="Arial"/>
              </a:rPr>
              <a:t>мся,пиш</a:t>
            </a:r>
            <a:r>
              <a:rPr lang="ru-RU" sz="3600" i="0" dirty="0" smtClean="0">
                <a:solidFill>
                  <a:srgbClr val="333333"/>
                </a:solidFill>
                <a:effectLst/>
                <a:latin typeface="Arial"/>
              </a:rPr>
              <a:t>…</a:t>
            </a:r>
            <a:r>
              <a:rPr lang="ru-RU" sz="3600" i="0" dirty="0" err="1" smtClean="0">
                <a:solidFill>
                  <a:srgbClr val="333333"/>
                </a:solidFill>
                <a:effectLst/>
                <a:latin typeface="Arial"/>
              </a:rPr>
              <a:t>м,помо</a:t>
            </a:r>
            <a:r>
              <a:rPr lang="ru-RU" sz="3600" i="0" dirty="0" smtClean="0">
                <a:solidFill>
                  <a:srgbClr val="333333"/>
                </a:solidFill>
                <a:effectLst/>
                <a:latin typeface="Arial"/>
              </a:rPr>
              <a:t>…</a:t>
            </a:r>
            <a:r>
              <a:rPr lang="ru-RU" sz="3600" i="0" dirty="0" err="1" smtClean="0">
                <a:solidFill>
                  <a:srgbClr val="333333"/>
                </a:solidFill>
                <a:effectLst/>
                <a:latin typeface="Arial"/>
              </a:rPr>
              <a:t>шь,вытр</a:t>
            </a:r>
            <a:r>
              <a:rPr lang="ru-RU" sz="3600" i="0" dirty="0" smtClean="0">
                <a:solidFill>
                  <a:srgbClr val="333333"/>
                </a:solidFill>
                <a:effectLst/>
                <a:latin typeface="Arial"/>
              </a:rPr>
              <a:t>…</a:t>
            </a:r>
            <a:r>
              <a:rPr lang="ru-RU" sz="3600" i="0" dirty="0" err="1" smtClean="0">
                <a:solidFill>
                  <a:srgbClr val="333333"/>
                </a:solidFill>
                <a:effectLst/>
                <a:latin typeface="Arial"/>
              </a:rPr>
              <a:t>шь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90387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5" y="1196752"/>
            <a:ext cx="8208912" cy="1800200"/>
          </a:xfrm>
        </p:spPr>
        <p:txBody>
          <a:bodyPr>
            <a:normAutofit/>
          </a:bodyPr>
          <a:lstStyle/>
          <a:p>
            <a:r>
              <a:rPr lang="ru-RU" b="0" dirty="0" smtClean="0">
                <a:solidFill>
                  <a:srgbClr val="333333"/>
                </a:solidFill>
                <a:latin typeface="Arial"/>
              </a:rPr>
              <a:t>Ответ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36912"/>
            <a:ext cx="8712968" cy="39604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i="0" dirty="0" smtClean="0">
                <a:solidFill>
                  <a:srgbClr val="333333"/>
                </a:solidFill>
                <a:effectLst/>
                <a:latin typeface="Arial"/>
              </a:rPr>
              <a:t>   Держ</a:t>
            </a:r>
            <a:r>
              <a:rPr lang="ru-RU" sz="3600" i="0" dirty="0">
                <a:solidFill>
                  <a:srgbClr val="333333"/>
                </a:solidFill>
                <a:effectLst/>
                <a:latin typeface="Arial"/>
              </a:rPr>
              <a:t>И</a:t>
            </a:r>
            <a:r>
              <a:rPr lang="ru-RU" sz="3600" i="0" dirty="0" smtClean="0">
                <a:solidFill>
                  <a:srgbClr val="333333"/>
                </a:solidFill>
                <a:effectLst/>
                <a:latin typeface="Arial"/>
              </a:rPr>
              <a:t>тся ,жалИт, </a:t>
            </a:r>
            <a:r>
              <a:rPr lang="ru-RU" sz="3600" i="0" dirty="0" err="1" smtClean="0">
                <a:solidFill>
                  <a:srgbClr val="333333"/>
                </a:solidFill>
                <a:effectLst/>
                <a:latin typeface="Arial"/>
              </a:rPr>
              <a:t>рубИт</a:t>
            </a:r>
            <a:r>
              <a:rPr lang="ru-RU" sz="3600" i="0" dirty="0">
                <a:solidFill>
                  <a:srgbClr val="333333"/>
                </a:solidFill>
                <a:effectLst/>
                <a:latin typeface="Arial"/>
              </a:rPr>
              <a:t>, </a:t>
            </a:r>
            <a:r>
              <a:rPr lang="ru-RU" sz="3600" i="0" dirty="0" err="1" smtClean="0">
                <a:solidFill>
                  <a:srgbClr val="333333"/>
                </a:solidFill>
                <a:effectLst/>
                <a:latin typeface="Arial"/>
              </a:rPr>
              <a:t>строИт</a:t>
            </a:r>
            <a:r>
              <a:rPr lang="ru-RU" sz="3600" i="0" dirty="0">
                <a:solidFill>
                  <a:srgbClr val="333333"/>
                </a:solidFill>
                <a:effectLst/>
                <a:latin typeface="Arial"/>
              </a:rPr>
              <a:t>, </a:t>
            </a:r>
            <a:r>
              <a:rPr lang="ru-RU" sz="3600" i="0" dirty="0" err="1" smtClean="0">
                <a:solidFill>
                  <a:srgbClr val="333333"/>
                </a:solidFill>
                <a:effectLst/>
                <a:latin typeface="Arial"/>
              </a:rPr>
              <a:t>клеИт</a:t>
            </a:r>
            <a:r>
              <a:rPr lang="ru-RU" sz="3600" i="0" dirty="0">
                <a:solidFill>
                  <a:srgbClr val="333333"/>
                </a:solidFill>
                <a:effectLst/>
                <a:latin typeface="Arial"/>
              </a:rPr>
              <a:t>, </a:t>
            </a:r>
            <a:r>
              <a:rPr lang="ru-RU" sz="3600" i="0" dirty="0" err="1" smtClean="0">
                <a:solidFill>
                  <a:srgbClr val="333333"/>
                </a:solidFill>
                <a:effectLst/>
                <a:latin typeface="Arial"/>
              </a:rPr>
              <a:t>лечИт</a:t>
            </a:r>
            <a:r>
              <a:rPr lang="ru-RU" sz="3600" i="0" dirty="0">
                <a:solidFill>
                  <a:srgbClr val="333333"/>
                </a:solidFill>
                <a:effectLst/>
                <a:latin typeface="Arial"/>
              </a:rPr>
              <a:t>, </a:t>
            </a:r>
            <a:r>
              <a:rPr lang="ru-RU" sz="3600" i="0" dirty="0" err="1" smtClean="0">
                <a:solidFill>
                  <a:srgbClr val="333333"/>
                </a:solidFill>
                <a:effectLst/>
                <a:latin typeface="Arial"/>
              </a:rPr>
              <a:t>веЕт</a:t>
            </a:r>
            <a:r>
              <a:rPr lang="ru-RU" sz="3600" i="0" dirty="0">
                <a:solidFill>
                  <a:srgbClr val="333333"/>
                </a:solidFill>
                <a:effectLst/>
                <a:latin typeface="Arial"/>
              </a:rPr>
              <a:t>, </a:t>
            </a:r>
            <a:r>
              <a:rPr lang="ru-RU" sz="3600" i="0" dirty="0" err="1" smtClean="0">
                <a:solidFill>
                  <a:srgbClr val="333333"/>
                </a:solidFill>
                <a:effectLst/>
                <a:latin typeface="Arial"/>
              </a:rPr>
              <a:t>сеЕт</a:t>
            </a:r>
            <a:r>
              <a:rPr lang="ru-RU" sz="3600" i="0" dirty="0">
                <a:solidFill>
                  <a:srgbClr val="333333"/>
                </a:solidFill>
                <a:effectLst/>
                <a:latin typeface="Arial"/>
              </a:rPr>
              <a:t>, </a:t>
            </a:r>
            <a:r>
              <a:rPr lang="ru-RU" sz="3600" i="0" dirty="0" err="1" smtClean="0">
                <a:solidFill>
                  <a:srgbClr val="333333"/>
                </a:solidFill>
                <a:effectLst/>
                <a:latin typeface="Arial"/>
              </a:rPr>
              <a:t>рисуЕм</a:t>
            </a:r>
            <a:r>
              <a:rPr lang="ru-RU" sz="3600" i="0" dirty="0" smtClean="0">
                <a:solidFill>
                  <a:srgbClr val="333333"/>
                </a:solidFill>
                <a:effectLst/>
                <a:latin typeface="Arial"/>
              </a:rPr>
              <a:t>, </a:t>
            </a:r>
            <a:r>
              <a:rPr lang="ru-RU" sz="3600" i="0" dirty="0" err="1" smtClean="0">
                <a:solidFill>
                  <a:srgbClr val="333333"/>
                </a:solidFill>
                <a:effectLst/>
                <a:latin typeface="Arial"/>
              </a:rPr>
              <a:t>строИмся,пишЕм,помоЕшь,вытр</a:t>
            </a:r>
            <a:r>
              <a:rPr lang="ru-RU" sz="3600" i="0" dirty="0" err="1">
                <a:solidFill>
                  <a:srgbClr val="333333"/>
                </a:solidFill>
                <a:effectLst/>
                <a:latin typeface="Arial"/>
              </a:rPr>
              <a:t>Е</a:t>
            </a:r>
            <a:r>
              <a:rPr lang="ru-RU" sz="3600" i="0" dirty="0" err="1" smtClean="0">
                <a:solidFill>
                  <a:srgbClr val="333333"/>
                </a:solidFill>
                <a:effectLst/>
                <a:latin typeface="Arial"/>
              </a:rPr>
              <a:t>шь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728209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96752"/>
            <a:ext cx="8424935" cy="1440160"/>
          </a:xfrm>
        </p:spPr>
        <p:txBody>
          <a:bodyPr>
            <a:normAutofit fontScale="90000"/>
          </a:bodyPr>
          <a:lstStyle/>
          <a:p>
            <a:r>
              <a:rPr lang="ru-RU" sz="3200" dirty="0">
                <a:latin typeface="Arial"/>
              </a:rPr>
              <a:t>Из данных пословиц выпишите глаголы в форме 2-го лица единственного числа. Графически выделите орфограмму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36912"/>
            <a:ext cx="8712968" cy="396044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3600" b="0" i="0" dirty="0" smtClean="0">
                <a:solidFill>
                  <a:srgbClr val="333333"/>
                </a:solidFill>
                <a:effectLst/>
                <a:latin typeface="Arial"/>
              </a:rPr>
              <a:t> </a:t>
            </a:r>
            <a:r>
              <a:rPr lang="en-US" sz="3600" i="0" dirty="0" smtClean="0">
                <a:solidFill>
                  <a:srgbClr val="333333"/>
                </a:solidFill>
                <a:effectLst/>
                <a:latin typeface="Arial"/>
              </a:rPr>
              <a:t>1.</a:t>
            </a:r>
            <a:r>
              <a:rPr lang="ru-RU" sz="3600" i="0" dirty="0" err="1" smtClean="0">
                <a:solidFill>
                  <a:srgbClr val="333333"/>
                </a:solidFill>
                <a:effectLst/>
                <a:latin typeface="Arial"/>
              </a:rPr>
              <a:t>Бе</a:t>
            </a:r>
            <a:r>
              <a:rPr lang="ru-RU" sz="3600" i="0" dirty="0">
                <a:solidFill>
                  <a:srgbClr val="333333"/>
                </a:solidFill>
                <a:effectLst/>
                <a:latin typeface="Arial"/>
              </a:rPr>
              <a:t>… смелости (не)</a:t>
            </a:r>
            <a:r>
              <a:rPr lang="ru-RU" sz="3600" i="0" dirty="0" err="1">
                <a:solidFill>
                  <a:srgbClr val="333333"/>
                </a:solidFill>
                <a:effectLst/>
                <a:latin typeface="Arial"/>
              </a:rPr>
              <a:t>возьм</a:t>
            </a:r>
            <a:r>
              <a:rPr lang="ru-RU" sz="3600" i="0" dirty="0">
                <a:solidFill>
                  <a:srgbClr val="333333"/>
                </a:solidFill>
                <a:effectLst/>
                <a:latin typeface="Arial"/>
              </a:rPr>
              <a:t>…ш... и крепости.</a:t>
            </a:r>
            <a:endParaRPr lang="ru-RU" sz="3600" i="0" dirty="0">
              <a:solidFill>
                <a:srgbClr val="333333"/>
              </a:solidFill>
              <a:effectLst/>
              <a:latin typeface="Tahoma"/>
            </a:endParaRPr>
          </a:p>
          <a:p>
            <a:pPr marL="0" indent="0">
              <a:buNone/>
            </a:pPr>
            <a:r>
              <a:rPr lang="en-US" sz="3600" i="0" dirty="0">
                <a:solidFill>
                  <a:srgbClr val="333333"/>
                </a:solidFill>
                <a:effectLst/>
                <a:latin typeface="Arial"/>
              </a:rPr>
              <a:t> </a:t>
            </a:r>
            <a:r>
              <a:rPr lang="en-US" sz="3600" i="0" dirty="0" smtClean="0">
                <a:solidFill>
                  <a:srgbClr val="333333"/>
                </a:solidFill>
                <a:effectLst/>
                <a:latin typeface="Arial"/>
              </a:rPr>
              <a:t>2.</a:t>
            </a:r>
            <a:r>
              <a:rPr lang="ru-RU" sz="3600" i="0" dirty="0" smtClean="0">
                <a:solidFill>
                  <a:srgbClr val="333333"/>
                </a:solidFill>
                <a:effectLst/>
                <a:latin typeface="Arial"/>
              </a:rPr>
              <a:t>Днём </a:t>
            </a:r>
            <a:r>
              <a:rPr lang="ru-RU" sz="3600" i="0" dirty="0">
                <a:solidFill>
                  <a:srgbClr val="333333"/>
                </a:solidFill>
                <a:effectLst/>
                <a:latin typeface="Arial"/>
              </a:rPr>
              <a:t>раньше </a:t>
            </a:r>
            <a:r>
              <a:rPr lang="ru-RU" sz="3600" i="0" dirty="0" err="1">
                <a:solidFill>
                  <a:srgbClr val="333333"/>
                </a:solidFill>
                <a:effectLst/>
                <a:latin typeface="Arial"/>
              </a:rPr>
              <a:t>посе</a:t>
            </a:r>
            <a:r>
              <a:rPr lang="ru-RU" sz="3600" i="0" dirty="0">
                <a:solidFill>
                  <a:srgbClr val="333333"/>
                </a:solidFill>
                <a:effectLst/>
                <a:latin typeface="Arial"/>
              </a:rPr>
              <a:t>…ш…– неделей раньше </a:t>
            </a:r>
            <a:r>
              <a:rPr lang="ru-RU" sz="3600" i="0" dirty="0" err="1">
                <a:solidFill>
                  <a:srgbClr val="333333"/>
                </a:solidFill>
                <a:effectLst/>
                <a:latin typeface="Arial"/>
              </a:rPr>
              <a:t>пожн</a:t>
            </a:r>
            <a:r>
              <a:rPr lang="ru-RU" sz="3600" i="0" dirty="0">
                <a:solidFill>
                  <a:srgbClr val="333333"/>
                </a:solidFill>
                <a:effectLst/>
                <a:latin typeface="Arial"/>
              </a:rPr>
              <a:t>…ш</a:t>
            </a:r>
            <a:r>
              <a:rPr lang="ru-RU" sz="3600" i="0" dirty="0" smtClean="0">
                <a:solidFill>
                  <a:srgbClr val="333333"/>
                </a:solidFill>
                <a:effectLst/>
                <a:latin typeface="Arial"/>
              </a:rPr>
              <a:t>….</a:t>
            </a:r>
            <a:endParaRPr lang="en-US" sz="3600" i="0" dirty="0" smtClean="0">
              <a:solidFill>
                <a:srgbClr val="333333"/>
              </a:solidFill>
              <a:effectLst/>
              <a:latin typeface="Tahoma"/>
            </a:endParaRPr>
          </a:p>
          <a:p>
            <a:pPr marL="0" indent="0">
              <a:buNone/>
            </a:pPr>
            <a:r>
              <a:rPr lang="en-US" sz="3600" i="0" dirty="0">
                <a:solidFill>
                  <a:srgbClr val="333333"/>
                </a:solidFill>
                <a:effectLst/>
                <a:latin typeface="Tahoma"/>
              </a:rPr>
              <a:t> </a:t>
            </a:r>
            <a:r>
              <a:rPr lang="en-US" sz="3600" i="0" dirty="0" smtClean="0">
                <a:solidFill>
                  <a:srgbClr val="333333"/>
                </a:solidFill>
                <a:effectLst/>
                <a:latin typeface="Tahoma"/>
              </a:rPr>
              <a:t>3.</a:t>
            </a:r>
            <a:r>
              <a:rPr lang="ru-RU" sz="3600" i="0" dirty="0" smtClean="0">
                <a:solidFill>
                  <a:srgbClr val="333333"/>
                </a:solidFill>
                <a:effectLst/>
                <a:latin typeface="Arial"/>
              </a:rPr>
              <a:t>По </a:t>
            </a:r>
            <a:r>
              <a:rPr lang="ru-RU" sz="3600" i="0" dirty="0">
                <a:solidFill>
                  <a:srgbClr val="333333"/>
                </a:solidFill>
                <a:effectLst/>
                <a:latin typeface="Arial"/>
              </a:rPr>
              <a:t>твоим делам о тебе суд…т.</a:t>
            </a:r>
            <a:endParaRPr lang="ru-RU" sz="3600" i="0" dirty="0">
              <a:solidFill>
                <a:srgbClr val="333333"/>
              </a:solidFill>
              <a:effectLst/>
              <a:latin typeface="Tahoma"/>
            </a:endParaRPr>
          </a:p>
          <a:p>
            <a:pPr marL="0" indent="0">
              <a:buNone/>
            </a:pPr>
            <a:r>
              <a:rPr lang="en-US" sz="3600" i="0" dirty="0">
                <a:solidFill>
                  <a:srgbClr val="333333"/>
                </a:solidFill>
                <a:effectLst/>
                <a:latin typeface="Arial"/>
              </a:rPr>
              <a:t> </a:t>
            </a:r>
            <a:r>
              <a:rPr lang="en-US" sz="3600" i="0" dirty="0" smtClean="0">
                <a:solidFill>
                  <a:srgbClr val="333333"/>
                </a:solidFill>
                <a:effectLst/>
                <a:latin typeface="Arial"/>
              </a:rPr>
              <a:t>4.</a:t>
            </a:r>
            <a:r>
              <a:rPr lang="ru-RU" sz="3600" i="0" dirty="0" smtClean="0">
                <a:solidFill>
                  <a:srgbClr val="333333"/>
                </a:solidFill>
                <a:effectLst/>
                <a:latin typeface="Arial"/>
              </a:rPr>
              <a:t>Глубже </a:t>
            </a:r>
            <a:r>
              <a:rPr lang="ru-RU" sz="3600" i="0" dirty="0" err="1">
                <a:solidFill>
                  <a:srgbClr val="333333"/>
                </a:solidFill>
                <a:effectLst/>
                <a:latin typeface="Arial"/>
              </a:rPr>
              <a:t>вспаш</a:t>
            </a:r>
            <a:r>
              <a:rPr lang="ru-RU" sz="3600" i="0" dirty="0">
                <a:solidFill>
                  <a:srgbClr val="333333"/>
                </a:solidFill>
                <a:effectLst/>
                <a:latin typeface="Arial"/>
              </a:rPr>
              <a:t>…ш…– больше хлеба </a:t>
            </a:r>
            <a:r>
              <a:rPr lang="ru-RU" sz="3600" i="0" dirty="0" err="1">
                <a:solidFill>
                  <a:srgbClr val="333333"/>
                </a:solidFill>
                <a:effectLst/>
                <a:latin typeface="Arial"/>
              </a:rPr>
              <a:t>возьм</a:t>
            </a:r>
            <a:r>
              <a:rPr lang="ru-RU" sz="3600" i="0" dirty="0">
                <a:solidFill>
                  <a:srgbClr val="333333"/>
                </a:solidFill>
                <a:effectLst/>
                <a:latin typeface="Arial"/>
              </a:rPr>
              <a:t>…ш….</a:t>
            </a:r>
            <a:endParaRPr lang="ru-RU" sz="3600" i="0" dirty="0">
              <a:solidFill>
                <a:srgbClr val="333333"/>
              </a:solidFill>
              <a:effectLst/>
              <a:latin typeface="Tahoma"/>
            </a:endParaRPr>
          </a:p>
          <a:p>
            <a:pPr marL="0" indent="0">
              <a:buNone/>
            </a:pPr>
            <a:r>
              <a:rPr lang="en-US" sz="3600" i="0" dirty="0">
                <a:solidFill>
                  <a:srgbClr val="333333"/>
                </a:solidFill>
                <a:effectLst/>
                <a:latin typeface="Arial"/>
              </a:rPr>
              <a:t> </a:t>
            </a:r>
            <a:r>
              <a:rPr lang="en-US" sz="3600" i="0" dirty="0" smtClean="0">
                <a:solidFill>
                  <a:srgbClr val="333333"/>
                </a:solidFill>
                <a:effectLst/>
                <a:latin typeface="Arial"/>
              </a:rPr>
              <a:t>5.</a:t>
            </a:r>
            <a:r>
              <a:rPr lang="ru-RU" sz="3600" i="0" dirty="0" smtClean="0">
                <a:solidFill>
                  <a:srgbClr val="333333"/>
                </a:solidFill>
                <a:effectLst/>
                <a:latin typeface="Arial"/>
              </a:rPr>
              <a:t>В…</a:t>
            </a:r>
            <a:r>
              <a:rPr lang="ru-RU" sz="3600" i="0" dirty="0" err="1" smtClean="0">
                <a:solidFill>
                  <a:srgbClr val="333333"/>
                </a:solidFill>
                <a:effectLst/>
                <a:latin typeface="Arial"/>
              </a:rPr>
              <a:t>лков</a:t>
            </a:r>
            <a:r>
              <a:rPr lang="ru-RU" sz="3600" i="0" dirty="0" smtClean="0">
                <a:solidFill>
                  <a:srgbClr val="333333"/>
                </a:solidFill>
                <a:effectLst/>
                <a:latin typeface="Arial"/>
              </a:rPr>
              <a:t> </a:t>
            </a:r>
            <a:r>
              <a:rPr lang="ru-RU" sz="3600" i="0" dirty="0" err="1">
                <a:solidFill>
                  <a:srgbClr val="333333"/>
                </a:solidFill>
                <a:effectLst/>
                <a:latin typeface="Arial"/>
              </a:rPr>
              <a:t>разбуд</a:t>
            </a:r>
            <a:r>
              <a:rPr lang="ru-RU" sz="3600" i="0" dirty="0">
                <a:solidFill>
                  <a:srgbClr val="333333"/>
                </a:solidFill>
                <a:effectLst/>
                <a:latin typeface="Arial"/>
              </a:rPr>
              <a:t>…ш…– и сам (не) </a:t>
            </a:r>
            <a:r>
              <a:rPr lang="ru-RU" sz="3600" i="0" dirty="0" err="1">
                <a:solidFill>
                  <a:srgbClr val="333333"/>
                </a:solidFill>
                <a:effectLst/>
                <a:latin typeface="Arial"/>
              </a:rPr>
              <a:t>усн</a:t>
            </a:r>
            <a:r>
              <a:rPr lang="ru-RU" sz="3600" i="0" dirty="0">
                <a:solidFill>
                  <a:srgbClr val="333333"/>
                </a:solidFill>
                <a:effectLst/>
                <a:latin typeface="Arial"/>
              </a:rPr>
              <a:t>…ш….</a:t>
            </a:r>
            <a:endParaRPr lang="ru-RU" sz="3600" i="0" dirty="0">
              <a:solidFill>
                <a:srgbClr val="333333"/>
              </a:solidFill>
              <a:effectLst/>
              <a:latin typeface="Tahoma"/>
            </a:endParaRPr>
          </a:p>
          <a:p>
            <a:pPr marL="0" indent="0">
              <a:buNone/>
            </a:pP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560431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96752"/>
            <a:ext cx="8229600" cy="8689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Терминологический диктант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76872"/>
            <a:ext cx="8363272" cy="4464496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b="0" dirty="0">
                <a:solidFill>
                  <a:srgbClr val="161908"/>
                </a:solidFill>
                <a:effectLst/>
                <a:latin typeface="Arial"/>
              </a:rPr>
              <a:t> </a:t>
            </a:r>
            <a:r>
              <a:rPr lang="ru-RU" dirty="0" smtClean="0">
                <a:solidFill>
                  <a:srgbClr val="161908"/>
                </a:solidFill>
                <a:effectLst/>
                <a:latin typeface="Arial"/>
              </a:rPr>
              <a:t>1.</a:t>
            </a:r>
            <a:r>
              <a:rPr lang="ru-RU" i="0" dirty="0" smtClean="0">
                <a:solidFill>
                  <a:srgbClr val="161908"/>
                </a:solidFill>
                <a:effectLst/>
                <a:latin typeface="Arial"/>
              </a:rPr>
              <a:t> </a:t>
            </a:r>
            <a:r>
              <a:rPr lang="ru-RU" i="0" dirty="0">
                <a:solidFill>
                  <a:srgbClr val="161908"/>
                </a:solidFill>
                <a:effectLst/>
                <a:latin typeface="Arial"/>
              </a:rPr>
              <a:t>Э</a:t>
            </a:r>
            <a:r>
              <a:rPr lang="ru-RU" i="0" dirty="0" smtClean="0">
                <a:solidFill>
                  <a:srgbClr val="161908"/>
                </a:solidFill>
                <a:effectLst/>
                <a:latin typeface="Arial"/>
              </a:rPr>
              <a:t>то </a:t>
            </a:r>
            <a:r>
              <a:rPr lang="ru-RU" i="0" dirty="0">
                <a:solidFill>
                  <a:srgbClr val="161908"/>
                </a:solidFill>
                <a:effectLst/>
                <a:latin typeface="Arial"/>
              </a:rPr>
              <a:t>часть речи, которая обозначает действие предмета, отвечает на вопросы: что делать? Что сделать?</a:t>
            </a:r>
          </a:p>
          <a:p>
            <a:pPr marL="0" indent="0">
              <a:buNone/>
            </a:pPr>
            <a:r>
              <a:rPr lang="ru-RU" i="0" dirty="0" smtClean="0">
                <a:solidFill>
                  <a:srgbClr val="161908"/>
                </a:solidFill>
                <a:effectLst/>
                <a:latin typeface="Arial"/>
              </a:rPr>
              <a:t> 2. Глаголы </a:t>
            </a:r>
            <a:r>
              <a:rPr lang="ru-RU" i="0" dirty="0">
                <a:solidFill>
                  <a:srgbClr val="161908"/>
                </a:solidFill>
                <a:effectLst/>
                <a:latin typeface="Arial"/>
              </a:rPr>
              <a:t>бывают </a:t>
            </a:r>
            <a:r>
              <a:rPr lang="ru-RU" i="0" dirty="0" smtClean="0">
                <a:solidFill>
                  <a:srgbClr val="161908"/>
                </a:solidFill>
                <a:effectLst/>
                <a:latin typeface="Arial"/>
              </a:rPr>
              <a:t> 2 видов…</a:t>
            </a:r>
          </a:p>
          <a:p>
            <a:pPr marL="0" indent="0">
              <a:buNone/>
            </a:pPr>
            <a:r>
              <a:rPr lang="ru-RU" i="0" dirty="0" smtClean="0">
                <a:solidFill>
                  <a:srgbClr val="161908"/>
                </a:solidFill>
                <a:effectLst/>
                <a:latin typeface="Arial"/>
              </a:rPr>
              <a:t> 3. </a:t>
            </a:r>
            <a:r>
              <a:rPr lang="ru-RU" i="0" dirty="0">
                <a:solidFill>
                  <a:srgbClr val="161908"/>
                </a:solidFill>
                <a:effectLst/>
                <a:latin typeface="Arial"/>
              </a:rPr>
              <a:t>Глаголы совершенного вида отвечают на </a:t>
            </a:r>
            <a:r>
              <a:rPr lang="ru-RU" i="0" dirty="0" smtClean="0">
                <a:solidFill>
                  <a:srgbClr val="161908"/>
                </a:solidFill>
                <a:effectLst/>
                <a:latin typeface="Arial"/>
              </a:rPr>
              <a:t>вопрос…</a:t>
            </a:r>
          </a:p>
          <a:p>
            <a:pPr marL="0" indent="0">
              <a:buNone/>
            </a:pPr>
            <a:r>
              <a:rPr lang="ru-RU" i="0" dirty="0">
                <a:solidFill>
                  <a:srgbClr val="161908"/>
                </a:solidFill>
                <a:effectLst/>
                <a:latin typeface="Arial"/>
              </a:rPr>
              <a:t> </a:t>
            </a:r>
            <a:r>
              <a:rPr lang="ru-RU" i="0" dirty="0" smtClean="0">
                <a:solidFill>
                  <a:srgbClr val="161908"/>
                </a:solidFill>
                <a:effectLst/>
                <a:latin typeface="Arial"/>
              </a:rPr>
              <a:t>4. Глаголы </a:t>
            </a:r>
            <a:r>
              <a:rPr lang="ru-RU" i="0" dirty="0">
                <a:solidFill>
                  <a:srgbClr val="161908"/>
                </a:solidFill>
                <a:effectLst/>
                <a:latin typeface="Arial"/>
              </a:rPr>
              <a:t>несовершенного вида отвечают на </a:t>
            </a:r>
            <a:r>
              <a:rPr lang="ru-RU" i="0" dirty="0" smtClean="0">
                <a:solidFill>
                  <a:srgbClr val="161908"/>
                </a:solidFill>
                <a:effectLst/>
                <a:latin typeface="Arial"/>
              </a:rPr>
              <a:t>вопрос…</a:t>
            </a:r>
          </a:p>
          <a:p>
            <a:pPr marL="0" indent="0">
              <a:buNone/>
            </a:pPr>
            <a:r>
              <a:rPr lang="ru-RU" i="0" dirty="0">
                <a:solidFill>
                  <a:srgbClr val="161908"/>
                </a:solidFill>
                <a:effectLst/>
                <a:latin typeface="Arial"/>
              </a:rPr>
              <a:t> </a:t>
            </a:r>
            <a:r>
              <a:rPr lang="ru-RU" i="0" dirty="0" smtClean="0">
                <a:solidFill>
                  <a:srgbClr val="161908"/>
                </a:solidFill>
                <a:effectLst/>
                <a:latin typeface="Arial"/>
              </a:rPr>
              <a:t>5. Глаголы </a:t>
            </a:r>
            <a:r>
              <a:rPr lang="ru-RU" i="0" dirty="0">
                <a:solidFill>
                  <a:srgbClr val="161908"/>
                </a:solidFill>
                <a:effectLst/>
                <a:latin typeface="Arial"/>
              </a:rPr>
              <a:t>изменяются по </a:t>
            </a:r>
            <a:r>
              <a:rPr lang="ru-RU" i="0" dirty="0" smtClean="0">
                <a:solidFill>
                  <a:srgbClr val="161908"/>
                </a:solidFill>
                <a:effectLst/>
                <a:latin typeface="Arial"/>
              </a:rPr>
              <a:t>временам…</a:t>
            </a:r>
          </a:p>
          <a:p>
            <a:pPr marL="0" indent="0">
              <a:buNone/>
            </a:pPr>
            <a:r>
              <a:rPr lang="ru-RU" i="0" dirty="0">
                <a:solidFill>
                  <a:srgbClr val="161908"/>
                </a:solidFill>
                <a:effectLst/>
                <a:latin typeface="Arial"/>
              </a:rPr>
              <a:t> </a:t>
            </a:r>
            <a:r>
              <a:rPr lang="ru-RU" i="0" dirty="0" smtClean="0">
                <a:solidFill>
                  <a:srgbClr val="161908"/>
                </a:solidFill>
                <a:effectLst/>
                <a:latin typeface="Arial"/>
              </a:rPr>
              <a:t>6. </a:t>
            </a:r>
            <a:r>
              <a:rPr lang="ru-RU" i="0" dirty="0">
                <a:solidFill>
                  <a:srgbClr val="161908"/>
                </a:solidFill>
                <a:effectLst/>
                <a:latin typeface="Arial"/>
              </a:rPr>
              <a:t>В настоящем и будущем времени глаголы </a:t>
            </a:r>
            <a:r>
              <a:rPr lang="ru-RU" i="0" dirty="0" smtClean="0">
                <a:solidFill>
                  <a:srgbClr val="161908"/>
                </a:solidFill>
                <a:effectLst/>
                <a:latin typeface="Arial"/>
              </a:rPr>
              <a:t>изменяются…, </a:t>
            </a:r>
            <a:r>
              <a:rPr lang="ru-RU" i="0" dirty="0">
                <a:solidFill>
                  <a:srgbClr val="161908"/>
                </a:solidFill>
                <a:effectLst/>
                <a:latin typeface="Arial"/>
              </a:rPr>
              <a:t>в прошедшем – </a:t>
            </a:r>
            <a:r>
              <a:rPr lang="ru-RU" i="0" dirty="0" smtClean="0">
                <a:solidFill>
                  <a:srgbClr val="161908"/>
                </a:solidFill>
                <a:effectLst/>
                <a:latin typeface="Arial"/>
              </a:rPr>
              <a:t>….</a:t>
            </a:r>
          </a:p>
          <a:p>
            <a:pPr marL="0" indent="0">
              <a:buNone/>
            </a:pPr>
            <a:r>
              <a:rPr lang="ru-RU" i="0" dirty="0">
                <a:solidFill>
                  <a:srgbClr val="161908"/>
                </a:solidFill>
                <a:effectLst/>
                <a:latin typeface="Arial"/>
              </a:rPr>
              <a:t> </a:t>
            </a:r>
            <a:r>
              <a:rPr lang="ru-RU" i="0" dirty="0" smtClean="0">
                <a:solidFill>
                  <a:srgbClr val="161908"/>
                </a:solidFill>
                <a:effectLst/>
                <a:latin typeface="Arial"/>
              </a:rPr>
              <a:t>7. У глаголов есть 3 наклонения...</a:t>
            </a:r>
          </a:p>
          <a:p>
            <a:pPr marL="0" indent="0">
              <a:buNone/>
            </a:pPr>
            <a:r>
              <a:rPr lang="ru-RU" i="0" dirty="0">
                <a:solidFill>
                  <a:srgbClr val="161908"/>
                </a:solidFill>
                <a:effectLst/>
                <a:latin typeface="Arial"/>
              </a:rPr>
              <a:t> </a:t>
            </a:r>
            <a:r>
              <a:rPr lang="ru-RU" i="0" dirty="0" smtClean="0">
                <a:solidFill>
                  <a:srgbClr val="161908"/>
                </a:solidFill>
                <a:effectLst/>
                <a:latin typeface="Arial"/>
              </a:rPr>
              <a:t>8. Глагол + </a:t>
            </a:r>
            <a:r>
              <a:rPr lang="ru-RU" i="0" err="1" smtClean="0">
                <a:solidFill>
                  <a:srgbClr val="161908"/>
                </a:solidFill>
                <a:effectLst/>
                <a:latin typeface="Arial"/>
              </a:rPr>
              <a:t>сущ</a:t>
            </a:r>
            <a:r>
              <a:rPr lang="ru-RU" i="0" smtClean="0">
                <a:solidFill>
                  <a:srgbClr val="161908"/>
                </a:solidFill>
                <a:effectLst/>
                <a:latin typeface="Arial"/>
              </a:rPr>
              <a:t>., мест</a:t>
            </a:r>
            <a:r>
              <a:rPr lang="ru-RU" i="0" dirty="0" smtClean="0">
                <a:solidFill>
                  <a:srgbClr val="161908"/>
                </a:solidFill>
                <a:effectLst/>
                <a:latin typeface="Arial"/>
              </a:rPr>
              <a:t>. в </a:t>
            </a:r>
            <a:r>
              <a:rPr lang="ru-RU" i="0" dirty="0" err="1" smtClean="0">
                <a:solidFill>
                  <a:srgbClr val="161908"/>
                </a:solidFill>
                <a:effectLst/>
                <a:latin typeface="Arial"/>
              </a:rPr>
              <a:t>Вин.п</a:t>
            </a:r>
            <a:r>
              <a:rPr lang="ru-RU" i="0" dirty="0" smtClean="0">
                <a:solidFill>
                  <a:srgbClr val="161908"/>
                </a:solidFill>
                <a:effectLst/>
                <a:latin typeface="Arial"/>
              </a:rPr>
              <a:t>. без предлога называются...</a:t>
            </a:r>
          </a:p>
          <a:p>
            <a:pPr marL="0" indent="0">
              <a:buNone/>
            </a:pPr>
            <a:r>
              <a:rPr lang="ru-RU" i="0" dirty="0">
                <a:solidFill>
                  <a:srgbClr val="161908"/>
                </a:solidFill>
                <a:effectLst/>
                <a:latin typeface="Arial"/>
              </a:rPr>
              <a:t> </a:t>
            </a:r>
            <a:r>
              <a:rPr lang="ru-RU" i="0" dirty="0" smtClean="0">
                <a:solidFill>
                  <a:srgbClr val="161908"/>
                </a:solidFill>
                <a:effectLst/>
                <a:latin typeface="Arial"/>
              </a:rPr>
              <a:t>9.  В </a:t>
            </a:r>
            <a:r>
              <a:rPr lang="ru-RU" i="0" dirty="0">
                <a:solidFill>
                  <a:srgbClr val="161908"/>
                </a:solidFill>
                <a:effectLst/>
                <a:latin typeface="Arial"/>
              </a:rPr>
              <a:t>предложении глаголы </a:t>
            </a:r>
            <a:r>
              <a:rPr lang="ru-RU" i="0" dirty="0" smtClean="0">
                <a:solidFill>
                  <a:srgbClr val="161908"/>
                </a:solidFill>
                <a:effectLst/>
                <a:latin typeface="Arial"/>
              </a:rPr>
              <a:t>бывают...</a:t>
            </a:r>
            <a:endParaRPr lang="ru-RU" i="0" dirty="0">
              <a:solidFill>
                <a:srgbClr val="161908"/>
              </a:solidFill>
              <a:effectLst/>
              <a:latin typeface="Arial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3423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980728"/>
            <a:ext cx="8712968" cy="1440160"/>
          </a:xfrm>
        </p:spPr>
        <p:txBody>
          <a:bodyPr>
            <a:noAutofit/>
          </a:bodyPr>
          <a:lstStyle/>
          <a:p>
            <a:r>
              <a:rPr lang="ru-RU" sz="3200" dirty="0" smtClean="0"/>
              <a:t>Списать, расставить знаки препинания, определить переходность глаголов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564904"/>
            <a:ext cx="8496944" cy="40324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0" i="0" dirty="0" smtClean="0">
                <a:solidFill>
                  <a:srgbClr val="161908"/>
                </a:solidFill>
                <a:effectLst/>
                <a:latin typeface="Arial"/>
              </a:rPr>
              <a:t>     </a:t>
            </a:r>
            <a:r>
              <a:rPr lang="ru-RU" b="0" dirty="0" smtClean="0">
                <a:solidFill>
                  <a:srgbClr val="161908"/>
                </a:solidFill>
                <a:effectLst/>
                <a:latin typeface="Arial"/>
              </a:rPr>
              <a:t>Вечерело</a:t>
            </a:r>
            <a:r>
              <a:rPr lang="ru-RU" b="0" dirty="0">
                <a:solidFill>
                  <a:srgbClr val="161908"/>
                </a:solidFill>
                <a:effectLst/>
                <a:latin typeface="Arial"/>
              </a:rPr>
              <a:t>, догорала за дальним лесом заря. Приближалась ночь. Замигали первые звёзды, потом из-за верхушек леса медленно  выплыла луна. </a:t>
            </a:r>
            <a:r>
              <a:rPr lang="ru-RU" b="0" dirty="0" smtClean="0">
                <a:solidFill>
                  <a:srgbClr val="161908"/>
                </a:solidFill>
                <a:effectLst/>
                <a:latin typeface="Arial"/>
              </a:rPr>
              <a:t> </a:t>
            </a:r>
          </a:p>
          <a:p>
            <a:pPr marL="0" indent="0">
              <a:buNone/>
            </a:pPr>
            <a:r>
              <a:rPr lang="ru-RU" b="0" dirty="0">
                <a:solidFill>
                  <a:srgbClr val="161908"/>
                </a:solidFill>
                <a:effectLst/>
                <a:latin typeface="Arial"/>
              </a:rPr>
              <a:t> </a:t>
            </a:r>
            <a:r>
              <a:rPr lang="ru-RU" b="0" dirty="0" smtClean="0">
                <a:solidFill>
                  <a:srgbClr val="161908"/>
                </a:solidFill>
                <a:effectLst/>
                <a:latin typeface="Arial"/>
              </a:rPr>
              <a:t>    Похолодало</a:t>
            </a:r>
            <a:r>
              <a:rPr lang="ru-RU" b="0" dirty="0">
                <a:solidFill>
                  <a:srgbClr val="161908"/>
                </a:solidFill>
                <a:effectLst/>
                <a:latin typeface="Arial"/>
              </a:rPr>
              <a:t>, и по болоту разлился густой туман, затянул весь плавучий остров.</a:t>
            </a:r>
            <a:endParaRPr lang="ru-RU" b="0" i="0" dirty="0">
              <a:solidFill>
                <a:srgbClr val="161908"/>
              </a:solidFill>
              <a:effectLst/>
              <a:latin typeface="Arial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5892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700808"/>
            <a:ext cx="8496944" cy="48965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0" i="0" dirty="0" smtClean="0">
                <a:solidFill>
                  <a:srgbClr val="161908"/>
                </a:solidFill>
                <a:effectLst/>
                <a:latin typeface="Arial"/>
              </a:rPr>
              <a:t>     </a:t>
            </a:r>
            <a:r>
              <a:rPr lang="ru-RU" b="0" dirty="0" smtClean="0">
                <a:solidFill>
                  <a:srgbClr val="161908"/>
                </a:solidFill>
                <a:effectLst/>
                <a:latin typeface="Arial"/>
              </a:rPr>
              <a:t>Вечерело</a:t>
            </a:r>
            <a:r>
              <a:rPr lang="ru-RU" b="0" dirty="0">
                <a:solidFill>
                  <a:srgbClr val="161908"/>
                </a:solidFill>
                <a:effectLst/>
                <a:latin typeface="Arial"/>
              </a:rPr>
              <a:t>, догорала за дальним лесом заря. Приближалась ночь. Замигали первые звёзды, потом из-за верхушек леса медленно  выплыла луна. </a:t>
            </a:r>
            <a:r>
              <a:rPr lang="ru-RU" b="0" dirty="0" smtClean="0">
                <a:solidFill>
                  <a:srgbClr val="161908"/>
                </a:solidFill>
                <a:effectLst/>
                <a:latin typeface="Arial"/>
              </a:rPr>
              <a:t> </a:t>
            </a:r>
          </a:p>
          <a:p>
            <a:pPr marL="0" indent="0">
              <a:buNone/>
            </a:pPr>
            <a:r>
              <a:rPr lang="ru-RU" b="0" dirty="0">
                <a:solidFill>
                  <a:srgbClr val="161908"/>
                </a:solidFill>
                <a:effectLst/>
                <a:latin typeface="Arial"/>
              </a:rPr>
              <a:t> </a:t>
            </a:r>
            <a:r>
              <a:rPr lang="ru-RU" b="0" dirty="0" smtClean="0">
                <a:solidFill>
                  <a:srgbClr val="161908"/>
                </a:solidFill>
                <a:effectLst/>
                <a:latin typeface="Arial"/>
              </a:rPr>
              <a:t>    Похолодало</a:t>
            </a:r>
            <a:r>
              <a:rPr lang="ru-RU" b="0" dirty="0">
                <a:solidFill>
                  <a:srgbClr val="161908"/>
                </a:solidFill>
                <a:effectLst/>
                <a:latin typeface="Arial"/>
              </a:rPr>
              <a:t>, и по болоту разлился густой туман, затянул весь плавучий остров.</a:t>
            </a:r>
            <a:endParaRPr lang="ru-RU" b="0" i="0" dirty="0">
              <a:solidFill>
                <a:srgbClr val="161908"/>
              </a:solidFill>
              <a:effectLst/>
              <a:latin typeface="Arial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3732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0" i="1" dirty="0">
                <a:solidFill>
                  <a:srgbClr val="161908"/>
                </a:solidFill>
                <a:latin typeface="Arial"/>
                <a:ea typeface="+mn-ea"/>
                <a:cs typeface="+mn-cs"/>
              </a:rPr>
              <a:t>Ответ</a:t>
            </a:r>
            <a:r>
              <a:rPr lang="ru-RU" sz="3200" b="0" dirty="0">
                <a:solidFill>
                  <a:srgbClr val="161908"/>
                </a:solidFill>
                <a:latin typeface="Arial"/>
                <a:ea typeface="+mn-ea"/>
                <a:cs typeface="+mn-cs"/>
              </a:rPr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276872"/>
            <a:ext cx="8208912" cy="4320480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b="0" i="0" dirty="0" smtClean="0">
                <a:solidFill>
                  <a:srgbClr val="161908"/>
                </a:solidFill>
                <a:effectLst/>
                <a:latin typeface="Arial"/>
              </a:rPr>
              <a:t>Вечерело </a:t>
            </a:r>
            <a:r>
              <a:rPr lang="ru-RU" b="0" i="0" dirty="0">
                <a:solidFill>
                  <a:srgbClr val="161908"/>
                </a:solidFill>
                <a:effectLst/>
                <a:latin typeface="Arial"/>
              </a:rPr>
              <a:t>– </a:t>
            </a:r>
            <a:r>
              <a:rPr lang="ru-RU" b="0" i="0" dirty="0" err="1">
                <a:solidFill>
                  <a:srgbClr val="161908"/>
                </a:solidFill>
                <a:effectLst/>
                <a:latin typeface="Arial"/>
              </a:rPr>
              <a:t>неперех</a:t>
            </a:r>
            <a:r>
              <a:rPr lang="ru-RU" b="0" i="0" dirty="0">
                <a:solidFill>
                  <a:srgbClr val="161908"/>
                </a:solidFill>
                <a:effectLst/>
                <a:latin typeface="Arial"/>
              </a:rPr>
              <a:t>., </a:t>
            </a:r>
            <a:endParaRPr lang="ru-RU" b="0" i="0" dirty="0" smtClean="0">
              <a:solidFill>
                <a:srgbClr val="161908"/>
              </a:solidFill>
              <a:effectLst/>
              <a:latin typeface="Arial"/>
            </a:endParaRPr>
          </a:p>
          <a:p>
            <a:pPr marL="0" indent="0" algn="ctr">
              <a:buNone/>
            </a:pPr>
            <a:r>
              <a:rPr lang="ru-RU" b="0" i="0" dirty="0" smtClean="0">
                <a:solidFill>
                  <a:srgbClr val="161908"/>
                </a:solidFill>
                <a:effectLst/>
                <a:latin typeface="Arial"/>
              </a:rPr>
              <a:t>догорала </a:t>
            </a:r>
            <a:r>
              <a:rPr lang="ru-RU" b="0" i="0" dirty="0">
                <a:solidFill>
                  <a:srgbClr val="161908"/>
                </a:solidFill>
                <a:effectLst/>
                <a:latin typeface="Arial"/>
              </a:rPr>
              <a:t>– </a:t>
            </a:r>
            <a:r>
              <a:rPr lang="ru-RU" b="0" i="0" dirty="0" err="1">
                <a:solidFill>
                  <a:srgbClr val="161908"/>
                </a:solidFill>
                <a:effectLst/>
                <a:latin typeface="Arial"/>
              </a:rPr>
              <a:t>неперех</a:t>
            </a:r>
            <a:r>
              <a:rPr lang="ru-RU" b="0" i="0" dirty="0" smtClean="0">
                <a:solidFill>
                  <a:srgbClr val="161908"/>
                </a:solidFill>
                <a:effectLst/>
                <a:latin typeface="Arial"/>
              </a:rPr>
              <a:t>.</a:t>
            </a:r>
          </a:p>
          <a:p>
            <a:pPr marL="0" indent="0" algn="ctr">
              <a:buNone/>
            </a:pPr>
            <a:r>
              <a:rPr lang="ru-RU" b="0" i="0" dirty="0" smtClean="0">
                <a:solidFill>
                  <a:srgbClr val="161908"/>
                </a:solidFill>
                <a:effectLst/>
                <a:latin typeface="Arial"/>
              </a:rPr>
              <a:t> </a:t>
            </a:r>
            <a:r>
              <a:rPr lang="ru-RU" b="0" i="0" dirty="0">
                <a:solidFill>
                  <a:srgbClr val="161908"/>
                </a:solidFill>
                <a:effectLst/>
                <a:latin typeface="Arial"/>
              </a:rPr>
              <a:t>приближалась – </a:t>
            </a:r>
            <a:r>
              <a:rPr lang="ru-RU" b="0" i="0" dirty="0" err="1">
                <a:solidFill>
                  <a:srgbClr val="161908"/>
                </a:solidFill>
                <a:effectLst/>
                <a:latin typeface="Arial"/>
              </a:rPr>
              <a:t>неперех</a:t>
            </a:r>
            <a:r>
              <a:rPr lang="ru-RU" b="0" i="0" dirty="0" smtClean="0">
                <a:solidFill>
                  <a:srgbClr val="161908"/>
                </a:solidFill>
                <a:effectLst/>
                <a:latin typeface="Arial"/>
              </a:rPr>
              <a:t>.,</a:t>
            </a:r>
          </a:p>
          <a:p>
            <a:pPr marL="0" indent="0" algn="ctr">
              <a:buNone/>
            </a:pPr>
            <a:r>
              <a:rPr lang="ru-RU" b="0" i="0" dirty="0" smtClean="0">
                <a:solidFill>
                  <a:srgbClr val="161908"/>
                </a:solidFill>
                <a:effectLst/>
                <a:latin typeface="Arial"/>
              </a:rPr>
              <a:t> </a:t>
            </a:r>
            <a:r>
              <a:rPr lang="ru-RU" b="0" i="0" dirty="0">
                <a:solidFill>
                  <a:srgbClr val="161908"/>
                </a:solidFill>
                <a:effectLst/>
                <a:latin typeface="Arial"/>
              </a:rPr>
              <a:t>замигали – </a:t>
            </a:r>
            <a:r>
              <a:rPr lang="ru-RU" b="0" i="0" dirty="0" err="1">
                <a:solidFill>
                  <a:srgbClr val="161908"/>
                </a:solidFill>
                <a:effectLst/>
                <a:latin typeface="Arial"/>
              </a:rPr>
              <a:t>неперех</a:t>
            </a:r>
            <a:r>
              <a:rPr lang="ru-RU" b="0" i="0" dirty="0" smtClean="0">
                <a:solidFill>
                  <a:srgbClr val="161908"/>
                </a:solidFill>
                <a:effectLst/>
                <a:latin typeface="Arial"/>
              </a:rPr>
              <a:t>.</a:t>
            </a:r>
          </a:p>
          <a:p>
            <a:pPr marL="0" indent="0" algn="ctr">
              <a:buNone/>
            </a:pPr>
            <a:r>
              <a:rPr lang="ru-RU" b="0" i="0" dirty="0" smtClean="0">
                <a:solidFill>
                  <a:srgbClr val="161908"/>
                </a:solidFill>
                <a:effectLst/>
                <a:latin typeface="Arial"/>
              </a:rPr>
              <a:t>выплыла </a:t>
            </a:r>
            <a:r>
              <a:rPr lang="ru-RU" b="0" i="0" dirty="0">
                <a:solidFill>
                  <a:srgbClr val="161908"/>
                </a:solidFill>
                <a:effectLst/>
                <a:latin typeface="Arial"/>
              </a:rPr>
              <a:t>– </a:t>
            </a:r>
            <a:r>
              <a:rPr lang="ru-RU" b="0" i="0" dirty="0" err="1">
                <a:solidFill>
                  <a:srgbClr val="161908"/>
                </a:solidFill>
                <a:effectLst/>
                <a:latin typeface="Arial"/>
              </a:rPr>
              <a:t>неперех</a:t>
            </a:r>
            <a:r>
              <a:rPr lang="ru-RU" b="0" i="0" dirty="0" smtClean="0">
                <a:solidFill>
                  <a:srgbClr val="161908"/>
                </a:solidFill>
                <a:effectLst/>
                <a:latin typeface="Arial"/>
              </a:rPr>
              <a:t>.,</a:t>
            </a:r>
          </a:p>
          <a:p>
            <a:pPr marL="0" indent="0" algn="ctr">
              <a:buNone/>
            </a:pPr>
            <a:r>
              <a:rPr lang="ru-RU" b="0" i="0" dirty="0" smtClean="0">
                <a:solidFill>
                  <a:srgbClr val="161908"/>
                </a:solidFill>
                <a:effectLst/>
                <a:latin typeface="Arial"/>
              </a:rPr>
              <a:t> </a:t>
            </a:r>
            <a:r>
              <a:rPr lang="ru-RU" b="0" i="0" dirty="0">
                <a:solidFill>
                  <a:srgbClr val="161908"/>
                </a:solidFill>
                <a:effectLst/>
                <a:latin typeface="Arial"/>
              </a:rPr>
              <a:t>похолодало – </a:t>
            </a:r>
            <a:r>
              <a:rPr lang="ru-RU" b="0" i="0" dirty="0" err="1">
                <a:solidFill>
                  <a:srgbClr val="161908"/>
                </a:solidFill>
                <a:effectLst/>
                <a:latin typeface="Arial"/>
              </a:rPr>
              <a:t>неперех</a:t>
            </a:r>
            <a:r>
              <a:rPr lang="ru-RU" b="0" i="0" dirty="0">
                <a:solidFill>
                  <a:srgbClr val="161908"/>
                </a:solidFill>
                <a:effectLst/>
                <a:latin typeface="Arial"/>
              </a:rPr>
              <a:t>., </a:t>
            </a:r>
            <a:endParaRPr lang="ru-RU" b="0" i="0" dirty="0" smtClean="0">
              <a:solidFill>
                <a:srgbClr val="161908"/>
              </a:solidFill>
              <a:effectLst/>
              <a:latin typeface="Arial"/>
            </a:endParaRPr>
          </a:p>
          <a:p>
            <a:pPr marL="0" indent="0" algn="ctr">
              <a:buNone/>
            </a:pPr>
            <a:r>
              <a:rPr lang="ru-RU" b="0" i="0" dirty="0" smtClean="0">
                <a:solidFill>
                  <a:srgbClr val="161908"/>
                </a:solidFill>
                <a:effectLst/>
                <a:latin typeface="Arial"/>
              </a:rPr>
              <a:t>разлился </a:t>
            </a:r>
            <a:r>
              <a:rPr lang="ru-RU" b="0" i="0" dirty="0">
                <a:solidFill>
                  <a:srgbClr val="161908"/>
                </a:solidFill>
                <a:effectLst/>
                <a:latin typeface="Arial"/>
              </a:rPr>
              <a:t>– </a:t>
            </a:r>
            <a:r>
              <a:rPr lang="ru-RU" b="0" i="0" dirty="0" err="1">
                <a:solidFill>
                  <a:srgbClr val="161908"/>
                </a:solidFill>
                <a:effectLst/>
                <a:latin typeface="Arial"/>
              </a:rPr>
              <a:t>неперех</a:t>
            </a:r>
            <a:r>
              <a:rPr lang="ru-RU" b="0" i="0" dirty="0" smtClean="0">
                <a:solidFill>
                  <a:srgbClr val="161908"/>
                </a:solidFill>
                <a:effectLst/>
                <a:latin typeface="Arial"/>
              </a:rPr>
              <a:t>.,</a:t>
            </a:r>
          </a:p>
          <a:p>
            <a:pPr marL="0" indent="0" algn="ctr">
              <a:buNone/>
            </a:pPr>
            <a:r>
              <a:rPr lang="ru-RU" b="0" i="0" dirty="0" smtClean="0">
                <a:solidFill>
                  <a:srgbClr val="161908"/>
                </a:solidFill>
                <a:effectLst/>
                <a:latin typeface="Arial"/>
              </a:rPr>
              <a:t> </a:t>
            </a:r>
            <a:r>
              <a:rPr lang="ru-RU" b="0" i="0" dirty="0">
                <a:solidFill>
                  <a:srgbClr val="161908"/>
                </a:solidFill>
                <a:effectLst/>
                <a:latin typeface="Arial"/>
              </a:rPr>
              <a:t>затянул – </a:t>
            </a:r>
            <a:r>
              <a:rPr lang="ru-RU" b="0" i="0" dirty="0" err="1">
                <a:solidFill>
                  <a:srgbClr val="161908"/>
                </a:solidFill>
                <a:effectLst/>
                <a:latin typeface="Arial"/>
              </a:rPr>
              <a:t>перех</a:t>
            </a:r>
            <a:r>
              <a:rPr lang="ru-RU" b="0" i="0" dirty="0" smtClean="0">
                <a:solidFill>
                  <a:srgbClr val="161908"/>
                </a:solidFill>
                <a:effectLst/>
                <a:latin typeface="Arial"/>
              </a:rPr>
              <a:t>..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198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3" y="1340768"/>
            <a:ext cx="8220245" cy="1008112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161908"/>
                </a:solidFill>
                <a:latin typeface="Arial"/>
              </a:rPr>
              <a:t/>
            </a:r>
            <a:br>
              <a:rPr lang="ru-RU" sz="3600" dirty="0" smtClean="0">
                <a:solidFill>
                  <a:srgbClr val="161908"/>
                </a:solidFill>
                <a:latin typeface="Arial"/>
              </a:rPr>
            </a:br>
            <a:r>
              <a:rPr lang="ru-RU" sz="3600" dirty="0" smtClean="0">
                <a:latin typeface="Arial"/>
              </a:rPr>
              <a:t>Определите </a:t>
            </a:r>
            <a:r>
              <a:rPr lang="ru-RU" sz="3600" dirty="0">
                <a:latin typeface="Arial"/>
              </a:rPr>
              <a:t>наклонение глаголо</a:t>
            </a:r>
            <a:r>
              <a:rPr lang="ru-RU" sz="3600" b="0" dirty="0">
                <a:latin typeface="Arial"/>
              </a:rPr>
              <a:t>в</a:t>
            </a:r>
            <a:r>
              <a:rPr lang="ru-RU" sz="3600" b="0" dirty="0">
                <a:solidFill>
                  <a:srgbClr val="161908"/>
                </a:solidFill>
                <a:latin typeface="Arial"/>
              </a:rPr>
              <a:t>.</a:t>
            </a:r>
            <a:br>
              <a:rPr lang="ru-RU" sz="3600" b="0" dirty="0">
                <a:solidFill>
                  <a:srgbClr val="161908"/>
                </a:solidFill>
                <a:latin typeface="Arial"/>
              </a:rPr>
            </a:b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76872"/>
            <a:ext cx="8363272" cy="4320480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endParaRPr lang="ru-RU" b="0" i="0" dirty="0">
              <a:solidFill>
                <a:srgbClr val="161908"/>
              </a:solidFill>
              <a:effectLst/>
              <a:latin typeface="Arial"/>
            </a:endParaRPr>
          </a:p>
          <a:p>
            <a:pPr>
              <a:buFont typeface="+mj-lt"/>
              <a:buAutoNum type="arabicPeriod"/>
            </a:pPr>
            <a:r>
              <a:rPr lang="ru-RU" i="0" dirty="0">
                <a:solidFill>
                  <a:srgbClr val="161908"/>
                </a:solidFill>
                <a:effectLst/>
                <a:latin typeface="Arial"/>
              </a:rPr>
              <a:t>Я крикнул солнцу: «Погоди! Послушай, </a:t>
            </a:r>
            <a:r>
              <a:rPr lang="ru-RU" i="0" dirty="0" err="1">
                <a:solidFill>
                  <a:srgbClr val="161908"/>
                </a:solidFill>
                <a:effectLst/>
                <a:latin typeface="Arial"/>
              </a:rPr>
              <a:t>златолобо</a:t>
            </a:r>
            <a:r>
              <a:rPr lang="ru-RU" i="0" dirty="0">
                <a:solidFill>
                  <a:srgbClr val="161908"/>
                </a:solidFill>
                <a:effectLst/>
                <a:latin typeface="Arial"/>
              </a:rPr>
              <a:t>, чем так, без дела заходить, ко мне на чай зашло бы!»</a:t>
            </a:r>
          </a:p>
          <a:p>
            <a:pPr>
              <a:buFont typeface="+mj-lt"/>
              <a:buAutoNum type="arabicPeriod"/>
            </a:pPr>
            <a:r>
              <a:rPr lang="ru-RU" i="0" dirty="0">
                <a:solidFill>
                  <a:srgbClr val="161908"/>
                </a:solidFill>
                <a:effectLst/>
                <a:latin typeface="Arial"/>
              </a:rPr>
              <a:t>Если хочешь быть счастливым – будь им!</a:t>
            </a:r>
          </a:p>
          <a:p>
            <a:pPr>
              <a:buFont typeface="+mj-lt"/>
              <a:buAutoNum type="arabicPeriod"/>
            </a:pPr>
            <a:r>
              <a:rPr lang="ru-RU" i="0" dirty="0">
                <a:solidFill>
                  <a:srgbClr val="161908"/>
                </a:solidFill>
                <a:effectLst/>
                <a:latin typeface="Arial"/>
              </a:rPr>
              <a:t>Спой мне песню, как синица тихо за морем жила.</a:t>
            </a:r>
          </a:p>
          <a:p>
            <a:pPr>
              <a:buFont typeface="+mj-lt"/>
              <a:buAutoNum type="arabicPeriod"/>
            </a:pPr>
            <a:r>
              <a:rPr lang="ru-RU" i="0" dirty="0">
                <a:solidFill>
                  <a:srgbClr val="161908"/>
                </a:solidFill>
                <a:effectLst/>
                <a:latin typeface="Arial"/>
              </a:rPr>
              <a:t>Меньше бы говорил, да больше бы делал.</a:t>
            </a:r>
          </a:p>
          <a:p>
            <a:pPr>
              <a:buFont typeface="+mj-lt"/>
              <a:buAutoNum type="arabicPeriod"/>
            </a:pPr>
            <a:r>
              <a:rPr lang="ru-RU" i="0" dirty="0">
                <a:solidFill>
                  <a:srgbClr val="161908"/>
                </a:solidFill>
                <a:effectLst/>
                <a:latin typeface="Arial"/>
              </a:rPr>
              <a:t>Доброе дело само себя хвалит.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7449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8189" y="1052736"/>
            <a:ext cx="8229600" cy="864096"/>
          </a:xfrm>
        </p:spPr>
        <p:txBody>
          <a:bodyPr/>
          <a:lstStyle/>
          <a:p>
            <a:r>
              <a:rPr lang="ru-RU" sz="3200" b="0" i="1" dirty="0">
                <a:solidFill>
                  <a:srgbClr val="161908"/>
                </a:solidFill>
                <a:latin typeface="Arial"/>
                <a:ea typeface="+mn-ea"/>
                <a:cs typeface="+mn-cs"/>
              </a:rPr>
              <a:t>Ответ</a:t>
            </a:r>
            <a:r>
              <a:rPr lang="ru-RU" sz="3200" b="0" dirty="0">
                <a:solidFill>
                  <a:srgbClr val="161908"/>
                </a:solidFill>
                <a:latin typeface="Arial"/>
                <a:ea typeface="+mn-ea"/>
                <a:cs typeface="+mn-cs"/>
              </a:rPr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88840"/>
            <a:ext cx="7931224" cy="460851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400" i="0" dirty="0" smtClean="0">
                <a:solidFill>
                  <a:srgbClr val="161908"/>
                </a:solidFill>
                <a:effectLst/>
                <a:latin typeface="Arial"/>
              </a:rPr>
              <a:t>Крикнул </a:t>
            </a:r>
            <a:r>
              <a:rPr lang="ru-RU" sz="2400" i="0" dirty="0">
                <a:solidFill>
                  <a:srgbClr val="161908"/>
                </a:solidFill>
                <a:effectLst/>
                <a:latin typeface="Arial"/>
              </a:rPr>
              <a:t>– изъявит</a:t>
            </a:r>
            <a:r>
              <a:rPr lang="ru-RU" sz="2400" i="0" dirty="0" smtClean="0">
                <a:solidFill>
                  <a:srgbClr val="161908"/>
                </a:solidFill>
                <a:effectLst/>
                <a:latin typeface="Arial"/>
              </a:rPr>
              <a:t>.,</a:t>
            </a:r>
          </a:p>
          <a:p>
            <a:pPr marL="0" indent="0" algn="ctr">
              <a:buNone/>
            </a:pPr>
            <a:r>
              <a:rPr lang="ru-RU" sz="2400" i="0" dirty="0" smtClean="0">
                <a:solidFill>
                  <a:srgbClr val="161908"/>
                </a:solidFill>
                <a:effectLst/>
                <a:latin typeface="Arial"/>
              </a:rPr>
              <a:t> </a:t>
            </a:r>
            <a:r>
              <a:rPr lang="ru-RU" sz="2400" i="0" dirty="0">
                <a:solidFill>
                  <a:srgbClr val="161908"/>
                </a:solidFill>
                <a:effectLst/>
                <a:latin typeface="Arial"/>
              </a:rPr>
              <a:t>погоди – повелит</a:t>
            </a:r>
            <a:r>
              <a:rPr lang="ru-RU" sz="2400" i="0" dirty="0" smtClean="0">
                <a:solidFill>
                  <a:srgbClr val="161908"/>
                </a:solidFill>
                <a:effectLst/>
                <a:latin typeface="Arial"/>
              </a:rPr>
              <a:t>.,</a:t>
            </a:r>
          </a:p>
          <a:p>
            <a:pPr marL="0" indent="0" algn="ctr">
              <a:buNone/>
            </a:pPr>
            <a:r>
              <a:rPr lang="ru-RU" sz="2400" i="0" dirty="0" smtClean="0">
                <a:solidFill>
                  <a:srgbClr val="161908"/>
                </a:solidFill>
                <a:effectLst/>
                <a:latin typeface="Arial"/>
              </a:rPr>
              <a:t> </a:t>
            </a:r>
            <a:r>
              <a:rPr lang="ru-RU" sz="2400" i="0" dirty="0">
                <a:solidFill>
                  <a:srgbClr val="161908"/>
                </a:solidFill>
                <a:effectLst/>
                <a:latin typeface="Arial"/>
              </a:rPr>
              <a:t>послушай – повелит., </a:t>
            </a:r>
            <a:endParaRPr lang="ru-RU" sz="2400" i="0" dirty="0" smtClean="0">
              <a:solidFill>
                <a:srgbClr val="161908"/>
              </a:solidFill>
              <a:effectLst/>
              <a:latin typeface="Arial"/>
            </a:endParaRPr>
          </a:p>
          <a:p>
            <a:pPr marL="0" indent="0" algn="ctr">
              <a:buNone/>
            </a:pPr>
            <a:r>
              <a:rPr lang="ru-RU" sz="2400" i="0" dirty="0" smtClean="0">
                <a:solidFill>
                  <a:srgbClr val="161908"/>
                </a:solidFill>
                <a:effectLst/>
                <a:latin typeface="Arial"/>
              </a:rPr>
              <a:t>зашло </a:t>
            </a:r>
            <a:r>
              <a:rPr lang="ru-RU" sz="2400" i="0" dirty="0">
                <a:solidFill>
                  <a:srgbClr val="161908"/>
                </a:solidFill>
                <a:effectLst/>
                <a:latin typeface="Arial"/>
              </a:rPr>
              <a:t>бы – </a:t>
            </a:r>
            <a:r>
              <a:rPr lang="ru-RU" sz="2400" i="0" dirty="0" err="1">
                <a:solidFill>
                  <a:srgbClr val="161908"/>
                </a:solidFill>
                <a:effectLst/>
                <a:latin typeface="Arial"/>
              </a:rPr>
              <a:t>условн</a:t>
            </a:r>
            <a:r>
              <a:rPr lang="ru-RU" sz="2400" i="0" dirty="0">
                <a:solidFill>
                  <a:srgbClr val="161908"/>
                </a:solidFill>
                <a:effectLst/>
                <a:latin typeface="Arial"/>
              </a:rPr>
              <a:t>., </a:t>
            </a:r>
            <a:endParaRPr lang="ru-RU" sz="2400" i="0" dirty="0" smtClean="0">
              <a:solidFill>
                <a:srgbClr val="161908"/>
              </a:solidFill>
              <a:effectLst/>
              <a:latin typeface="Arial"/>
            </a:endParaRPr>
          </a:p>
          <a:p>
            <a:pPr marL="0" indent="0" algn="ctr">
              <a:buNone/>
            </a:pPr>
            <a:r>
              <a:rPr lang="ru-RU" sz="2400" i="0" dirty="0" smtClean="0">
                <a:solidFill>
                  <a:srgbClr val="161908"/>
                </a:solidFill>
                <a:effectLst/>
                <a:latin typeface="Arial"/>
              </a:rPr>
              <a:t>хочешь </a:t>
            </a:r>
            <a:r>
              <a:rPr lang="ru-RU" sz="2400" i="0" dirty="0">
                <a:solidFill>
                  <a:srgbClr val="161908"/>
                </a:solidFill>
                <a:effectLst/>
                <a:latin typeface="Arial"/>
              </a:rPr>
              <a:t>– изъявит</a:t>
            </a:r>
            <a:r>
              <a:rPr lang="ru-RU" sz="2400" i="0" dirty="0" smtClean="0">
                <a:solidFill>
                  <a:srgbClr val="161908"/>
                </a:solidFill>
                <a:effectLst/>
                <a:latin typeface="Arial"/>
              </a:rPr>
              <a:t>.,</a:t>
            </a:r>
          </a:p>
          <a:p>
            <a:pPr marL="0" indent="0" algn="ctr">
              <a:buNone/>
            </a:pPr>
            <a:r>
              <a:rPr lang="ru-RU" sz="2400" i="0" dirty="0" smtClean="0">
                <a:solidFill>
                  <a:srgbClr val="161908"/>
                </a:solidFill>
                <a:effectLst/>
                <a:latin typeface="Arial"/>
              </a:rPr>
              <a:t> </a:t>
            </a:r>
            <a:r>
              <a:rPr lang="ru-RU" sz="2400" i="0" dirty="0">
                <a:solidFill>
                  <a:srgbClr val="161908"/>
                </a:solidFill>
                <a:effectLst/>
                <a:latin typeface="Arial"/>
              </a:rPr>
              <a:t>будь – повелит., </a:t>
            </a:r>
            <a:endParaRPr lang="ru-RU" sz="2400" i="0" dirty="0" smtClean="0">
              <a:solidFill>
                <a:srgbClr val="161908"/>
              </a:solidFill>
              <a:effectLst/>
              <a:latin typeface="Arial"/>
            </a:endParaRPr>
          </a:p>
          <a:p>
            <a:pPr marL="0" indent="0" algn="ctr">
              <a:buNone/>
            </a:pPr>
            <a:r>
              <a:rPr lang="ru-RU" sz="2400" i="0" dirty="0" smtClean="0">
                <a:solidFill>
                  <a:srgbClr val="161908"/>
                </a:solidFill>
                <a:effectLst/>
                <a:latin typeface="Arial"/>
              </a:rPr>
              <a:t>спой </a:t>
            </a:r>
            <a:r>
              <a:rPr lang="ru-RU" sz="2400" i="0" dirty="0">
                <a:solidFill>
                  <a:srgbClr val="161908"/>
                </a:solidFill>
                <a:effectLst/>
                <a:latin typeface="Arial"/>
              </a:rPr>
              <a:t>– повелит., </a:t>
            </a:r>
            <a:endParaRPr lang="ru-RU" sz="2400" i="0" dirty="0" smtClean="0">
              <a:solidFill>
                <a:srgbClr val="161908"/>
              </a:solidFill>
              <a:effectLst/>
              <a:latin typeface="Arial"/>
            </a:endParaRPr>
          </a:p>
          <a:p>
            <a:pPr marL="0" indent="0" algn="ctr">
              <a:buNone/>
            </a:pPr>
            <a:r>
              <a:rPr lang="ru-RU" sz="2400" i="0" dirty="0" smtClean="0">
                <a:solidFill>
                  <a:srgbClr val="161908"/>
                </a:solidFill>
                <a:effectLst/>
                <a:latin typeface="Arial"/>
              </a:rPr>
              <a:t>жила </a:t>
            </a:r>
            <a:r>
              <a:rPr lang="ru-RU" sz="2400" i="0" dirty="0">
                <a:solidFill>
                  <a:srgbClr val="161908"/>
                </a:solidFill>
                <a:effectLst/>
                <a:latin typeface="Arial"/>
              </a:rPr>
              <a:t>– изъявит., </a:t>
            </a:r>
            <a:endParaRPr lang="ru-RU" sz="2400" i="0" dirty="0" smtClean="0">
              <a:solidFill>
                <a:srgbClr val="161908"/>
              </a:solidFill>
              <a:effectLst/>
              <a:latin typeface="Arial"/>
            </a:endParaRPr>
          </a:p>
          <a:p>
            <a:pPr marL="0" indent="0" algn="ctr">
              <a:buNone/>
            </a:pPr>
            <a:r>
              <a:rPr lang="ru-RU" sz="2400" i="0" dirty="0" smtClean="0">
                <a:solidFill>
                  <a:srgbClr val="161908"/>
                </a:solidFill>
                <a:effectLst/>
                <a:latin typeface="Arial"/>
              </a:rPr>
              <a:t>говорил </a:t>
            </a:r>
            <a:r>
              <a:rPr lang="ru-RU" sz="2400" i="0" dirty="0">
                <a:solidFill>
                  <a:srgbClr val="161908"/>
                </a:solidFill>
                <a:effectLst/>
                <a:latin typeface="Arial"/>
              </a:rPr>
              <a:t>бы – </a:t>
            </a:r>
            <a:r>
              <a:rPr lang="ru-RU" sz="2400" i="0" dirty="0" err="1">
                <a:solidFill>
                  <a:srgbClr val="161908"/>
                </a:solidFill>
                <a:effectLst/>
                <a:latin typeface="Arial"/>
              </a:rPr>
              <a:t>условн</a:t>
            </a:r>
            <a:r>
              <a:rPr lang="ru-RU" sz="2400" i="0" dirty="0">
                <a:solidFill>
                  <a:srgbClr val="161908"/>
                </a:solidFill>
                <a:effectLst/>
                <a:latin typeface="Arial"/>
              </a:rPr>
              <a:t>., </a:t>
            </a:r>
            <a:endParaRPr lang="ru-RU" sz="2400" i="0" dirty="0" smtClean="0">
              <a:solidFill>
                <a:srgbClr val="161908"/>
              </a:solidFill>
              <a:effectLst/>
              <a:latin typeface="Arial"/>
            </a:endParaRPr>
          </a:p>
          <a:p>
            <a:pPr marL="0" indent="0" algn="ctr">
              <a:buNone/>
            </a:pPr>
            <a:r>
              <a:rPr lang="ru-RU" sz="2400" i="0" dirty="0" smtClean="0">
                <a:solidFill>
                  <a:srgbClr val="161908"/>
                </a:solidFill>
                <a:effectLst/>
                <a:latin typeface="Arial"/>
              </a:rPr>
              <a:t>делал </a:t>
            </a:r>
            <a:r>
              <a:rPr lang="ru-RU" sz="2400" i="0" dirty="0">
                <a:solidFill>
                  <a:srgbClr val="161908"/>
                </a:solidFill>
                <a:effectLst/>
                <a:latin typeface="Arial"/>
              </a:rPr>
              <a:t>бы – </a:t>
            </a:r>
            <a:r>
              <a:rPr lang="ru-RU" sz="2400" i="0" dirty="0" err="1">
                <a:solidFill>
                  <a:srgbClr val="161908"/>
                </a:solidFill>
                <a:effectLst/>
                <a:latin typeface="Arial"/>
              </a:rPr>
              <a:t>условн</a:t>
            </a:r>
            <a:r>
              <a:rPr lang="ru-RU" sz="2400" i="0" dirty="0">
                <a:solidFill>
                  <a:srgbClr val="161908"/>
                </a:solidFill>
                <a:effectLst/>
                <a:latin typeface="Arial"/>
              </a:rPr>
              <a:t>., </a:t>
            </a:r>
            <a:endParaRPr lang="ru-RU" sz="2400" i="0" dirty="0" smtClean="0">
              <a:solidFill>
                <a:srgbClr val="161908"/>
              </a:solidFill>
              <a:effectLst/>
              <a:latin typeface="Arial"/>
            </a:endParaRPr>
          </a:p>
          <a:p>
            <a:pPr marL="0" indent="0" algn="ctr">
              <a:buNone/>
            </a:pPr>
            <a:r>
              <a:rPr lang="ru-RU" sz="2400" i="0" dirty="0" smtClean="0">
                <a:solidFill>
                  <a:srgbClr val="161908"/>
                </a:solidFill>
                <a:effectLst/>
                <a:latin typeface="Arial"/>
              </a:rPr>
              <a:t>хвалит </a:t>
            </a:r>
            <a:r>
              <a:rPr lang="ru-RU" sz="2400" i="0" dirty="0">
                <a:solidFill>
                  <a:srgbClr val="161908"/>
                </a:solidFill>
                <a:effectLst/>
                <a:latin typeface="Arial"/>
              </a:rPr>
              <a:t>– изъявит..</a:t>
            </a:r>
          </a:p>
          <a:p>
            <a:pPr marL="0" indent="0">
              <a:buNone/>
            </a:pP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113441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7" y="1124744"/>
            <a:ext cx="8004221" cy="1084982"/>
          </a:xfrm>
        </p:spPr>
        <p:txBody>
          <a:bodyPr>
            <a:normAutofit fontScale="90000"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ru-RU" sz="3200" b="0" dirty="0" smtClean="0">
                <a:solidFill>
                  <a:srgbClr val="161908"/>
                </a:solidFill>
                <a:latin typeface="Arial"/>
                <a:ea typeface="+mn-ea"/>
                <a:cs typeface="+mn-cs"/>
              </a:rPr>
              <a:t/>
            </a:r>
            <a:br>
              <a:rPr lang="ru-RU" sz="3200" b="0" dirty="0" smtClean="0">
                <a:solidFill>
                  <a:srgbClr val="161908"/>
                </a:solidFill>
                <a:latin typeface="Arial"/>
                <a:ea typeface="+mn-ea"/>
                <a:cs typeface="+mn-cs"/>
              </a:rPr>
            </a:br>
            <a:r>
              <a:rPr lang="ru-RU" sz="3200" b="0" dirty="0">
                <a:solidFill>
                  <a:srgbClr val="161908"/>
                </a:solidFill>
                <a:latin typeface="Arial"/>
                <a:ea typeface="+mn-ea"/>
                <a:cs typeface="+mn-cs"/>
              </a:rPr>
              <a:t/>
            </a:r>
            <a:br>
              <a:rPr lang="ru-RU" sz="3200" b="0" dirty="0">
                <a:solidFill>
                  <a:srgbClr val="161908"/>
                </a:solidFill>
                <a:latin typeface="Arial"/>
                <a:ea typeface="+mn-ea"/>
                <a:cs typeface="+mn-cs"/>
              </a:rPr>
            </a:br>
            <a:r>
              <a:rPr lang="ru-RU" sz="3200" dirty="0" smtClean="0">
                <a:latin typeface="Arial"/>
                <a:ea typeface="+mn-ea"/>
                <a:cs typeface="+mn-cs"/>
              </a:rPr>
              <a:t>Произведите </a:t>
            </a:r>
            <a:r>
              <a:rPr lang="ru-RU" sz="3200" dirty="0">
                <a:latin typeface="Arial"/>
                <a:ea typeface="+mn-ea"/>
                <a:cs typeface="+mn-cs"/>
              </a:rPr>
              <a:t>морфологический разбор глагола.</a:t>
            </a:r>
            <a:br>
              <a:rPr lang="ru-RU" sz="3200" dirty="0">
                <a:latin typeface="Arial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0" dirty="0" smtClean="0">
                <a:solidFill>
                  <a:srgbClr val="161908"/>
                </a:solidFill>
                <a:effectLst/>
                <a:latin typeface="Arial"/>
              </a:rPr>
              <a:t> 1 ВАРИАНТ</a:t>
            </a:r>
          </a:p>
          <a:p>
            <a:pPr marL="0" indent="0">
              <a:buNone/>
            </a:pPr>
            <a:r>
              <a:rPr lang="ru-RU" b="0" dirty="0">
                <a:solidFill>
                  <a:srgbClr val="161908"/>
                </a:solidFill>
                <a:effectLst/>
                <a:latin typeface="Arial"/>
              </a:rPr>
              <a:t> </a:t>
            </a:r>
            <a:r>
              <a:rPr lang="ru-RU" b="0" dirty="0" smtClean="0">
                <a:solidFill>
                  <a:srgbClr val="161908"/>
                </a:solidFill>
                <a:effectLst/>
                <a:latin typeface="Arial"/>
              </a:rPr>
              <a:t>   </a:t>
            </a:r>
            <a:r>
              <a:rPr lang="ru-RU" dirty="0" smtClean="0">
                <a:solidFill>
                  <a:srgbClr val="161908"/>
                </a:solidFill>
                <a:effectLst/>
                <a:latin typeface="Arial"/>
              </a:rPr>
              <a:t>Заунывный </a:t>
            </a:r>
            <a:r>
              <a:rPr lang="ru-RU" dirty="0">
                <a:solidFill>
                  <a:srgbClr val="161908"/>
                </a:solidFill>
                <a:effectLst/>
                <a:latin typeface="Arial"/>
              </a:rPr>
              <a:t>ветер гонит стаю туч на край небес</a:t>
            </a:r>
            <a:r>
              <a:rPr lang="ru-RU" dirty="0" smtClean="0">
                <a:solidFill>
                  <a:srgbClr val="161908"/>
                </a:solidFill>
                <a:effectLst/>
                <a:latin typeface="Arial"/>
              </a:rPr>
              <a:t>.</a:t>
            </a:r>
          </a:p>
          <a:p>
            <a:pPr marL="0" indent="0">
              <a:buNone/>
            </a:pPr>
            <a:r>
              <a:rPr lang="ru-RU" b="0" i="0" dirty="0" smtClean="0">
                <a:solidFill>
                  <a:srgbClr val="161908"/>
                </a:solidFill>
                <a:effectLst/>
                <a:latin typeface="Arial"/>
              </a:rPr>
              <a:t> 2 ВАРИАНТ</a:t>
            </a:r>
            <a:endParaRPr lang="ru-RU" b="0" i="0" dirty="0">
              <a:solidFill>
                <a:srgbClr val="161908"/>
              </a:solidFill>
              <a:effectLst/>
              <a:latin typeface="Arial"/>
            </a:endParaRPr>
          </a:p>
          <a:p>
            <a:pPr marL="0" indent="0">
              <a:buNone/>
            </a:pPr>
            <a:r>
              <a:rPr lang="ru-RU" b="0" dirty="0" smtClean="0">
                <a:solidFill>
                  <a:srgbClr val="161908"/>
                </a:solidFill>
                <a:effectLst/>
                <a:latin typeface="Arial"/>
              </a:rPr>
              <a:t>   </a:t>
            </a:r>
            <a:r>
              <a:rPr lang="ru-RU" dirty="0" smtClean="0">
                <a:solidFill>
                  <a:srgbClr val="161908"/>
                </a:solidFill>
                <a:effectLst/>
                <a:latin typeface="Arial"/>
              </a:rPr>
              <a:t>На </a:t>
            </a:r>
            <a:r>
              <a:rPr lang="ru-RU" dirty="0">
                <a:solidFill>
                  <a:srgbClr val="161908"/>
                </a:solidFill>
                <a:effectLst/>
                <a:latin typeface="Arial"/>
              </a:rPr>
              <a:t>берегу неподвижно замерли кусты лозняка.</a:t>
            </a:r>
            <a:endParaRPr lang="ru-RU" i="0" dirty="0">
              <a:solidFill>
                <a:srgbClr val="161908"/>
              </a:solidFill>
              <a:effectLst/>
              <a:latin typeface="Arial"/>
            </a:endParaRPr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0868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ru-RU" sz="2400" b="0" i="1" dirty="0">
                <a:solidFill>
                  <a:srgbClr val="161908"/>
                </a:solidFill>
                <a:latin typeface="Arial"/>
                <a:ea typeface="+mn-ea"/>
                <a:cs typeface="+mn-cs"/>
              </a:rPr>
              <a:t>Ответ:</a:t>
            </a:r>
            <a:r>
              <a:rPr lang="ru-RU" sz="2400" b="0" dirty="0">
                <a:solidFill>
                  <a:srgbClr val="161908"/>
                </a:solidFill>
                <a:latin typeface="Arial"/>
                <a:ea typeface="+mn-ea"/>
                <a:cs typeface="+mn-cs"/>
              </a:rPr>
              <a:t/>
            </a:r>
            <a:br>
              <a:rPr lang="ru-RU" sz="2400" b="0" dirty="0">
                <a:solidFill>
                  <a:srgbClr val="161908"/>
                </a:solidFill>
                <a:latin typeface="Arial"/>
                <a:ea typeface="+mn-ea"/>
                <a:cs typeface="+mn-cs"/>
              </a:rPr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6832"/>
            <a:ext cx="7931224" cy="4680520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ru-RU" b="0" i="0" dirty="0">
              <a:solidFill>
                <a:srgbClr val="161908"/>
              </a:solidFill>
              <a:effectLst/>
              <a:latin typeface="Arial"/>
            </a:endParaRPr>
          </a:p>
          <a:p>
            <a:pPr marL="0" indent="0">
              <a:buNone/>
            </a:pPr>
            <a:r>
              <a:rPr lang="ru-RU" b="0" i="0" dirty="0" smtClean="0">
                <a:solidFill>
                  <a:srgbClr val="161908"/>
                </a:solidFill>
                <a:effectLst/>
                <a:latin typeface="Arial"/>
              </a:rPr>
              <a:t>  </a:t>
            </a:r>
            <a:r>
              <a:rPr lang="ru-RU" sz="5900" b="0" i="0" dirty="0" smtClean="0">
                <a:solidFill>
                  <a:srgbClr val="161908"/>
                </a:solidFill>
                <a:effectLst/>
                <a:latin typeface="Arial"/>
              </a:rPr>
              <a:t>Гонит </a:t>
            </a:r>
            <a:r>
              <a:rPr lang="ru-RU" sz="5900" b="0" i="0" dirty="0">
                <a:solidFill>
                  <a:srgbClr val="161908"/>
                </a:solidFill>
                <a:effectLst/>
                <a:latin typeface="Arial"/>
              </a:rPr>
              <a:t>– глагол.</a:t>
            </a:r>
          </a:p>
          <a:p>
            <a:pPr>
              <a:buFont typeface="+mj-lt"/>
              <a:buAutoNum type="arabicPeriod"/>
            </a:pPr>
            <a:r>
              <a:rPr lang="ru-RU" sz="5900" b="0" i="0" dirty="0">
                <a:solidFill>
                  <a:srgbClr val="161908"/>
                </a:solidFill>
                <a:effectLst/>
                <a:latin typeface="Arial"/>
              </a:rPr>
              <a:t>(Что делает?) гонит. </a:t>
            </a:r>
            <a:r>
              <a:rPr lang="ru-RU" sz="5900" b="0" i="0" dirty="0" err="1" smtClean="0">
                <a:solidFill>
                  <a:srgbClr val="161908"/>
                </a:solidFill>
                <a:effectLst/>
                <a:latin typeface="Arial"/>
              </a:rPr>
              <a:t>Н.ф</a:t>
            </a:r>
            <a:r>
              <a:rPr lang="ru-RU" sz="5900" b="0" i="0" dirty="0" smtClean="0">
                <a:solidFill>
                  <a:srgbClr val="161908"/>
                </a:solidFill>
                <a:effectLst/>
                <a:latin typeface="Arial"/>
              </a:rPr>
              <a:t>. - гнать</a:t>
            </a:r>
            <a:r>
              <a:rPr lang="ru-RU" sz="5900" b="0" i="0" dirty="0">
                <a:solidFill>
                  <a:srgbClr val="161908"/>
                </a:solidFill>
                <a:effectLst/>
                <a:latin typeface="Arial"/>
              </a:rPr>
              <a:t>.</a:t>
            </a:r>
          </a:p>
          <a:p>
            <a:pPr>
              <a:buFont typeface="+mj-lt"/>
              <a:buAutoNum type="arabicPeriod"/>
            </a:pPr>
            <a:r>
              <a:rPr lang="ru-RU" sz="5900" b="0" i="0" dirty="0">
                <a:solidFill>
                  <a:srgbClr val="161908"/>
                </a:solidFill>
                <a:effectLst/>
                <a:latin typeface="Arial"/>
              </a:rPr>
              <a:t>Пост.: несов. в., </a:t>
            </a:r>
            <a:r>
              <a:rPr lang="ru-RU" sz="5900" b="0" i="0" dirty="0" err="1">
                <a:solidFill>
                  <a:srgbClr val="161908"/>
                </a:solidFill>
                <a:effectLst/>
                <a:latin typeface="Arial"/>
              </a:rPr>
              <a:t>перех</a:t>
            </a:r>
            <a:r>
              <a:rPr lang="ru-RU" sz="5900" b="0" i="0" dirty="0">
                <a:solidFill>
                  <a:srgbClr val="161908"/>
                </a:solidFill>
                <a:effectLst/>
                <a:latin typeface="Arial"/>
              </a:rPr>
              <a:t>., </a:t>
            </a:r>
            <a:r>
              <a:rPr lang="ru-RU" sz="5900" b="0" i="0" dirty="0" err="1">
                <a:solidFill>
                  <a:srgbClr val="161908"/>
                </a:solidFill>
                <a:effectLst/>
                <a:latin typeface="Arial"/>
              </a:rPr>
              <a:t>невозвр</a:t>
            </a:r>
            <a:r>
              <a:rPr lang="ru-RU" sz="5900" b="0" i="0" dirty="0">
                <a:solidFill>
                  <a:srgbClr val="161908"/>
                </a:solidFill>
                <a:effectLst/>
                <a:latin typeface="Arial"/>
              </a:rPr>
              <a:t>., 2 </a:t>
            </a:r>
            <a:r>
              <a:rPr lang="ru-RU" sz="5900" b="0" i="0" dirty="0" err="1">
                <a:solidFill>
                  <a:srgbClr val="161908"/>
                </a:solidFill>
                <a:effectLst/>
                <a:latin typeface="Arial"/>
              </a:rPr>
              <a:t>спр</a:t>
            </a:r>
            <a:r>
              <a:rPr lang="ru-RU" sz="5900" b="0" i="0" dirty="0">
                <a:solidFill>
                  <a:srgbClr val="161908"/>
                </a:solidFill>
                <a:effectLst/>
                <a:latin typeface="Arial"/>
              </a:rPr>
              <a:t>., </a:t>
            </a:r>
            <a:r>
              <a:rPr lang="ru-RU" sz="5900" b="0" i="0" dirty="0" err="1">
                <a:solidFill>
                  <a:srgbClr val="161908"/>
                </a:solidFill>
                <a:effectLst/>
                <a:latin typeface="Arial"/>
              </a:rPr>
              <a:t>непост</a:t>
            </a:r>
            <a:r>
              <a:rPr lang="ru-RU" sz="5900" b="0" i="0" dirty="0">
                <a:solidFill>
                  <a:srgbClr val="161908"/>
                </a:solidFill>
                <a:effectLst/>
                <a:latin typeface="Arial"/>
              </a:rPr>
              <a:t>.: изъявит. н., наст. </a:t>
            </a:r>
            <a:r>
              <a:rPr lang="ru-RU" sz="5900" b="0" i="0" dirty="0" err="1">
                <a:solidFill>
                  <a:srgbClr val="161908"/>
                </a:solidFill>
                <a:effectLst/>
                <a:latin typeface="Arial"/>
              </a:rPr>
              <a:t>вр</a:t>
            </a:r>
            <a:r>
              <a:rPr lang="ru-RU" sz="5900" b="0" i="0" dirty="0">
                <a:solidFill>
                  <a:srgbClr val="161908"/>
                </a:solidFill>
                <a:effectLst/>
                <a:latin typeface="Arial"/>
              </a:rPr>
              <a:t>., </a:t>
            </a:r>
            <a:r>
              <a:rPr lang="ru-RU" sz="5900" b="0" i="0" dirty="0" err="1">
                <a:solidFill>
                  <a:srgbClr val="161908"/>
                </a:solidFill>
                <a:effectLst/>
                <a:latin typeface="Arial"/>
              </a:rPr>
              <a:t>ед.ч</a:t>
            </a:r>
            <a:r>
              <a:rPr lang="ru-RU" sz="5900" b="0" i="0" dirty="0">
                <a:solidFill>
                  <a:srgbClr val="161908"/>
                </a:solidFill>
                <a:effectLst/>
                <a:latin typeface="Arial"/>
              </a:rPr>
              <a:t>., 3 л..</a:t>
            </a:r>
          </a:p>
          <a:p>
            <a:pPr>
              <a:buFont typeface="+mj-lt"/>
              <a:buAutoNum type="arabicPeriod"/>
            </a:pPr>
            <a:r>
              <a:rPr lang="ru-RU" sz="5900" b="0" i="0" dirty="0">
                <a:solidFill>
                  <a:srgbClr val="161908"/>
                </a:solidFill>
                <a:effectLst/>
                <a:latin typeface="Arial"/>
              </a:rPr>
              <a:t>(Что делает?) </a:t>
            </a:r>
            <a:r>
              <a:rPr lang="ru-RU" sz="5900" b="0" i="0" u="sng" dirty="0">
                <a:solidFill>
                  <a:srgbClr val="161908"/>
                </a:solidFill>
                <a:effectLst/>
                <a:latin typeface="Arial"/>
              </a:rPr>
              <a:t>гонит</a:t>
            </a:r>
            <a:endParaRPr lang="ru-RU" sz="5900" b="0" i="0" dirty="0">
              <a:solidFill>
                <a:srgbClr val="161908"/>
              </a:solidFill>
              <a:effectLst/>
              <a:latin typeface="Arial"/>
            </a:endParaRPr>
          </a:p>
          <a:p>
            <a:pPr marL="0" indent="0">
              <a:buNone/>
            </a:pPr>
            <a:r>
              <a:rPr lang="ru-RU" sz="5900" b="0" i="0" dirty="0" smtClean="0">
                <a:solidFill>
                  <a:srgbClr val="161908"/>
                </a:solidFill>
                <a:effectLst/>
                <a:latin typeface="Arial"/>
              </a:rPr>
              <a:t>  Замерли </a:t>
            </a:r>
            <a:r>
              <a:rPr lang="ru-RU" sz="5900" b="0" i="0" dirty="0">
                <a:solidFill>
                  <a:srgbClr val="161908"/>
                </a:solidFill>
                <a:effectLst/>
                <a:latin typeface="Arial"/>
              </a:rPr>
              <a:t>– глагол.</a:t>
            </a:r>
          </a:p>
          <a:p>
            <a:pPr>
              <a:buFont typeface="+mj-lt"/>
              <a:buAutoNum type="arabicPeriod"/>
            </a:pPr>
            <a:r>
              <a:rPr lang="ru-RU" sz="5900" b="0" i="0" dirty="0">
                <a:solidFill>
                  <a:srgbClr val="161908"/>
                </a:solidFill>
                <a:effectLst/>
                <a:latin typeface="Arial"/>
              </a:rPr>
              <a:t>(Что сделали?) замерли</a:t>
            </a:r>
            <a:r>
              <a:rPr lang="ru-RU" sz="5900" b="0" i="0" dirty="0" smtClean="0">
                <a:solidFill>
                  <a:srgbClr val="161908"/>
                </a:solidFill>
                <a:effectLst/>
                <a:latin typeface="Arial"/>
              </a:rPr>
              <a:t>. </a:t>
            </a:r>
            <a:r>
              <a:rPr lang="ru-RU" sz="5900" b="0" i="0" dirty="0" err="1">
                <a:solidFill>
                  <a:srgbClr val="161908"/>
                </a:solidFill>
                <a:effectLst/>
                <a:latin typeface="Arial"/>
              </a:rPr>
              <a:t>Н.ф</a:t>
            </a:r>
            <a:r>
              <a:rPr lang="ru-RU" sz="5900" b="0" i="0" dirty="0">
                <a:solidFill>
                  <a:srgbClr val="161908"/>
                </a:solidFill>
                <a:effectLst/>
                <a:latin typeface="Arial"/>
              </a:rPr>
              <a:t>. </a:t>
            </a:r>
            <a:r>
              <a:rPr lang="ru-RU" sz="5900" b="0" i="0" dirty="0" smtClean="0">
                <a:solidFill>
                  <a:srgbClr val="161908"/>
                </a:solidFill>
                <a:effectLst/>
                <a:latin typeface="Arial"/>
              </a:rPr>
              <a:t>- замереть</a:t>
            </a:r>
            <a:r>
              <a:rPr lang="ru-RU" sz="5900" b="0" i="0" dirty="0">
                <a:solidFill>
                  <a:srgbClr val="161908"/>
                </a:solidFill>
                <a:effectLst/>
                <a:latin typeface="Arial"/>
              </a:rPr>
              <a:t>.</a:t>
            </a:r>
          </a:p>
          <a:p>
            <a:pPr>
              <a:buFont typeface="+mj-lt"/>
              <a:buAutoNum type="arabicPeriod"/>
            </a:pPr>
            <a:r>
              <a:rPr lang="ru-RU" sz="5900" b="0" i="0" dirty="0">
                <a:solidFill>
                  <a:srgbClr val="161908"/>
                </a:solidFill>
                <a:effectLst/>
                <a:latin typeface="Arial"/>
              </a:rPr>
              <a:t>Пост.: сов. в., </a:t>
            </a:r>
            <a:r>
              <a:rPr lang="ru-RU" sz="5900" b="0" i="0" dirty="0" err="1">
                <a:solidFill>
                  <a:srgbClr val="161908"/>
                </a:solidFill>
                <a:effectLst/>
                <a:latin typeface="Arial"/>
              </a:rPr>
              <a:t>неперех</a:t>
            </a:r>
            <a:r>
              <a:rPr lang="ru-RU" sz="5900" b="0" i="0" dirty="0">
                <a:solidFill>
                  <a:srgbClr val="161908"/>
                </a:solidFill>
                <a:effectLst/>
                <a:latin typeface="Arial"/>
              </a:rPr>
              <a:t>., </a:t>
            </a:r>
            <a:r>
              <a:rPr lang="ru-RU" sz="5900" b="0" i="0" dirty="0" err="1">
                <a:solidFill>
                  <a:srgbClr val="161908"/>
                </a:solidFill>
                <a:effectLst/>
                <a:latin typeface="Arial"/>
              </a:rPr>
              <a:t>невозвр</a:t>
            </a:r>
            <a:r>
              <a:rPr lang="ru-RU" sz="5900" b="0" i="0" dirty="0">
                <a:solidFill>
                  <a:srgbClr val="161908"/>
                </a:solidFill>
                <a:effectLst/>
                <a:latin typeface="Arial"/>
              </a:rPr>
              <a:t>., 1 </a:t>
            </a:r>
            <a:r>
              <a:rPr lang="ru-RU" sz="5900" b="0" i="0" dirty="0" err="1">
                <a:solidFill>
                  <a:srgbClr val="161908"/>
                </a:solidFill>
                <a:effectLst/>
                <a:latin typeface="Arial"/>
              </a:rPr>
              <a:t>спр</a:t>
            </a:r>
            <a:r>
              <a:rPr lang="ru-RU" sz="5900" b="0" i="0" dirty="0">
                <a:solidFill>
                  <a:srgbClr val="161908"/>
                </a:solidFill>
                <a:effectLst/>
                <a:latin typeface="Arial"/>
              </a:rPr>
              <a:t>., </a:t>
            </a:r>
            <a:r>
              <a:rPr lang="ru-RU" sz="5900" b="0" i="0" dirty="0" err="1">
                <a:solidFill>
                  <a:srgbClr val="161908"/>
                </a:solidFill>
                <a:effectLst/>
                <a:latin typeface="Arial"/>
              </a:rPr>
              <a:t>непост</a:t>
            </a:r>
            <a:r>
              <a:rPr lang="ru-RU" sz="5900" b="0" i="0" dirty="0">
                <a:solidFill>
                  <a:srgbClr val="161908"/>
                </a:solidFill>
                <a:effectLst/>
                <a:latin typeface="Arial"/>
              </a:rPr>
              <a:t>.: изъявит. н., </a:t>
            </a:r>
            <a:r>
              <a:rPr lang="ru-RU" sz="5900" b="0" i="0" dirty="0" err="1">
                <a:solidFill>
                  <a:srgbClr val="161908"/>
                </a:solidFill>
                <a:effectLst/>
                <a:latin typeface="Arial"/>
              </a:rPr>
              <a:t>прош</a:t>
            </a:r>
            <a:r>
              <a:rPr lang="ru-RU" sz="5900" b="0" i="0" dirty="0">
                <a:solidFill>
                  <a:srgbClr val="161908"/>
                </a:solidFill>
                <a:effectLst/>
                <a:latin typeface="Arial"/>
              </a:rPr>
              <a:t>. </a:t>
            </a:r>
            <a:r>
              <a:rPr lang="ru-RU" sz="5900" b="0" i="0" dirty="0" err="1">
                <a:solidFill>
                  <a:srgbClr val="161908"/>
                </a:solidFill>
                <a:effectLst/>
                <a:latin typeface="Arial"/>
              </a:rPr>
              <a:t>вр</a:t>
            </a:r>
            <a:r>
              <a:rPr lang="ru-RU" sz="5900" b="0" i="0" dirty="0">
                <a:solidFill>
                  <a:srgbClr val="161908"/>
                </a:solidFill>
                <a:effectLst/>
                <a:latin typeface="Arial"/>
              </a:rPr>
              <a:t>., мн. ч..</a:t>
            </a:r>
          </a:p>
          <a:p>
            <a:pPr>
              <a:buFont typeface="+mj-lt"/>
              <a:buAutoNum type="arabicPeriod"/>
            </a:pPr>
            <a:r>
              <a:rPr lang="ru-RU" sz="5900" b="0" i="0" dirty="0">
                <a:solidFill>
                  <a:srgbClr val="161908"/>
                </a:solidFill>
                <a:effectLst/>
                <a:latin typeface="Arial"/>
              </a:rPr>
              <a:t>(Что сделали?) </a:t>
            </a:r>
            <a:r>
              <a:rPr lang="ru-RU" sz="5900" b="0" i="0" u="sng" dirty="0" smtClean="0">
                <a:solidFill>
                  <a:srgbClr val="161908"/>
                </a:solidFill>
                <a:effectLst/>
                <a:latin typeface="Arial"/>
              </a:rPr>
              <a:t>замерли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7471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</Template>
  <TotalTime>59</TotalTime>
  <Words>592</Words>
  <Application>Microsoft Office PowerPoint</Application>
  <PresentationFormat>Экран (4:3)</PresentationFormat>
  <Paragraphs>76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2</vt:lpstr>
      <vt:lpstr>Повторение по теме «Глагол»</vt:lpstr>
      <vt:lpstr>Терминологический диктант</vt:lpstr>
      <vt:lpstr>Списать, расставить знаки препинания, определить переходность глаголов</vt:lpstr>
      <vt:lpstr>Презентация PowerPoint</vt:lpstr>
      <vt:lpstr>Ответ:</vt:lpstr>
      <vt:lpstr> Определите наклонение глаголов. </vt:lpstr>
      <vt:lpstr>Ответ:</vt:lpstr>
      <vt:lpstr>  Произведите морфологический разбор глагола. </vt:lpstr>
      <vt:lpstr>Ответ: </vt:lpstr>
      <vt:lpstr>Образуйте от данных существительных глаголы при помощи суффиксов –ова-, -ева-, -ыва-, -ива-</vt:lpstr>
      <vt:lpstr>Ответ</vt:lpstr>
      <vt:lpstr>       Вставьте нужную гласную, запишите слова, выделяя окончание глаголов, укажите спряжение.</vt:lpstr>
      <vt:lpstr>Ответ</vt:lpstr>
      <vt:lpstr>Из данных пословиц выпишите глаголы в форме 2-го лица единственного числа. Графически выделите орфограмму</vt:lpstr>
    </vt:vector>
  </TitlesOfParts>
  <Company>-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Лариса</cp:lastModifiedBy>
  <cp:revision>8</cp:revision>
  <dcterms:created xsi:type="dcterms:W3CDTF">2012-01-11T13:35:36Z</dcterms:created>
  <dcterms:modified xsi:type="dcterms:W3CDTF">2015-03-10T16:44:31Z</dcterms:modified>
</cp:coreProperties>
</file>