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76" r:id="rId3"/>
    <p:sldId id="257" r:id="rId4"/>
    <p:sldId id="264" r:id="rId5"/>
    <p:sldId id="277" r:id="rId6"/>
    <p:sldId id="278" r:id="rId7"/>
    <p:sldId id="279" r:id="rId8"/>
    <p:sldId id="280" r:id="rId9"/>
    <p:sldId id="281" r:id="rId10"/>
    <p:sldId id="265" r:id="rId11"/>
    <p:sldId id="267" r:id="rId12"/>
    <p:sldId id="268" r:id="rId13"/>
    <p:sldId id="269" r:id="rId14"/>
    <p:sldId id="282" r:id="rId15"/>
    <p:sldId id="284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EDD3-57C6-4AB7-8AFC-D1FFA9503E98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1C37-4311-4476-814F-70D3BBA7C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79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6838" y="473470"/>
            <a:ext cx="6517482" cy="2911986"/>
          </a:xfrm>
        </p:spPr>
        <p:txBody>
          <a:bodyPr>
            <a:normAutofit/>
          </a:bodyPr>
          <a:lstStyle/>
          <a:p>
            <a:r>
              <a:rPr lang="ru-RU" sz="4400" b="1" i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инклюзивного образования </a:t>
            </a:r>
            <a:endParaRPr lang="ru-RU" sz="4400" b="1" i="1" dirty="0">
              <a:solidFill>
                <a:schemeClr val="tx2"/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3259" y="3886200"/>
            <a:ext cx="6517482" cy="1992086"/>
          </a:xfrm>
        </p:spPr>
        <p:txBody>
          <a:bodyPr anchor="t">
            <a:normAutofit lnSpcReduction="10000"/>
          </a:bodyPr>
          <a:lstStyle/>
          <a:p>
            <a:pPr algn="r"/>
            <a:r>
              <a:rPr lang="ru-RU" sz="2800" dirty="0" smtClean="0"/>
              <a:t>Тьютор</a:t>
            </a:r>
          </a:p>
          <a:p>
            <a:pPr algn="r"/>
            <a:r>
              <a:rPr lang="ru-RU" sz="2800" dirty="0" err="1" smtClean="0"/>
              <a:t>Малофеева</a:t>
            </a:r>
            <a:r>
              <a:rPr lang="ru-RU" sz="2800" dirty="0" smtClean="0"/>
              <a:t> Нина Сергеевна</a:t>
            </a:r>
          </a:p>
          <a:p>
            <a:pPr algn="r"/>
            <a:r>
              <a:rPr lang="ru-RU" sz="2800" dirty="0" err="1"/>
              <a:t>г</a:t>
            </a:r>
            <a:r>
              <a:rPr lang="ru-RU" sz="2800" dirty="0" err="1" smtClean="0"/>
              <a:t>.Петрозаводск</a:t>
            </a:r>
            <a:endParaRPr lang="ru-RU" sz="2800" dirty="0" smtClean="0"/>
          </a:p>
          <a:p>
            <a:pPr algn="r"/>
            <a:r>
              <a:rPr lang="ru-RU" sz="2800" dirty="0" smtClean="0"/>
              <a:t>ЦРР детский сад 110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559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5622" y="108859"/>
            <a:ext cx="4816928" cy="1480455"/>
          </a:xfrm>
        </p:spPr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документация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314" y="1796142"/>
            <a:ext cx="8890907" cy="5061859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Приказ на начало учебного года "Об утверждении перечня средств реабилитации детей-инвалидов и перечня сотрудников по работе с детьми-инвалидами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Приказы ежемесячно "Об оплате" (о размерах выплат специалистам за работу с детьми-инвалидами, формулу даёт централизованная бухгалтерия на начало года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ИПР на каждого ребёнка на начало года, редактируем по  итогам консилиума (разработали на основании медицинской ИПР)</a:t>
            </a:r>
          </a:p>
          <a:p>
            <a:pPr algn="l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Протоколы консилиумов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ИПС на каждого ребёнка-инвалида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программа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образования,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ограниченными возможностями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00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77985" y="174172"/>
            <a:ext cx="5666015" cy="2797628"/>
          </a:xfrm>
        </p:spPr>
        <p:txBody>
          <a:bodyPr>
            <a:normAutofit/>
          </a:bodyPr>
          <a:lstStyle/>
          <a:p>
            <a:pPr algn="r"/>
            <a:r>
              <a:rPr lang="ru-RU" sz="27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7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br>
              <a:rPr lang="ru-RU" sz="27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взаимодействия </a:t>
            </a:r>
            <a:br>
              <a:rPr lang="ru-RU" sz="27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внешними социальными партнёрами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1777094"/>
            <a:ext cx="7412321" cy="4852307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УМЦ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2100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 ДПО РК «Карельский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развития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 ДПО «Центр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РЦ «Даунсайд ап»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«Центр ПМСС»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ентр «Родник»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проблем инклюзивного образования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www.inclusive-edu.ru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0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ru-RU" sz="40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Тьюторское</a:t>
            </a:r>
            <a:r>
              <a:rPr lang="ru-RU" sz="4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endParaRPr lang="ru-RU" sz="2000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>
          <a:xfrm>
            <a:off x="5364088" y="3140968"/>
            <a:ext cx="3000845" cy="2847845"/>
          </a:xfrm>
        </p:spPr>
        <p:txBody>
          <a:bodyPr/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 (помощник) – лицо, оказывающее техническую помощь</a:t>
            </a:r>
          </a:p>
          <a:p>
            <a:pPr algn="l"/>
            <a:endParaRPr lang="ru-RU" dirty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64088" y="2348880"/>
            <a:ext cx="3129432" cy="576262"/>
          </a:xfrm>
        </p:spPr>
        <p:txBody>
          <a:bodyPr/>
          <a:lstStyle/>
          <a:p>
            <a:r>
              <a:rPr lang="ru-RU" sz="2000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СОПРОВОЖДАЮЩИЙ</a:t>
            </a:r>
            <a:endParaRPr lang="ru-RU" sz="2000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323528" y="3212976"/>
            <a:ext cx="3214688" cy="3438395"/>
          </a:xfrm>
        </p:spPr>
        <p:txBody>
          <a:bodyPr anchor="t">
            <a:noAutofit/>
          </a:bodyPr>
          <a:lstStyle/>
          <a:p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пециалист </a:t>
            </a:r>
            <a:r>
              <a:rPr lang="ru-RU" sz="2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педагогическим образованием, который сопровождает процесс «индивидуального» образования</a:t>
            </a:r>
            <a:endParaRPr lang="ru-RU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332656"/>
            <a:ext cx="5930504" cy="933448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тьютора</a:t>
            </a:r>
            <a:endParaRPr lang="ru-RU" sz="4000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2" y="1352550"/>
            <a:ext cx="8615363" cy="5505450"/>
          </a:xfrm>
        </p:spPr>
        <p:txBody>
          <a:bodyPr anchor="ctr">
            <a:normAutofit fontScale="925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индивидуальное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ребёнка с ООП в процессе образовательной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образовательной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дошкольного образования, адаптированной для детей с ОВЗ;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отслеживает результаты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освоения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программы;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координирует работу специалистов; 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существляет взаимодействие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родителями;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отслеживает психологический климат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коллективе.</a:t>
            </a:r>
          </a:p>
          <a:p>
            <a:pPr marL="342900" indent="-342900" algn="l">
              <a:buFontTx/>
              <a:buChar char="-"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i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ьютор координирует получение качественной образовательной услуги не только детьми </a:t>
            </a:r>
            <a:r>
              <a:rPr lang="ru-RU" sz="2400" i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ООП, но </a:t>
            </a:r>
            <a:r>
              <a:rPr lang="ru-RU" sz="2400" i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детьми группы в целом.</a:t>
            </a:r>
            <a:endParaRPr lang="ru-RU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Задачи социализации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улучшить психологическое состояние детей с ограниченными возможностями и их родителей;</a:t>
            </a:r>
          </a:p>
          <a:p>
            <a:r>
              <a:rPr lang="ru-RU" dirty="0" smtClean="0"/>
              <a:t>способствовать </a:t>
            </a:r>
            <a:r>
              <a:rPr lang="ru-RU" dirty="0"/>
              <a:t>более успешной адаптации детей-инвалидов </a:t>
            </a:r>
            <a:r>
              <a:rPr lang="ru-RU" dirty="0" smtClean="0"/>
              <a:t>в ОУ;</a:t>
            </a:r>
            <a:endParaRPr lang="ru-RU" dirty="0"/>
          </a:p>
          <a:p>
            <a:r>
              <a:rPr lang="ru-RU" dirty="0" smtClean="0"/>
              <a:t>содействовать </a:t>
            </a:r>
            <a:r>
              <a:rPr lang="ru-RU" dirty="0"/>
              <a:t>формированию позитивного общественного мнения в отношении таких </a:t>
            </a:r>
            <a:r>
              <a:rPr lang="ru-RU" dirty="0" smtClean="0"/>
              <a:t>детей</a:t>
            </a:r>
          </a:p>
          <a:p>
            <a:r>
              <a:rPr lang="ru-RU" dirty="0"/>
              <a:t>Дети-инвалиды должны обучатся вместе с обычными детьми. Грань между ними должна уйти в прошлое.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298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Сегодня</a:t>
            </a:r>
            <a:r>
              <a:rPr lang="ru-RU" b="1" dirty="0"/>
              <a:t> инклюзивное (включенное) образование</a:t>
            </a:r>
            <a:r>
              <a:rPr lang="ru-RU" dirty="0"/>
              <a:t> понимается Российскими учеными как процесс совместного воспитания и обучения лиц с </a:t>
            </a:r>
            <a:r>
              <a:rPr lang="ru-RU" i="1" dirty="0"/>
              <a:t>ограниченными возможностями здоровья</a:t>
            </a:r>
            <a:r>
              <a:rPr lang="ru-RU" dirty="0"/>
              <a:t> и нормально развивающихся сверстников. В ходе такого образования дети с ограниченными возможностями здоровья могут достигать наиболее полного прогресса в социальном развитии. Система психолого-педагогической помощи в инклюзивном образовании основана на социальной адаптации и</a:t>
            </a:r>
            <a:r>
              <a:rPr lang="ru-RU" i="1" dirty="0"/>
              <a:t> реабилитации детей с ограниченными возможностями здоровья.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032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4475" y="211460"/>
            <a:ext cx="7029919" cy="1345332"/>
          </a:xfrm>
        </p:spPr>
        <p:txBody>
          <a:bodyPr>
            <a:normAutofit/>
          </a:bodyPr>
          <a:lstStyle/>
          <a:p>
            <a:pPr algn="r"/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взаимодействия </a:t>
            </a:r>
            <a:b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сотрудников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8882" y="1556792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</a:t>
            </a:r>
            <a:endParaRPr lang="ru-RU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18169" y="2708920"/>
            <a:ext cx="280831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023048"/>
            <a:ext cx="2304256" cy="9396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Ст.воспитатель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оспитатели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5018112"/>
            <a:ext cx="2493285" cy="9445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Ребёнок, Родитель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32140" y="5023048"/>
            <a:ext cx="2844316" cy="9396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Специалисты,</a:t>
            </a:r>
          </a:p>
          <a:p>
            <a:pPr algn="ctr"/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др.сотрудники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>
            <a:stCxn id="5" idx="2"/>
            <a:endCxn id="10" idx="0"/>
          </p:cNvCxnSpPr>
          <p:nvPr/>
        </p:nvCxnSpPr>
        <p:spPr>
          <a:xfrm flipH="1">
            <a:off x="4222325" y="2276872"/>
            <a:ext cx="713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1" idx="3"/>
            <a:endCxn id="12" idx="1"/>
          </p:cNvCxnSpPr>
          <p:nvPr/>
        </p:nvCxnSpPr>
        <p:spPr>
          <a:xfrm flipV="1">
            <a:off x="2483768" y="5490381"/>
            <a:ext cx="432048" cy="24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2" idx="3"/>
            <a:endCxn id="13" idx="1"/>
          </p:cNvCxnSpPr>
          <p:nvPr/>
        </p:nvCxnSpPr>
        <p:spPr>
          <a:xfrm>
            <a:off x="5409101" y="5490381"/>
            <a:ext cx="423039" cy="24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4191714" y="3288940"/>
            <a:ext cx="31325" cy="17341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367644" y="4580148"/>
            <a:ext cx="0" cy="4369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020272" y="4581128"/>
            <a:ext cx="0" cy="4369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1367645" y="4581128"/>
            <a:ext cx="283973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4191713" y="4581128"/>
            <a:ext cx="282855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29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0562" y="323850"/>
            <a:ext cx="4130279" cy="876298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endParaRPr lang="ru-RU" sz="4000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619250"/>
            <a:ext cx="8615363" cy="523875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 положительную динамику в развитии социальных навыков;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ОВЗ понимают как перспективы, так и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ответственность;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занимают активную позицию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сотрудничества;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действуют в команде, опираясь на коллегиальные решения и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подходы;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 политику администрации и реализуют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инклюзивную модель образования.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685800"/>
            <a:ext cx="4572000" cy="1962150"/>
          </a:xfrm>
        </p:spPr>
        <p:txBody>
          <a:bodyPr>
            <a:normAutofit/>
          </a:bodyPr>
          <a:lstStyle/>
          <a:p>
            <a:r>
              <a:rPr lang="ru-RU" sz="4400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44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вместе!»</a:t>
            </a:r>
            <a:endParaRPr lang="ru-RU" sz="4400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41" y="332656"/>
            <a:ext cx="3728888" cy="639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18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6334" y="419100"/>
            <a:ext cx="6517482" cy="952498"/>
          </a:xfrm>
        </p:spPr>
        <p:txBody>
          <a:bodyPr/>
          <a:lstStyle/>
          <a:p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" y="1562100"/>
            <a:ext cx="7958138" cy="5086350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Наработка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эффективного опыта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инклюзии, </a:t>
            </a:r>
            <a:r>
              <a:rPr lang="ru-RU" sz="3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тьюторского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сопровождения;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специалистов;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круга социальных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партнёров;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 на разных уровнях;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в МДОУ детей-инвалидов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том числе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с 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синдромом)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9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Предистория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4313932" cy="456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40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i="1" u="sng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4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1745" y="239753"/>
            <a:ext cx="5871312" cy="2079171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регулирование инклюзивного образования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686" y="2613103"/>
            <a:ext cx="7058723" cy="3836020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образовании в Российской Федерации» от 29.12 2012 г. №273-ФЗ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едеральный государственный стандарт дошкольного образования, утверждённый приказом  Минобрнауки РФ                      от 17.10.2013 г. №1155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инобрнауки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оссийской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едерации от 30.08.2013 г. №1014 «Об утверждении порядка организации и осуществления образовательной деятельности по основным общеобразовательным программам-образовательным программам дошкольного образования»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Республики Карелия «Об образовании» от 20.12.2013 г. №1755-ЗРК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972" y="500745"/>
            <a:ext cx="3902528" cy="740227"/>
          </a:xfrm>
        </p:spPr>
        <p:txBody>
          <a:bodyPr>
            <a:normAutofit/>
          </a:bodyPr>
          <a:lstStyle/>
          <a:p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50" y="2013859"/>
            <a:ext cx="7642963" cy="3712027"/>
          </a:xfrm>
        </p:spPr>
        <p:txBody>
          <a:bodyPr/>
          <a:lstStyle/>
          <a:p>
            <a:pPr algn="l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Отношение всех участников образовательного процесса к сложившейся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Отсутствие специальных условий для обеспечения качественного образования с учетом образовательных потребностей и индивидуальных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возможностей ребенка с ОВЗ.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439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Инвалиды, как социальная категория людей, по утверждению Е. Асановой, нуждается в социально – психологической защите, помощи, поддержке. Но важнее, когда инвалиды умеют самостоятельно решать свои проблемы.  Один из путей решения этой задачи - развитие и поддержание связей инвалидов со здоровым окружением, государственными учреждениями различного профиля, общественными организациями и управленческими структурами. По существу, речь идет о социальной интеграции инвалидов, которая является конечной целью реабилитации</a:t>
            </a:r>
          </a:p>
        </p:txBody>
      </p:sp>
    </p:spTree>
    <p:extLst>
      <p:ext uri="{BB962C8B-B14F-4D97-AF65-F5344CB8AC3E}">
        <p14:creationId xmlns:p14="http://schemas.microsoft.com/office/powerpoint/2010/main" val="1255086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Малер А.Р. отмечает, что у детей – инвалидов часто возникают сложности в процессе овладения той или иной социальной ролью. Чаще всего причинами возникновения этих трудностей является несоответствие требований к ребенку в процессе его взаимоотношений с социумом и готовности ребенка к этим отношениям [18].</a:t>
            </a:r>
          </a:p>
          <a:p>
            <a:r>
              <a:rPr lang="ru-RU" dirty="0"/>
              <a:t> В результате этого они выпадают из нормальных социальных отношений и поэтому нуждаются в социальной помощи. Освоение детьми – инвалидами социального опыта, включение их в существующую систему общественных отношений требует от общества определенных дополнительных мер, средств и усилий: (это могут быть специальные программы, специальные центры по реабилитации).</a:t>
            </a:r>
          </a:p>
        </p:txBody>
      </p:sp>
    </p:spTree>
    <p:extLst>
      <p:ext uri="{BB962C8B-B14F-4D97-AF65-F5344CB8AC3E}">
        <p14:creationId xmlns:p14="http://schemas.microsoft.com/office/powerpoint/2010/main" val="2781541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Социальная реабилитация преследует две основных задачи: </a:t>
            </a:r>
          </a:p>
          <a:p>
            <a:r>
              <a:rPr lang="ru-RU" dirty="0"/>
              <a:t>1. Создать условия, которые позволяют каждому ребенку – инвалиду реализовывать себя, быть уверенным в себе и жить в тесном контакте с другими людьми.</a:t>
            </a:r>
          </a:p>
          <a:p>
            <a:r>
              <a:rPr lang="ru-RU" dirty="0"/>
              <a:t>2. Помочь окружающим адекватно воспринимать детей с ограниченными возможностями, обеспечивать им равные со здоровыми детьми возможности [3].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240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Применительно к детям это означает следующее.</a:t>
            </a:r>
          </a:p>
          <a:p>
            <a:r>
              <a:rPr lang="ru-RU" dirty="0"/>
              <a:t>1. Ребенок с особыми образовательными потребностями имеет и общие для всех потребности, главная из которых - потребность в любви и стимулирующей развитие обстановке.</a:t>
            </a:r>
          </a:p>
          <a:p>
            <a:r>
              <a:rPr lang="ru-RU" dirty="0"/>
              <a:t>2. Ребенок должен вести жизнь, в максимальной степени при­ближающуюся к нормальной.</a:t>
            </a:r>
          </a:p>
          <a:p>
            <a:r>
              <a:rPr lang="ru-RU" dirty="0"/>
              <a:t>3. Лучшим местом для ребенка является его родной дом, и обя­занность местных властей - способствовать тому, чтобы дети с особыми образовательными потребностями воспитывались в сво­их семьях.</a:t>
            </a:r>
          </a:p>
          <a:p>
            <a:r>
              <a:rPr lang="ru-RU" dirty="0"/>
              <a:t>4. Учиться могут все дети, а значит, всем им, какими бы тяже­лыми ни были нарушения развития, должна предоставляться воз­можность получить образование.</a:t>
            </a:r>
          </a:p>
          <a:p>
            <a:r>
              <a:rPr lang="ru-RU" dirty="0"/>
              <a:t>Принципы «нормализации» сегодня закреплены рядом между­народных правовых актов: Декларацией прав ребенка, Деклара­цией о правах лиц с отклонениями в интеллектуальном развитии, Декларацией о правах инвалидов.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327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Задачи данной общественной организации: поднять самооценку родителей; дать возможность родителям посмотреть на своего ребёнка с другой стороны; помочь родителям выйти из своих проблем; помочь семьям не замкнуться в себе.</a:t>
            </a:r>
          </a:p>
          <a:p>
            <a:r>
              <a:rPr lang="ru-RU" dirty="0"/>
              <a:t>общей целью является содействие самостоятельности детей-инвалидов в обществе и повышение качества их жизни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Воспитывает неравнодушных </a:t>
            </a:r>
            <a:r>
              <a:rPr lang="ru-RU" dirty="0"/>
              <a:t>людей, которые помогают этим детям в развитии, в интеграции в общество, подготовке детей к взрослой жизни, чтобы в будущем они не стали балластом для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1505638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916</Words>
  <Application>Microsoft Office PowerPoint</Application>
  <PresentationFormat>Экран (4:3)</PresentationFormat>
  <Paragraphs>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Практика инклюзивного образования </vt:lpstr>
      <vt:lpstr>Предистория </vt:lpstr>
      <vt:lpstr>Правовое регулирование инклюзивного образования </vt:lpstr>
      <vt:lpstr>Проблемы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Внутренняя документация</vt:lpstr>
      <vt:lpstr>Организация  системы взаимодействия  с внешними социальными партнёрами  </vt:lpstr>
      <vt:lpstr>Тьюторское  сопровождение</vt:lpstr>
      <vt:lpstr>Система работы тьютора</vt:lpstr>
      <vt:lpstr>Задачи социализации</vt:lpstr>
      <vt:lpstr>Презентация PowerPoint</vt:lpstr>
      <vt:lpstr>Система взаимодействия  всех сотрудников</vt:lpstr>
      <vt:lpstr>Достижения</vt:lpstr>
      <vt:lpstr>Проект  «Мы вместе!»</vt:lpstr>
      <vt:lpstr>Достижения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инклюзивного образования </dc:title>
  <dc:creator>Пользователь</dc:creator>
  <cp:lastModifiedBy>Пользователь</cp:lastModifiedBy>
  <cp:revision>22</cp:revision>
  <dcterms:created xsi:type="dcterms:W3CDTF">2014-10-30T07:00:29Z</dcterms:created>
  <dcterms:modified xsi:type="dcterms:W3CDTF">2015-03-12T06:43:10Z</dcterms:modified>
</cp:coreProperties>
</file>