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5"/>
  </p:notesMasterIdLst>
  <p:sldIdLst>
    <p:sldId id="256" r:id="rId2"/>
    <p:sldId id="257" r:id="rId3"/>
    <p:sldId id="262" r:id="rId4"/>
    <p:sldId id="266" r:id="rId5"/>
    <p:sldId id="267" r:id="rId6"/>
    <p:sldId id="261" r:id="rId7"/>
    <p:sldId id="268" r:id="rId8"/>
    <p:sldId id="269" r:id="rId9"/>
    <p:sldId id="270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7CAD0-7DE3-4D21-B56E-627806C3EEB2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875C1-D99A-41E1-BEF9-5030A4F92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881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B57A75-E329-4D18-9BBF-F1FF5F4165B7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4E57F9-F7B1-4AB5-B399-10489C78D62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71463"/>
            <a:ext cx="8501062" cy="622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77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64096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Шаг 7. (границы применимости </a:t>
            </a:r>
            <a:r>
              <a:rPr lang="ru-RU" sz="2800" dirty="0" err="1" smtClean="0"/>
              <a:t>ф.п</a:t>
            </a:r>
            <a:r>
              <a:rPr lang="ru-RU" sz="2800" dirty="0" smtClean="0"/>
              <a:t>.)</a:t>
            </a:r>
          </a:p>
          <a:p>
            <a:r>
              <a:rPr lang="ru-RU" dirty="0" smtClean="0"/>
              <a:t>Понятие “Плотность” используется для макромира и </a:t>
            </a:r>
            <a:r>
              <a:rPr lang="ru-RU" dirty="0" err="1" smtClean="0"/>
              <a:t>мегамира</a:t>
            </a:r>
            <a:r>
              <a:rPr lang="ru-RU" dirty="0" smtClean="0"/>
              <a:t>.</a:t>
            </a:r>
          </a:p>
          <a:p>
            <a:pPr algn="ctr"/>
            <a:r>
              <a:rPr lang="ru-RU" sz="2800" dirty="0" smtClean="0"/>
              <a:t>Шаг 8</a:t>
            </a:r>
            <a:r>
              <a:rPr lang="ru-RU" dirty="0" smtClean="0"/>
              <a:t>. (методологический анализ содержания понятия.)</a:t>
            </a:r>
          </a:p>
          <a:p>
            <a:pPr algn="ctr"/>
            <a:r>
              <a:rPr lang="ru-RU" dirty="0" smtClean="0"/>
              <a:t>Содержание понятия “Плотность”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2800" dirty="0" smtClean="0"/>
              <a:t>Шаг 9.(систематизация)</a:t>
            </a:r>
          </a:p>
          <a:p>
            <a:pPr algn="ctr"/>
            <a:r>
              <a:rPr lang="ru-RU" dirty="0" smtClean="0"/>
              <a:t> Учащиеся работают с таблицами плотностей в учебнике </a:t>
            </a:r>
            <a:r>
              <a:rPr lang="ru-RU" dirty="0" err="1" smtClean="0"/>
              <a:t>Перышкина</a:t>
            </a:r>
            <a:r>
              <a:rPr lang="ru-RU" dirty="0" smtClean="0"/>
              <a:t> А. В. “Физика -7”, стр. 50-51 и им предлагается ответить на следующие вопросы: </a:t>
            </a:r>
          </a:p>
          <a:p>
            <a:r>
              <a:rPr lang="ru-RU" dirty="0" smtClean="0"/>
              <a:t>1) Что такое плотность?</a:t>
            </a:r>
          </a:p>
          <a:p>
            <a:r>
              <a:rPr lang="ru-RU" dirty="0" smtClean="0"/>
              <a:t>2) В каких единицах измеряется плотность?</a:t>
            </a:r>
          </a:p>
          <a:p>
            <a:r>
              <a:rPr lang="ru-RU" dirty="0" smtClean="0"/>
              <a:t>3)Какова плотность меди? </a:t>
            </a:r>
          </a:p>
          <a:p>
            <a:r>
              <a:rPr lang="ru-RU" dirty="0" smtClean="0"/>
              <a:t>4)Что это означает?</a:t>
            </a:r>
          </a:p>
          <a:p>
            <a:r>
              <a:rPr lang="ru-RU" dirty="0" smtClean="0"/>
              <a:t>Назовите вещество с наименьшей плотностью.</a:t>
            </a:r>
          </a:p>
          <a:p>
            <a:r>
              <a:rPr lang="ru-RU" dirty="0" smtClean="0"/>
              <a:t>Чему она равна?</a:t>
            </a:r>
          </a:p>
          <a:p>
            <a:r>
              <a:rPr lang="ru-RU" dirty="0" smtClean="0"/>
              <a:t>Что это означает?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552379"/>
              </p:ext>
            </p:extLst>
          </p:nvPr>
        </p:nvGraphicFramePr>
        <p:xfrm>
          <a:off x="503548" y="1916832"/>
          <a:ext cx="828092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4320480"/>
              </a:tblGrid>
              <a:tr h="4960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Общенаучное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Конкретно-научное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72088"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Показывает количество чего–либо в единице чего–либо.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Величина, определяемая для однородного вещества массой единицы его объема.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699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8569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Систематизирующая таблица по теме “Плотность”</a:t>
            </a:r>
          </a:p>
          <a:p>
            <a:endParaRPr lang="ru-RU" dirty="0" smtClean="0"/>
          </a:p>
          <a:p>
            <a:r>
              <a:rPr lang="ru-RU" dirty="0" smtClean="0"/>
              <a:t>	</a:t>
            </a:r>
          </a:p>
          <a:p>
            <a:r>
              <a:rPr lang="ru-RU" dirty="0" smtClean="0"/>
              <a:t>	</a:t>
            </a:r>
          </a:p>
          <a:p>
            <a:r>
              <a:rPr lang="ru-RU" dirty="0" smtClean="0"/>
              <a:t>	</a:t>
            </a:r>
          </a:p>
          <a:p>
            <a:endParaRPr lang="ru-RU" dirty="0" smtClean="0"/>
          </a:p>
          <a:p>
            <a:r>
              <a:rPr lang="ru-RU" dirty="0" smtClean="0"/>
              <a:t>	 	 </a:t>
            </a:r>
          </a:p>
          <a:p>
            <a:r>
              <a:rPr lang="ru-RU" dirty="0" smtClean="0"/>
              <a:t> 	</a:t>
            </a:r>
          </a:p>
          <a:p>
            <a:r>
              <a:rPr lang="ru-RU" dirty="0" smtClean="0"/>
              <a:t>	 	 </a:t>
            </a:r>
          </a:p>
          <a:p>
            <a:pPr algn="ctr"/>
            <a:r>
              <a:rPr lang="ru-RU" dirty="0" smtClean="0"/>
              <a:t> Схема систематизации знаний учащихся по теме "Плотность".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endParaRPr lang="ru-RU" dirty="0" smtClean="0"/>
          </a:p>
          <a:p>
            <a:r>
              <a:rPr lang="ru-RU" dirty="0" smtClean="0"/>
              <a:t>	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494257"/>
              </p:ext>
            </p:extLst>
          </p:nvPr>
        </p:nvGraphicFramePr>
        <p:xfrm>
          <a:off x="1475656" y="764704"/>
          <a:ext cx="6096000" cy="1808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696312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Физическая величина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Единица измерения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Формула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Масса	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r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r>
                        <a:rPr lang="en-US" dirty="0" smtClean="0"/>
                        <a:t>^</a:t>
                      </a:r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12976"/>
            <a:ext cx="3960440" cy="2368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879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Шаг 10. (обобщение в концепции эволюции </a:t>
            </a:r>
            <a:r>
              <a:rPr lang="ru-RU" sz="2800" dirty="0" err="1" smtClean="0"/>
              <a:t>физ.картины</a:t>
            </a:r>
            <a:r>
              <a:rPr lang="ru-RU" sz="2800" dirty="0" smtClean="0"/>
              <a:t> мира)</a:t>
            </a:r>
            <a:endParaRPr lang="en-US" sz="2800" dirty="0" smtClean="0"/>
          </a:p>
          <a:p>
            <a:pPr marL="342900" indent="-342900">
              <a:buAutoNum type="arabicParenR"/>
            </a:pPr>
            <a:r>
              <a:rPr lang="ru-RU" dirty="0" smtClean="0"/>
              <a:t>Лабораторная работа по теме “Определение плотности вещества, из которого изготовлено твердое тело” (стр.164,165 в учебнике </a:t>
            </a:r>
            <a:r>
              <a:rPr lang="ru-RU" dirty="0" err="1" smtClean="0"/>
              <a:t>Перышкина</a:t>
            </a:r>
            <a:r>
              <a:rPr lang="ru-RU" dirty="0" smtClean="0"/>
              <a:t> А.В. “Физика - 7”).</a:t>
            </a:r>
          </a:p>
          <a:p>
            <a:pPr marL="342900" indent="-342900">
              <a:buAutoNum type="arabicParenR"/>
            </a:pPr>
            <a:r>
              <a:rPr lang="ru-RU" dirty="0"/>
              <a:t> </a:t>
            </a:r>
            <a:r>
              <a:rPr lang="ru-RU" dirty="0" smtClean="0"/>
              <a:t>Решение  задачи на данную тему</a:t>
            </a:r>
          </a:p>
          <a:p>
            <a:pPr algn="ctr"/>
            <a:r>
              <a:rPr lang="ru-RU" sz="2800" dirty="0" smtClean="0"/>
              <a:t>Шаг 11.(рефлексия)</a:t>
            </a:r>
          </a:p>
          <a:p>
            <a:r>
              <a:rPr lang="ru-RU" dirty="0" smtClean="0"/>
              <a:t> Рефлексия осуществляется по вопросам, приведенным ранее.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20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Таким образом, </a:t>
            </a:r>
          </a:p>
          <a:p>
            <a:r>
              <a:rPr lang="ru-RU" sz="2800" b="1" dirty="0" smtClean="0"/>
              <a:t>методологический подход к формированию физических понятий</a:t>
            </a:r>
            <a:r>
              <a:rPr lang="ru-RU" sz="2800" dirty="0" smtClean="0"/>
              <a:t> способствует: </a:t>
            </a:r>
          </a:p>
          <a:p>
            <a:endParaRPr lang="ru-RU" sz="2800" dirty="0" smtClean="0"/>
          </a:p>
          <a:p>
            <a:r>
              <a:rPr lang="ru-RU" sz="2800" dirty="0" smtClean="0"/>
              <a:t>1) развитию личностных качеств учащихся; </a:t>
            </a:r>
          </a:p>
          <a:p>
            <a:r>
              <a:rPr lang="ru-RU" sz="2800" dirty="0" smtClean="0"/>
              <a:t>2) формированию научного мышления учащихся;</a:t>
            </a:r>
          </a:p>
          <a:p>
            <a:r>
              <a:rPr lang="ru-RU" sz="2800" dirty="0" smtClean="0"/>
              <a:t>3) формированию современного научного мировоззрения учащихся;</a:t>
            </a:r>
          </a:p>
          <a:p>
            <a:r>
              <a:rPr lang="ru-RU" sz="2800" dirty="0" smtClean="0"/>
              <a:t>4) формированию глубоких и прочных знания учащихся;</a:t>
            </a:r>
          </a:p>
          <a:p>
            <a:r>
              <a:rPr lang="ru-RU" sz="2800" dirty="0" smtClean="0"/>
              <a:t>5) совершенствованию педагогического мастерства учителя.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1054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686800" cy="1963688"/>
          </a:xfrm>
        </p:spPr>
        <p:txBody>
          <a:bodyPr>
            <a:normAutofit/>
          </a:bodyPr>
          <a:lstStyle/>
          <a:p>
            <a:r>
              <a:rPr lang="ru-RU" dirty="0" smtClean="0"/>
              <a:t>Понятие методологической культуры педагога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005064"/>
            <a:ext cx="8686800" cy="2075061"/>
          </a:xfrm>
        </p:spPr>
        <p:txBody>
          <a:bodyPr/>
          <a:lstStyle/>
          <a:p>
            <a:pPr algn="r"/>
            <a:r>
              <a:rPr lang="ru-RU" dirty="0" smtClean="0"/>
              <a:t>Подготовила 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физики МБОУ СОШ №11 </a:t>
            </a:r>
            <a:r>
              <a:rPr lang="ru-RU" dirty="0" err="1" smtClean="0"/>
              <a:t>г.Павлово</a:t>
            </a:r>
            <a:r>
              <a:rPr lang="ru-RU" dirty="0" smtClean="0"/>
              <a:t> </a:t>
            </a:r>
          </a:p>
          <a:p>
            <a:pPr algn="r"/>
            <a:r>
              <a:rPr lang="ru-RU" dirty="0" smtClean="0"/>
              <a:t>Беспалова М.В.</a:t>
            </a:r>
          </a:p>
          <a:p>
            <a:pPr algn="r"/>
            <a:endParaRPr lang="ru-RU" dirty="0" smtClean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85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050" y="260648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/>
              <a:t>К</a:t>
            </a:r>
            <a:r>
              <a:rPr lang="ru-RU" sz="2800" b="1" i="1" dirty="0" smtClean="0"/>
              <a:t>ультура движется вперед </a:t>
            </a:r>
          </a:p>
          <a:p>
            <a:pPr algn="r"/>
            <a:r>
              <a:rPr lang="ru-RU" sz="2800" b="1" i="1" dirty="0" smtClean="0"/>
              <a:t>не путем перемещения в пространстве, </a:t>
            </a:r>
          </a:p>
          <a:p>
            <a:pPr algn="r"/>
            <a:r>
              <a:rPr lang="ru-RU" sz="2800" b="1" i="1" dirty="0" smtClean="0"/>
              <a:t>а путем накопления ценностей.</a:t>
            </a:r>
          </a:p>
          <a:p>
            <a:pPr algn="r"/>
            <a:r>
              <a:rPr lang="ru-RU" sz="2800" b="1" i="1" dirty="0" smtClean="0"/>
              <a:t>Д.С. Лихачёв</a:t>
            </a:r>
          </a:p>
          <a:p>
            <a:pPr algn="r"/>
            <a:endParaRPr lang="ru-RU" sz="2800" b="1" dirty="0"/>
          </a:p>
          <a:p>
            <a:pPr algn="r"/>
            <a:endParaRPr lang="ru-RU" sz="2800" b="1" dirty="0" smtClean="0"/>
          </a:p>
          <a:p>
            <a:pPr algn="r"/>
            <a:endParaRPr lang="ru-RU" sz="2800" b="1" dirty="0" smtClean="0"/>
          </a:p>
          <a:p>
            <a:r>
              <a:rPr lang="ru-RU" sz="4000" b="1" dirty="0" smtClean="0"/>
              <a:t>Методология педагогической науки -</a:t>
            </a:r>
            <a:r>
              <a:rPr lang="ru-RU" sz="4000" dirty="0" smtClean="0"/>
              <a:t>учение о структуре, логической организации, методах и средствах деятельности в области педагогической деятельности.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4281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453" y="315793"/>
            <a:ext cx="864096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u="sng" dirty="0" smtClean="0"/>
              <a:t>Методологическая культура преподавателя включает в себя следующее.</a:t>
            </a:r>
          </a:p>
          <a:p>
            <a:r>
              <a:rPr lang="ru-RU" sz="4000" dirty="0" smtClean="0"/>
              <a:t>1. Проектирование и конструирование учебно-воспитательного процесса.</a:t>
            </a:r>
          </a:p>
          <a:p>
            <a:r>
              <a:rPr lang="ru-RU" sz="4000" dirty="0" smtClean="0"/>
              <a:t>2. Осознание, формулирование и творческое решение педагогических задач.</a:t>
            </a:r>
          </a:p>
          <a:p>
            <a:r>
              <a:rPr lang="ru-RU" sz="4000" dirty="0" smtClean="0"/>
              <a:t>3. Методическая рефлексия.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2669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396729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М</a:t>
            </a:r>
            <a:r>
              <a:rPr lang="ru-RU" sz="4000" b="1" dirty="0" smtClean="0"/>
              <a:t>етодологический подход к формированию физических понятий: </a:t>
            </a:r>
          </a:p>
          <a:p>
            <a:endParaRPr lang="ru-RU" sz="4000" b="1" dirty="0" smtClean="0"/>
          </a:p>
          <a:p>
            <a:r>
              <a:rPr lang="ru-RU" sz="2800" dirty="0" smtClean="0"/>
              <a:t>1) учитывает личностные особенности учащихся;</a:t>
            </a:r>
          </a:p>
          <a:p>
            <a:r>
              <a:rPr lang="ru-RU" sz="2800" dirty="0" smtClean="0"/>
              <a:t>2) развивает логическое и творческое мышление учащихся;</a:t>
            </a:r>
          </a:p>
          <a:p>
            <a:r>
              <a:rPr lang="ru-RU" sz="2800" dirty="0" smtClean="0"/>
              <a:t>3) активизирует самостоятельную познавательную деятельность учащихся;</a:t>
            </a:r>
          </a:p>
          <a:p>
            <a:r>
              <a:rPr lang="ru-RU" sz="2800" dirty="0" smtClean="0"/>
              <a:t>4) вырабатывает у учащихся умения и навыки выполнения таких операций, как анализ, синтез, сравнение, сопоставление, классификация, абстрагирование и обобщение;</a:t>
            </a:r>
          </a:p>
          <a:p>
            <a:r>
              <a:rPr lang="ru-RU" sz="2800" dirty="0" smtClean="0"/>
              <a:t>5) учитывает возрастные особенности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409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568952" cy="6552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151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733" y="476672"/>
            <a:ext cx="864096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Шаг 1</a:t>
            </a:r>
            <a:r>
              <a:rPr lang="ru-RU" dirty="0" smtClean="0"/>
              <a:t>. (первоначальное ознакомление с физическим явлением)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Вступительная беседа</a:t>
            </a:r>
          </a:p>
          <a:p>
            <a:endParaRPr lang="ru-RU" dirty="0" smtClean="0"/>
          </a:p>
          <a:p>
            <a:r>
              <a:rPr lang="ru-RU" dirty="0" smtClean="0"/>
              <a:t>Учитель: Одинаково ли погружается тело в воду во время купания в море и в озере?</a:t>
            </a:r>
          </a:p>
          <a:p>
            <a:r>
              <a:rPr lang="ru-RU" dirty="0" smtClean="0"/>
              <a:t>Ученик: Нет, тело сильнее погружается в озере.</a:t>
            </a:r>
          </a:p>
          <a:p>
            <a:r>
              <a:rPr lang="ru-RU" dirty="0" smtClean="0"/>
              <a:t>Учитель: Как вы думаете, почему?</a:t>
            </a:r>
          </a:p>
          <a:p>
            <a:r>
              <a:rPr lang="ru-RU" dirty="0" smtClean="0"/>
              <a:t>Ученик: Потому что в море вода соленая.</a:t>
            </a:r>
          </a:p>
          <a:p>
            <a:r>
              <a:rPr lang="ru-RU" dirty="0" smtClean="0"/>
              <a:t>Учитель: Да, действительно в соленой воде плавать легче. Как вы думаете, почему?</a:t>
            </a:r>
          </a:p>
          <a:p>
            <a:r>
              <a:rPr lang="ru-RU" dirty="0" smtClean="0"/>
              <a:t>Ученик: Наверное, какие-то характеристики этих жидкостей различны.</a:t>
            </a:r>
          </a:p>
          <a:p>
            <a:r>
              <a:rPr lang="ru-RU" dirty="0" smtClean="0"/>
              <a:t>Учитель: Все вещества характеризуются плотностью.</a:t>
            </a:r>
          </a:p>
          <a:p>
            <a:endParaRPr lang="ru-RU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Ф</a:t>
            </a:r>
            <a:r>
              <a:rPr lang="ru-RU" dirty="0" smtClean="0"/>
              <a:t>ронтальный лабораторный опыт: учащимся раздаются по два цилиндра одинакового объема, но разной массы. Взвесив цилиндры, учащиеся приходят к выводу, что эти два цилиндра изготовлены из разных веществ, следовательно, имеют различную плотность.</a:t>
            </a:r>
          </a:p>
          <a:p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демонстрация: демонстрируются два кубика равной массы, но разного объема. Если взять кубики из железа и пробки массой по 1 кг, то объем железного куба равен 0,00013 м3, а пробкового – 0,0042 м3. Следовательно, можно сделать вывод, что плотности этих веществ разные.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0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565" y="335845"/>
            <a:ext cx="9022435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Шаг 2.(определение физического понятия)</a:t>
            </a:r>
            <a:endParaRPr lang="ru-RU" dirty="0"/>
          </a:p>
          <a:p>
            <a:pPr algn="ctr"/>
            <a:r>
              <a:rPr lang="ru-RU" sz="2400" b="1" dirty="0"/>
              <a:t>П</a:t>
            </a:r>
            <a:r>
              <a:rPr lang="ru-RU" sz="2400" b="1" dirty="0" smtClean="0"/>
              <a:t>лотность</a:t>
            </a:r>
            <a:r>
              <a:rPr lang="ru-RU" sz="2400" dirty="0" smtClean="0"/>
              <a:t> – это физическая величина, численно равная отношению массы тела к его объему.</a:t>
            </a:r>
          </a:p>
          <a:p>
            <a:r>
              <a:rPr lang="ru-RU" sz="2400" b="1" dirty="0" smtClean="0"/>
              <a:t>Физический смысл</a:t>
            </a:r>
            <a:r>
              <a:rPr lang="ru-RU" sz="2400" dirty="0" smtClean="0"/>
              <a:t> : плотность вещества показывает массу одного м</a:t>
            </a:r>
            <a:r>
              <a:rPr lang="en-US" sz="2400" dirty="0" smtClean="0"/>
              <a:t>^</a:t>
            </a:r>
            <a:r>
              <a:rPr lang="ru-RU" sz="2400" dirty="0" smtClean="0"/>
              <a:t>3 данного вещества.</a:t>
            </a:r>
          </a:p>
          <a:p>
            <a:endParaRPr lang="ru-RU" dirty="0" smtClean="0"/>
          </a:p>
          <a:p>
            <a:pPr algn="ctr"/>
            <a:r>
              <a:rPr lang="ru-RU" sz="2800" dirty="0" smtClean="0"/>
              <a:t>Шаг 3. (построение </a:t>
            </a:r>
            <a:r>
              <a:rPr lang="ru-RU" sz="2800" dirty="0" err="1" smtClean="0"/>
              <a:t>матем.конструкции</a:t>
            </a:r>
            <a:r>
              <a:rPr lang="ru-RU" sz="2800" dirty="0" smtClean="0"/>
              <a:t> </a:t>
            </a:r>
            <a:r>
              <a:rPr lang="ru-RU" sz="2800" dirty="0" err="1" smtClean="0"/>
              <a:t>физ.пон</a:t>
            </a:r>
            <a:r>
              <a:rPr lang="ru-RU" sz="2800" dirty="0" smtClean="0"/>
              <a:t>-я)</a:t>
            </a:r>
            <a:endParaRPr lang="ru-RU" sz="2400" dirty="0" smtClean="0"/>
          </a:p>
          <a:p>
            <a:r>
              <a:rPr lang="ru-RU" sz="2400" dirty="0" smtClean="0"/>
              <a:t>Формула для расчета и единица измерения плотности.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   - единица измерения плотности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173" y="2996952"/>
            <a:ext cx="1512168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17032"/>
            <a:ext cx="1245865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1565" y="4725144"/>
            <a:ext cx="869890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Шаг 4.( уточнение, углубление содержания </a:t>
            </a:r>
            <a:r>
              <a:rPr lang="ru-RU" sz="2800" dirty="0" err="1" smtClean="0"/>
              <a:t>ф.п</a:t>
            </a:r>
            <a:r>
              <a:rPr lang="ru-RU" sz="2800" dirty="0" smtClean="0"/>
              <a:t>.)</a:t>
            </a:r>
          </a:p>
          <a:p>
            <a:r>
              <a:rPr lang="ru-RU" dirty="0" smtClean="0"/>
              <a:t> </a:t>
            </a:r>
            <a:r>
              <a:rPr lang="ru-RU" sz="2400" dirty="0" smtClean="0"/>
              <a:t>Учащимся предлагается раскрыть устройство и принцип действия приборов предназначенных для измерения плотности веществ (</a:t>
            </a:r>
            <a:r>
              <a:rPr lang="ru-RU" sz="2400" dirty="0" err="1" smtClean="0"/>
              <a:t>плотнометр</a:t>
            </a:r>
            <a:r>
              <a:rPr lang="ru-RU" sz="2400" dirty="0" smtClean="0"/>
              <a:t>, ареометр).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348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Шаг 5.(предметные связи)</a:t>
            </a:r>
          </a:p>
          <a:p>
            <a:r>
              <a:rPr lang="ru-RU" sz="2200" dirty="0" smtClean="0"/>
              <a:t> 1) </a:t>
            </a:r>
            <a:r>
              <a:rPr lang="ru-RU" sz="2200" u="sng" dirty="0" err="1" smtClean="0"/>
              <a:t>Внутрипредметные</a:t>
            </a:r>
            <a:r>
              <a:rPr lang="ru-RU" sz="2200" dirty="0" smtClean="0"/>
              <a:t> связи:</a:t>
            </a:r>
          </a:p>
          <a:p>
            <a:r>
              <a:rPr lang="ru-RU" sz="2200" dirty="0"/>
              <a:t>-</a:t>
            </a:r>
            <a:r>
              <a:rPr lang="ru-RU" sz="2200" dirty="0" smtClean="0"/>
              <a:t>масса, объем тела;</a:t>
            </a:r>
          </a:p>
          <a:p>
            <a:r>
              <a:rPr lang="ru-RU" sz="2200" dirty="0"/>
              <a:t>-</a:t>
            </a:r>
            <a:r>
              <a:rPr lang="ru-RU" sz="2200" dirty="0" smtClean="0"/>
              <a:t>тепловые явления в 8-ом классе,</a:t>
            </a:r>
          </a:p>
          <a:p>
            <a:r>
              <a:rPr lang="ru-RU" sz="2200" dirty="0" smtClean="0"/>
              <a:t>-раздел “Механика” в 7-ом, 9-ом классах,</a:t>
            </a:r>
          </a:p>
          <a:p>
            <a:r>
              <a:rPr lang="ru-RU" sz="2200" dirty="0"/>
              <a:t>-</a:t>
            </a:r>
            <a:r>
              <a:rPr lang="ru-RU" sz="2200" dirty="0" smtClean="0"/>
              <a:t>раздел “Молекулярная физика и термодинамика” в 10-ом классе;</a:t>
            </a:r>
          </a:p>
          <a:p>
            <a:r>
              <a:rPr lang="ru-RU" sz="2200" dirty="0"/>
              <a:t>-</a:t>
            </a:r>
            <a:r>
              <a:rPr lang="ru-RU" sz="2200" dirty="0" smtClean="0"/>
              <a:t>понятие плотность тока, плотность заряда.(электродинамика, 10кл.)</a:t>
            </a:r>
          </a:p>
          <a:p>
            <a:endParaRPr lang="ru-RU" sz="2200" dirty="0" smtClean="0"/>
          </a:p>
          <a:p>
            <a:r>
              <a:rPr lang="ru-RU" sz="2200" dirty="0" smtClean="0"/>
              <a:t>2) </a:t>
            </a:r>
            <a:r>
              <a:rPr lang="ru-RU" sz="2200" u="sng" dirty="0" err="1" smtClean="0"/>
              <a:t>Межпредметные</a:t>
            </a:r>
            <a:r>
              <a:rPr lang="ru-RU" sz="2200" dirty="0" smtClean="0"/>
              <a:t> связи. </a:t>
            </a:r>
            <a:endParaRPr lang="ru-RU" sz="2200" dirty="0"/>
          </a:p>
          <a:p>
            <a:r>
              <a:rPr lang="ru-RU" sz="2200" dirty="0" smtClean="0"/>
              <a:t>-естествознание;</a:t>
            </a:r>
            <a:endParaRPr lang="ru-RU" sz="2200" dirty="0"/>
          </a:p>
          <a:p>
            <a:r>
              <a:rPr lang="ru-RU" sz="2200" dirty="0" smtClean="0"/>
              <a:t>-природоведение;</a:t>
            </a:r>
          </a:p>
          <a:p>
            <a:r>
              <a:rPr lang="ru-RU" sz="2200" dirty="0" smtClean="0"/>
              <a:t>-химия;</a:t>
            </a:r>
          </a:p>
          <a:p>
            <a:r>
              <a:rPr lang="ru-RU" sz="2200" dirty="0" smtClean="0"/>
              <a:t>-география.</a:t>
            </a:r>
          </a:p>
          <a:p>
            <a:pPr algn="ctr"/>
            <a:r>
              <a:rPr lang="ru-RU" sz="3600" dirty="0" smtClean="0"/>
              <a:t>Шаг 6. (практическое применение </a:t>
            </a:r>
            <a:r>
              <a:rPr lang="ru-RU" sz="3600" dirty="0" err="1" smtClean="0"/>
              <a:t>ф.п</a:t>
            </a:r>
            <a:r>
              <a:rPr lang="ru-RU" sz="3600" dirty="0" smtClean="0"/>
              <a:t>.)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u="sng" dirty="0" smtClean="0"/>
              <a:t>Решение задачи</a:t>
            </a:r>
            <a:r>
              <a:rPr lang="ru-RU" sz="2200" dirty="0" smtClean="0"/>
              <a:t> на тему «Плотность»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200" u="sng" dirty="0" smtClean="0"/>
              <a:t>Домашний физический</a:t>
            </a:r>
            <a:r>
              <a:rPr lang="ru-RU" sz="2200" dirty="0" smtClean="0"/>
              <a:t> эксперимент: каждому ученику предлагается определить среднюю плотность человеческого тела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01982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148</TotalTime>
  <Words>764</Words>
  <Application>Microsoft Office PowerPoint</Application>
  <PresentationFormat>Экран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Понятие методологической культуры педагога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11</cp:revision>
  <dcterms:created xsi:type="dcterms:W3CDTF">2012-08-26T20:32:45Z</dcterms:created>
  <dcterms:modified xsi:type="dcterms:W3CDTF">2012-08-26T23:01:05Z</dcterms:modified>
</cp:coreProperties>
</file>