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25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10080625" cy="7559675"/>
  <p:notesSz cx="7559675" cy="10691813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Arial Unicode MS" charset="0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Arial Unicode MS" charset="0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Arial Unicode MS" charset="0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Arial Unicode MS" charset="0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Arial Unicode MS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 Unicode MS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 Unicode MS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 Unicode MS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 Unicode M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486" y="-10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83" name="AutoShape 1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84" name="AutoShape 1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85" name="AutoShape 1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86" name="AutoShape 1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87" name="AutoShape 1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88" name="AutoShape 16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89" name="AutoShape 17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0" name="Rectangle 18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905375" cy="36718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sp>
      <p:sp>
        <p:nvSpPr>
          <p:cNvPr id="3091" name="Rectangle 19"/>
          <p:cNvSpPr>
            <a:spLocks noGrp="1" noChangeArrowheads="1"/>
          </p:cNvSpPr>
          <p:nvPr>
            <p:ph type="body"/>
          </p:nvPr>
        </p:nvSpPr>
        <p:spPr bwMode="auto">
          <a:xfrm>
            <a:off x="1169988" y="5086350"/>
            <a:ext cx="5197475" cy="40782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199062" cy="40798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4450" y="1027113"/>
            <a:ext cx="4916488" cy="36861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199062" cy="40798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4450" y="1027113"/>
            <a:ext cx="4924425" cy="369411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199062" cy="40798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199062" cy="40798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4450" y="1027113"/>
            <a:ext cx="4921250" cy="36909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199062" cy="40798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4450" y="1027113"/>
            <a:ext cx="4921250" cy="36909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199062" cy="40798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199062" cy="40798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199062" cy="40798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199062" cy="40798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199062" cy="40798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4450" y="1027113"/>
            <a:ext cx="4916488" cy="36861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199062" cy="40798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4450" y="1027113"/>
            <a:ext cx="4916488" cy="36861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199062" cy="40798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199062" cy="40798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6038" y="1027113"/>
            <a:ext cx="4908550" cy="368141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199062" cy="40798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932362" cy="36988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199062" cy="40798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4450" y="1027113"/>
            <a:ext cx="4924425" cy="369411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199062" cy="40798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4450" y="1027113"/>
            <a:ext cx="4916488" cy="36861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199062" cy="40798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4450" y="1027113"/>
            <a:ext cx="4916488" cy="36861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199062" cy="40798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199062" cy="40798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199062" cy="40798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4450" y="1027113"/>
            <a:ext cx="4924425" cy="369411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199062" cy="40798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199062" cy="40798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F8FE104C-F18C-4866-8362-8C8C1B0C919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35ED259A-58B7-40AA-BB18-61013C0C88D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285038" y="290513"/>
            <a:ext cx="2260600" cy="64389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3238" y="290513"/>
            <a:ext cx="6629400" cy="64389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7DABBCF6-9492-4C02-82ED-E91AA4D4617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22325" y="2138363"/>
            <a:ext cx="4117975" cy="4733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92700" y="2138363"/>
            <a:ext cx="4119563" cy="4733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215DECD1-66A5-40A5-84EC-344E346F08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75500" y="700088"/>
            <a:ext cx="2144713" cy="6172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41363" y="700088"/>
            <a:ext cx="6281737" cy="6172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1363" y="700088"/>
            <a:ext cx="8578850" cy="12334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2816F7A-7A67-46E1-BB1B-EA75CFAD43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45000" cy="49609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00638" y="1768475"/>
            <a:ext cx="4445000" cy="49609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4C08DF84-747B-46AB-9FDE-EF6E43219DE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E3E45F05-3A03-40BA-AA45-72CE915F597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F7A7C662-6482-4B14-B5AD-B39DE4EEC4A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28282B83-F9E1-4CDE-817A-3A15E42AC65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1A92F4C4-9577-4085-A898-DCF59E9C9AF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86FF7E6E-E126-49B0-876C-95EB1F99243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290513"/>
            <a:ext cx="9042400" cy="1244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9042400" cy="49609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503238" y="6886575"/>
            <a:ext cx="2333625" cy="5064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448050" y="6886575"/>
            <a:ext cx="3181350" cy="5064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227888" y="6886575"/>
            <a:ext cx="2319337" cy="492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</a:defRPr>
            </a:lvl1pPr>
          </a:lstStyle>
          <a:p>
            <a:fld id="{719A5FCC-4968-49B8-B845-62387BCEE9B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Arial Unicode MS" charset="0"/>
        </a:defRPr>
      </a:lvl2pPr>
      <a:lvl3pPr marL="1143000" indent="-22860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Arial Unicode MS" charset="0"/>
        </a:defRPr>
      </a:lvl3pPr>
      <a:lvl4pPr marL="1600200" indent="-22860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Arial Unicode MS" charset="0"/>
        </a:defRPr>
      </a:lvl4pPr>
      <a:lvl5pPr marL="2057400" indent="-22860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Arial Unicode MS" charset="0"/>
        </a:defRPr>
      </a:lvl5pPr>
      <a:lvl6pPr marL="2514600" indent="-22860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Arial Unicode MS" charset="0"/>
        </a:defRPr>
      </a:lvl6pPr>
      <a:lvl7pPr marL="2971800" indent="-22860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Arial Unicode MS" charset="0"/>
        </a:defRPr>
      </a:lvl7pPr>
      <a:lvl8pPr marL="3429000" indent="-22860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Arial Unicode MS" charset="0"/>
        </a:defRPr>
      </a:lvl8pPr>
      <a:lvl9pPr marL="3886200" indent="-22860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Arial Unicode MS" charset="0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cs typeface="+mn-cs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cs typeface="+mn-cs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5pPr>
      <a:lvl6pPr marL="25146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41363" y="700088"/>
            <a:ext cx="8578850" cy="12334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22325" y="2138363"/>
            <a:ext cx="8389938" cy="4733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99284C"/>
          </a:solidFill>
          <a:latin typeface="+mj-lt"/>
          <a:ea typeface="+mj-ea"/>
          <a:cs typeface="+mj-cs"/>
        </a:defRPr>
      </a:lvl1pPr>
      <a:lvl2pPr marL="742950" indent="-28575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99284C"/>
          </a:solidFill>
          <a:latin typeface="Arial" charset="0"/>
          <a:cs typeface="Arial Unicode MS" charset="0"/>
        </a:defRPr>
      </a:lvl2pPr>
      <a:lvl3pPr marL="1143000" indent="-22860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99284C"/>
          </a:solidFill>
          <a:latin typeface="Arial" charset="0"/>
          <a:cs typeface="Arial Unicode MS" charset="0"/>
        </a:defRPr>
      </a:lvl3pPr>
      <a:lvl4pPr marL="1600200" indent="-22860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99284C"/>
          </a:solidFill>
          <a:latin typeface="Arial" charset="0"/>
          <a:cs typeface="Arial Unicode MS" charset="0"/>
        </a:defRPr>
      </a:lvl4pPr>
      <a:lvl5pPr marL="2057400" indent="-22860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99284C"/>
          </a:solidFill>
          <a:latin typeface="Arial" charset="0"/>
          <a:cs typeface="Arial Unicode MS" charset="0"/>
        </a:defRPr>
      </a:lvl5pPr>
      <a:lvl6pPr marL="2514600" indent="-22860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99284C"/>
          </a:solidFill>
          <a:latin typeface="Arial" charset="0"/>
          <a:cs typeface="Arial Unicode MS" charset="0"/>
        </a:defRPr>
      </a:lvl6pPr>
      <a:lvl7pPr marL="2971800" indent="-22860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99284C"/>
          </a:solidFill>
          <a:latin typeface="Arial" charset="0"/>
          <a:cs typeface="Arial Unicode MS" charset="0"/>
        </a:defRPr>
      </a:lvl7pPr>
      <a:lvl8pPr marL="3429000" indent="-22860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99284C"/>
          </a:solidFill>
          <a:latin typeface="Arial" charset="0"/>
          <a:cs typeface="Arial Unicode MS" charset="0"/>
        </a:defRPr>
      </a:lvl8pPr>
      <a:lvl9pPr marL="3886200" indent="-22860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99284C"/>
          </a:solidFill>
          <a:latin typeface="Arial" charset="0"/>
          <a:cs typeface="Arial Unicode MS" charset="0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333333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333333"/>
          </a:solidFill>
          <a:latin typeface="+mn-lt"/>
          <a:cs typeface="+mn-cs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333333"/>
          </a:solidFill>
          <a:latin typeface="+mn-lt"/>
          <a:cs typeface="+mn-cs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333333"/>
          </a:solidFill>
          <a:latin typeface="+mn-lt"/>
          <a:cs typeface="+mn-cs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333333"/>
          </a:solidFill>
          <a:latin typeface="+mn-lt"/>
          <a:cs typeface="+mn-cs"/>
        </a:defRPr>
      </a:lvl5pPr>
      <a:lvl6pPr marL="2514600" indent="-2286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333333"/>
          </a:solidFill>
          <a:latin typeface="+mn-lt"/>
          <a:cs typeface="+mn-cs"/>
        </a:defRPr>
      </a:lvl6pPr>
      <a:lvl7pPr marL="2971800" indent="-2286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333333"/>
          </a:solidFill>
          <a:latin typeface="+mn-lt"/>
          <a:cs typeface="+mn-cs"/>
        </a:defRPr>
      </a:lvl7pPr>
      <a:lvl8pPr marL="3429000" indent="-2286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333333"/>
          </a:solidFill>
          <a:latin typeface="+mn-lt"/>
          <a:cs typeface="+mn-cs"/>
        </a:defRPr>
      </a:lvl8pPr>
      <a:lvl9pPr marL="3886200" indent="-2286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333333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1.png"/><Relationship Id="rId4" Type="http://schemas.openxmlformats.org/officeDocument/2006/relationships/hyperlink" Target="http://ppt4web.ru/muzyka/pi-chajjkovskijj-vremena-goda.html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1"/>
          <p:cNvSpPr txBox="1">
            <a:spLocks noChangeArrowheads="1"/>
          </p:cNvSpPr>
          <p:nvPr/>
        </p:nvSpPr>
        <p:spPr bwMode="auto">
          <a:xfrm>
            <a:off x="5326063" y="2351088"/>
            <a:ext cx="4106862" cy="4762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4500563" y="5759450"/>
            <a:ext cx="4679950" cy="11049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28080" rIns="0" bIns="0"/>
          <a:lstStyle/>
          <a:p>
            <a:pPr marL="342900" indent="-315913"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2000">
                <a:solidFill>
                  <a:srgbClr val="333333"/>
                </a:solidFill>
              </a:rPr>
              <a:t>Автор: Лукьянченко Ульяна, 6 класс В</a:t>
            </a:r>
          </a:p>
          <a:p>
            <a:pPr marL="342900" indent="-315913" algn="r"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>
                <a:solidFill>
                  <a:srgbClr val="333333"/>
                </a:solidFill>
              </a:rPr>
              <a:t>ГБОУ СОШ № 3 п.г.т. Смышляевка </a:t>
            </a:r>
          </a:p>
          <a:p>
            <a:pPr marL="342900" indent="-315913" algn="r"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>
                <a:solidFill>
                  <a:srgbClr val="333333"/>
                </a:solidFill>
              </a:rPr>
              <a:t>м.р. Волжский Самарской области</a:t>
            </a:r>
          </a:p>
          <a:p>
            <a:pPr marL="342900" indent="-315913" algn="r"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endParaRPr lang="ru-RU">
              <a:solidFill>
                <a:srgbClr val="333333"/>
              </a:solidFill>
            </a:endParaRP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4897438" y="1422400"/>
            <a:ext cx="4500562" cy="806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60840" rIns="90000" bIns="45000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>
                <a:solidFill>
                  <a:srgbClr val="000000"/>
                </a:solidFill>
              </a:rPr>
              <a:t>«Я ещё не встречал человека, более меня влюбленного в матушку-Русь!»</a:t>
            </a:r>
          </a:p>
          <a:p>
            <a: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>
                <a:solidFill>
                  <a:srgbClr val="000000"/>
                </a:solidFill>
              </a:rPr>
              <a:t>П. И. Чайковский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16000" y="1079500"/>
            <a:ext cx="2043113" cy="2787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739775" y="4033838"/>
            <a:ext cx="2519363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 anchor="ctr"/>
          <a:lstStyle/>
          <a:p>
            <a:pPr marL="342900" indent="-315913" algn="ctr"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de-DE" sz="2600">
                <a:solidFill>
                  <a:srgbClr val="99284C"/>
                </a:solidFill>
              </a:rPr>
              <a:t>1840 - 1893</a:t>
            </a: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758825" y="4481513"/>
            <a:ext cx="8340725" cy="10207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600" b="1" i="1">
                <a:solidFill>
                  <a:srgbClr val="99284C"/>
                </a:solidFill>
              </a:rPr>
              <a:t>Пётр Ильич Чайковский — русский 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600" b="1" i="1">
                <a:solidFill>
                  <a:srgbClr val="99284C"/>
                </a:solidFill>
              </a:rPr>
              <a:t>композитор, дирижёр и педагог</a:t>
            </a: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4183063" y="993775"/>
            <a:ext cx="5286375" cy="292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400">
                <a:solidFill>
                  <a:srgbClr val="000000"/>
                </a:solidFill>
              </a:rPr>
              <a:t>Посвящается 175-летию со дня рождения П. И. Чайковского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fill="hold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741363" y="700088"/>
            <a:ext cx="8593137" cy="12477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000" b="1" i="1">
                <a:solidFill>
                  <a:srgbClr val="99284C"/>
                </a:solidFill>
              </a:rPr>
              <a:t>Афиша Большого театра</a:t>
            </a:r>
          </a:p>
        </p:txBody>
      </p:sp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5100638" y="2138363"/>
            <a:ext cx="4125912" cy="47482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3315" name="Group 3"/>
          <p:cNvGrpSpPr>
            <a:grpSpLocks/>
          </p:cNvGrpSpPr>
          <p:nvPr/>
        </p:nvGrpSpPr>
        <p:grpSpPr bwMode="auto">
          <a:xfrm>
            <a:off x="2897172" y="2279639"/>
            <a:ext cx="4933965" cy="4056072"/>
            <a:chOff x="1420" y="1346"/>
            <a:chExt cx="3603" cy="2780"/>
          </a:xfrm>
        </p:grpSpPr>
        <p:pic>
          <p:nvPicPr>
            <p:cNvPr id="13316" name="Picture 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420" y="1346"/>
              <a:ext cx="3604" cy="278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13317" name="Text Box 5"/>
            <p:cNvSpPr txBox="1">
              <a:spLocks noChangeArrowheads="1"/>
            </p:cNvSpPr>
            <p:nvPr/>
          </p:nvSpPr>
          <p:spPr bwMode="auto">
            <a:xfrm>
              <a:off x="1420" y="1346"/>
              <a:ext cx="3604" cy="278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 Box 1"/>
          <p:cNvSpPr txBox="1">
            <a:spLocks noChangeArrowheads="1"/>
          </p:cNvSpPr>
          <p:nvPr/>
        </p:nvSpPr>
        <p:spPr bwMode="auto">
          <a:xfrm>
            <a:off x="720725" y="898525"/>
            <a:ext cx="8601075" cy="1169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000" b="1" i="1">
                <a:solidFill>
                  <a:srgbClr val="99284C"/>
                </a:solidFill>
              </a:rPr>
              <a:t>Опера «Евгений Онегин»</a:t>
            </a:r>
          </a:p>
        </p:txBody>
      </p:sp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822325" y="2138363"/>
            <a:ext cx="4105275" cy="4756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5040313" y="1785938"/>
            <a:ext cx="4500562" cy="10937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97172" y="3136895"/>
            <a:ext cx="4562531" cy="306169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25668" y="2922581"/>
            <a:ext cx="5474956" cy="366626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25536" y="2851143"/>
            <a:ext cx="7314020" cy="388496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 Box 1"/>
          <p:cNvSpPr txBox="1">
            <a:spLocks noChangeArrowheads="1"/>
          </p:cNvSpPr>
          <p:nvPr/>
        </p:nvSpPr>
        <p:spPr bwMode="auto">
          <a:xfrm>
            <a:off x="679450" y="730250"/>
            <a:ext cx="8607425" cy="720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35280" rIns="0" bIns="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4000" b="1" i="1">
                <a:solidFill>
                  <a:srgbClr val="99284C"/>
                </a:solidFill>
              </a:rPr>
              <a:t>Балет «Лебединое озеро»</a:t>
            </a:r>
          </a:p>
        </p:txBody>
      </p:sp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2325" y="2138363"/>
            <a:ext cx="4106863" cy="4762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1754164" y="5780101"/>
            <a:ext cx="6599258" cy="523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28080" rIns="0" bIns="0"/>
          <a:lstStyle/>
          <a:p>
            <a:pPr marL="342900" indent="-315913" algn="ctr"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2800" dirty="0">
                <a:solidFill>
                  <a:srgbClr val="333333"/>
                </a:solidFill>
              </a:rPr>
              <a:t>Сцена из II акта в постановке </a:t>
            </a:r>
            <a:endParaRPr lang="ru-RU" sz="2800" dirty="0" smtClean="0">
              <a:solidFill>
                <a:srgbClr val="333333"/>
              </a:solidFill>
            </a:endParaRPr>
          </a:p>
          <a:p>
            <a:pPr marL="342900" indent="-315913" algn="ctr"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2800" dirty="0" smtClean="0">
                <a:solidFill>
                  <a:srgbClr val="333333"/>
                </a:solidFill>
              </a:rPr>
              <a:t>1877 </a:t>
            </a:r>
            <a:r>
              <a:rPr lang="ru-RU" sz="2800" dirty="0">
                <a:solidFill>
                  <a:srgbClr val="333333"/>
                </a:solidFill>
              </a:rPr>
              <a:t>года</a:t>
            </a:r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97172" y="2279639"/>
            <a:ext cx="4491046" cy="28508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39916" y="2279639"/>
            <a:ext cx="6086827" cy="428628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68412" y="1636697"/>
            <a:ext cx="6929486" cy="504809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7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12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 Box 1"/>
          <p:cNvSpPr txBox="1">
            <a:spLocks noChangeArrowheads="1"/>
          </p:cNvSpPr>
          <p:nvPr/>
        </p:nvSpPr>
        <p:spPr bwMode="auto">
          <a:xfrm>
            <a:off x="741363" y="744538"/>
            <a:ext cx="8597900" cy="1162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000" b="1" i="1">
                <a:solidFill>
                  <a:srgbClr val="99284C"/>
                </a:solidFill>
              </a:rPr>
              <a:t>Балет «Щелкунчик»</a:t>
            </a:r>
          </a:p>
        </p:txBody>
      </p:sp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5326063" y="2138363"/>
            <a:ext cx="4000500" cy="47482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28080" rIns="0" bIns="0"/>
          <a:lstStyle/>
          <a:p>
            <a:pPr marL="342900" indent="-328613"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3200">
                <a:solidFill>
                  <a:srgbClr val="333333"/>
                </a:solidFill>
              </a:rPr>
              <a:t>        Премьера состоялась </a:t>
            </a:r>
          </a:p>
          <a:p>
            <a:pPr marL="342900" indent="-328613"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3200">
                <a:solidFill>
                  <a:srgbClr val="333333"/>
                </a:solidFill>
              </a:rPr>
              <a:t>   в Мариинском театре Петербурга в 1892 году, прославив и увековечив одноименную сказку Э.Т. А. Гофмана.</a:t>
            </a:r>
          </a:p>
        </p:txBody>
      </p:sp>
      <p:grpSp>
        <p:nvGrpSpPr>
          <p:cNvPr id="16387" name="Group 3"/>
          <p:cNvGrpSpPr>
            <a:grpSpLocks/>
          </p:cNvGrpSpPr>
          <p:nvPr/>
        </p:nvGrpSpPr>
        <p:grpSpPr bwMode="auto">
          <a:xfrm>
            <a:off x="968346" y="2922581"/>
            <a:ext cx="4357687" cy="3071828"/>
            <a:chOff x="475" y="1976"/>
            <a:chExt cx="2878" cy="1917"/>
          </a:xfrm>
        </p:grpSpPr>
        <p:pic>
          <p:nvPicPr>
            <p:cNvPr id="16388" name="Picture 4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520" y="2021"/>
              <a:ext cx="2475" cy="187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16389" name="Text Box 5"/>
            <p:cNvSpPr txBox="1">
              <a:spLocks noChangeArrowheads="1"/>
            </p:cNvSpPr>
            <p:nvPr/>
          </p:nvSpPr>
          <p:spPr bwMode="auto">
            <a:xfrm>
              <a:off x="475" y="1976"/>
              <a:ext cx="2878" cy="191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Box 1"/>
          <p:cNvSpPr txBox="1">
            <a:spLocks noChangeArrowheads="1"/>
          </p:cNvSpPr>
          <p:nvPr/>
        </p:nvSpPr>
        <p:spPr bwMode="auto">
          <a:xfrm>
            <a:off x="325438" y="636588"/>
            <a:ext cx="9215437" cy="1162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000" b="1" i="1">
                <a:solidFill>
                  <a:srgbClr val="99284C"/>
                </a:solidFill>
              </a:rPr>
              <a:t>Известные </a:t>
            </a:r>
            <a:br>
              <a:rPr lang="ru-RU" sz="4000" b="1" i="1">
                <a:solidFill>
                  <a:srgbClr val="99284C"/>
                </a:solidFill>
              </a:rPr>
            </a:br>
            <a:r>
              <a:rPr lang="ru-RU" sz="4000" b="1" i="1">
                <a:solidFill>
                  <a:srgbClr val="99284C"/>
                </a:solidFill>
              </a:rPr>
              <a:t>фортепианные циклы</a:t>
            </a:r>
          </a:p>
        </p:txBody>
      </p:sp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822325" y="2138363"/>
            <a:ext cx="4103688" cy="4752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5130800" y="2138363"/>
            <a:ext cx="4103688" cy="47482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935521" y="3279771"/>
            <a:ext cx="1889392" cy="251142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682726" y="3779837"/>
            <a:ext cx="1813320" cy="241776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1039813" y="1851025"/>
            <a:ext cx="5400675" cy="1647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200">
                <a:solidFill>
                  <a:srgbClr val="000000"/>
                </a:solidFill>
              </a:rPr>
              <a:t>      Двенадцать пьес составляют календарный год; включают зарисовки влюбленного в природу композитора, размышления о жизни человека и его гармонии с природой.</a:t>
            </a:r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5754688" y="5994400"/>
            <a:ext cx="3240087" cy="650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28080" rIns="0" bIns="0"/>
          <a:lstStyle/>
          <a:p>
            <a:pPr marL="342900" indent="-327025" algn="r"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2200">
                <a:solidFill>
                  <a:srgbClr val="333333"/>
                </a:solidFill>
              </a:rPr>
              <a:t>Сборник из 24 лёгких пьес для фортепиано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 Box 1"/>
          <p:cNvSpPr txBox="1">
            <a:spLocks noChangeArrowheads="1"/>
          </p:cNvSpPr>
          <p:nvPr/>
        </p:nvSpPr>
        <p:spPr bwMode="auto">
          <a:xfrm>
            <a:off x="741363" y="1055688"/>
            <a:ext cx="8607425" cy="1263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822325" y="2138363"/>
            <a:ext cx="4106863" cy="4762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5183188" y="2351088"/>
            <a:ext cx="4286250" cy="3429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28080" rIns="0" bIns="0"/>
          <a:lstStyle/>
          <a:p>
            <a:pPr marL="342900" indent="-328613"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3200">
                <a:solidFill>
                  <a:srgbClr val="333333"/>
                </a:solidFill>
              </a:rPr>
              <a:t>     </a:t>
            </a:r>
            <a:r>
              <a:rPr lang="ru-RU" sz="2800">
                <a:solidFill>
                  <a:srgbClr val="333333"/>
                </a:solidFill>
              </a:rPr>
              <a:t>Преодолев стеснительность, начал дирижировать своими произведениями и провел концерты в Лейпциге, Гамбурге, Берлине, Праге, Париже и Лондоне.</a:t>
            </a:r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25536" y="2851143"/>
            <a:ext cx="3643308" cy="296727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539750" y="922338"/>
            <a:ext cx="8820150" cy="9001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600">
                <a:solidFill>
                  <a:srgbClr val="000000"/>
                </a:solidFill>
              </a:rPr>
              <a:t>«</a:t>
            </a:r>
            <a:r>
              <a:rPr lang="de-DE" sz="2800">
                <a:solidFill>
                  <a:srgbClr val="000000"/>
                </a:solidFill>
              </a:rPr>
              <a:t>Там, где слова бессильны, является во всеоружии своём более красноречивый язык - музыка</a:t>
            </a:r>
            <a:r>
              <a:rPr lang="de-DE" sz="2600">
                <a:solidFill>
                  <a:srgbClr val="000000"/>
                </a:solidFill>
              </a:rPr>
              <a:t>»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 Box 1"/>
          <p:cNvSpPr txBox="1">
            <a:spLocks noChangeArrowheads="1"/>
          </p:cNvSpPr>
          <p:nvPr/>
        </p:nvSpPr>
        <p:spPr bwMode="auto">
          <a:xfrm>
            <a:off x="741363" y="744538"/>
            <a:ext cx="8607425" cy="11715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35280" rIns="0" bIns="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4000" b="1" i="1">
                <a:solidFill>
                  <a:srgbClr val="99284C"/>
                </a:solidFill>
              </a:rPr>
              <a:t> </a:t>
            </a:r>
          </a:p>
        </p:txBody>
      </p:sp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822325" y="2138363"/>
            <a:ext cx="4106863" cy="4762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5254625" y="2208213"/>
            <a:ext cx="3930650" cy="25574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28080" rIns="0" bIns="0"/>
          <a:lstStyle/>
          <a:p>
            <a:pPr marL="490538" indent="-407988">
              <a:lnSpc>
                <a:spcPct val="100000"/>
              </a:lnSpc>
              <a:buClrTx/>
              <a:buSzPct val="75000"/>
              <a:buFontTx/>
              <a:buNone/>
              <a:tabLst>
                <a:tab pos="490538" algn="l"/>
                <a:tab pos="938213" algn="l"/>
                <a:tab pos="1387475" algn="l"/>
                <a:tab pos="1836738" algn="l"/>
                <a:tab pos="2286000" algn="l"/>
                <a:tab pos="2735263" algn="l"/>
                <a:tab pos="3184525" algn="l"/>
                <a:tab pos="3633788" algn="l"/>
                <a:tab pos="4083050" algn="l"/>
                <a:tab pos="4532313" algn="l"/>
                <a:tab pos="4981575" algn="l"/>
                <a:tab pos="5430838" algn="l"/>
                <a:tab pos="5880100" algn="l"/>
                <a:tab pos="6329363" algn="l"/>
                <a:tab pos="6778625" algn="l"/>
                <a:tab pos="7227888" algn="l"/>
                <a:tab pos="7677150" algn="l"/>
                <a:tab pos="8126413" algn="l"/>
                <a:tab pos="8575675" algn="l"/>
                <a:tab pos="9024938" algn="l"/>
                <a:tab pos="9474200" algn="l"/>
              </a:tabLst>
            </a:pPr>
            <a:r>
              <a:rPr lang="de-DE" sz="2800">
                <a:solidFill>
                  <a:srgbClr val="333333"/>
                </a:solidFill>
              </a:rPr>
              <a:t>В 1891 году приглашён на фестиваль </a:t>
            </a:r>
          </a:p>
          <a:p>
            <a:pPr marL="490538" indent="-407988">
              <a:lnSpc>
                <a:spcPct val="100000"/>
              </a:lnSpc>
              <a:buClrTx/>
              <a:buSzPct val="75000"/>
              <a:buFontTx/>
              <a:buNone/>
              <a:tabLst>
                <a:tab pos="490538" algn="l"/>
                <a:tab pos="938213" algn="l"/>
                <a:tab pos="1387475" algn="l"/>
                <a:tab pos="1836738" algn="l"/>
                <a:tab pos="2286000" algn="l"/>
                <a:tab pos="2735263" algn="l"/>
                <a:tab pos="3184525" algn="l"/>
                <a:tab pos="3633788" algn="l"/>
                <a:tab pos="4083050" algn="l"/>
                <a:tab pos="4532313" algn="l"/>
                <a:tab pos="4981575" algn="l"/>
                <a:tab pos="5430838" algn="l"/>
                <a:tab pos="5880100" algn="l"/>
                <a:tab pos="6329363" algn="l"/>
                <a:tab pos="6778625" algn="l"/>
                <a:tab pos="7227888" algn="l"/>
                <a:tab pos="7677150" algn="l"/>
                <a:tab pos="8126413" algn="l"/>
                <a:tab pos="8575675" algn="l"/>
                <a:tab pos="9024938" algn="l"/>
                <a:tab pos="9474200" algn="l"/>
              </a:tabLst>
            </a:pPr>
            <a:r>
              <a:rPr lang="de-DE" sz="2800">
                <a:solidFill>
                  <a:srgbClr val="333333"/>
                </a:solidFill>
              </a:rPr>
              <a:t>    по случаю открытия Карнеги-холла </a:t>
            </a:r>
          </a:p>
          <a:p>
            <a:pPr marL="490538" indent="-407988">
              <a:lnSpc>
                <a:spcPct val="100000"/>
              </a:lnSpc>
              <a:buClrTx/>
              <a:buSzPct val="75000"/>
              <a:buFontTx/>
              <a:buNone/>
              <a:tabLst>
                <a:tab pos="490538" algn="l"/>
                <a:tab pos="938213" algn="l"/>
                <a:tab pos="1387475" algn="l"/>
                <a:tab pos="1836738" algn="l"/>
                <a:tab pos="2286000" algn="l"/>
                <a:tab pos="2735263" algn="l"/>
                <a:tab pos="3184525" algn="l"/>
                <a:tab pos="3633788" algn="l"/>
                <a:tab pos="4083050" algn="l"/>
                <a:tab pos="4532313" algn="l"/>
                <a:tab pos="4981575" algn="l"/>
                <a:tab pos="5430838" algn="l"/>
                <a:tab pos="5880100" algn="l"/>
                <a:tab pos="6329363" algn="l"/>
                <a:tab pos="6778625" algn="l"/>
                <a:tab pos="7227888" algn="l"/>
                <a:tab pos="7677150" algn="l"/>
                <a:tab pos="8126413" algn="l"/>
                <a:tab pos="8575675" algn="l"/>
                <a:tab pos="9024938" algn="l"/>
                <a:tab pos="9474200" algn="l"/>
              </a:tabLst>
            </a:pPr>
            <a:r>
              <a:rPr lang="de-DE" sz="2800">
                <a:solidFill>
                  <a:srgbClr val="333333"/>
                </a:solidFill>
              </a:rPr>
              <a:t>    в Нью-Йорке</a:t>
            </a:r>
            <a:r>
              <a:rPr lang="ru-RU" sz="2800">
                <a:solidFill>
                  <a:srgbClr val="333333"/>
                </a:solidFill>
              </a:rPr>
              <a:t>.</a:t>
            </a:r>
          </a:p>
          <a:p>
            <a:pPr marL="490538" indent="-407988">
              <a:buClrTx/>
              <a:buSzPct val="75000"/>
              <a:buFontTx/>
              <a:buNone/>
              <a:tabLst>
                <a:tab pos="490538" algn="l"/>
                <a:tab pos="938213" algn="l"/>
                <a:tab pos="1387475" algn="l"/>
                <a:tab pos="1836738" algn="l"/>
                <a:tab pos="2286000" algn="l"/>
                <a:tab pos="2735263" algn="l"/>
                <a:tab pos="3184525" algn="l"/>
                <a:tab pos="3633788" algn="l"/>
                <a:tab pos="4083050" algn="l"/>
                <a:tab pos="4532313" algn="l"/>
                <a:tab pos="4981575" algn="l"/>
                <a:tab pos="5430838" algn="l"/>
                <a:tab pos="5880100" algn="l"/>
                <a:tab pos="6329363" algn="l"/>
                <a:tab pos="6778625" algn="l"/>
                <a:tab pos="7227888" algn="l"/>
                <a:tab pos="7677150" algn="l"/>
                <a:tab pos="8126413" algn="l"/>
                <a:tab pos="8575675" algn="l"/>
                <a:tab pos="9024938" algn="l"/>
                <a:tab pos="9474200" algn="l"/>
              </a:tabLst>
            </a:pPr>
            <a:endParaRPr lang="ru-RU" sz="2800">
              <a:solidFill>
                <a:srgbClr val="333333"/>
              </a:solidFill>
            </a:endParaRPr>
          </a:p>
        </p:txBody>
      </p:sp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96974" y="2351077"/>
            <a:ext cx="2492116" cy="184944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54692" y="4922845"/>
            <a:ext cx="2756797" cy="182244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1182688" y="5137150"/>
            <a:ext cx="4000500" cy="16811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800">
                <a:solidFill>
                  <a:srgbClr val="000000"/>
                </a:solidFill>
              </a:rPr>
              <a:t>В 1893 году Кембриджский университет присвоил ему степень доктора</a:t>
            </a:r>
            <a:r>
              <a:rPr lang="ru-RU" sz="280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741363" y="700088"/>
            <a:ext cx="8593137" cy="12477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000" b="1" i="1">
                <a:solidFill>
                  <a:srgbClr val="99284C"/>
                </a:solidFill>
              </a:rPr>
              <a:t>Признание творчества 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 Box 1"/>
          <p:cNvSpPr txBox="1">
            <a:spLocks noChangeArrowheads="1"/>
          </p:cNvSpPr>
          <p:nvPr/>
        </p:nvSpPr>
        <p:spPr bwMode="auto">
          <a:xfrm>
            <a:off x="396875" y="636588"/>
            <a:ext cx="9072563" cy="1263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000" b="1" i="1">
                <a:solidFill>
                  <a:srgbClr val="99284C"/>
                </a:solidFill>
              </a:rPr>
              <a:t>Последняя премьера</a:t>
            </a:r>
          </a:p>
        </p:txBody>
      </p:sp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822325" y="2138363"/>
            <a:ext cx="4106863" cy="4762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4397375" y="1708150"/>
            <a:ext cx="4675188" cy="2857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28080" rIns="0" bIns="0"/>
          <a:lstStyle/>
          <a:p>
            <a:pPr marL="503238" indent="-404813" algn="r">
              <a:buClrTx/>
              <a:buSzPct val="75000"/>
              <a:buFontTx/>
              <a:buNone/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</a:pPr>
            <a:r>
              <a:rPr lang="ru-RU" sz="2600">
                <a:solidFill>
                  <a:srgbClr val="000000"/>
                </a:solidFill>
              </a:rPr>
              <a:t>П</a:t>
            </a:r>
            <a:r>
              <a:rPr lang="de-DE" sz="2600">
                <a:solidFill>
                  <a:srgbClr val="000000"/>
                </a:solidFill>
              </a:rPr>
              <a:t>ремьер</a:t>
            </a:r>
            <a:r>
              <a:rPr lang="ru-RU" sz="2600">
                <a:solidFill>
                  <a:srgbClr val="000000"/>
                </a:solidFill>
              </a:rPr>
              <a:t>а</a:t>
            </a:r>
            <a:r>
              <a:rPr lang="de-DE" sz="2600">
                <a:solidFill>
                  <a:srgbClr val="000000"/>
                </a:solidFill>
              </a:rPr>
              <a:t> </a:t>
            </a:r>
            <a:r>
              <a:rPr lang="de-DE" sz="2600" b="1">
                <a:solidFill>
                  <a:srgbClr val="000000"/>
                </a:solidFill>
              </a:rPr>
              <a:t>Шестой </a:t>
            </a:r>
            <a:r>
              <a:rPr lang="ru-RU" sz="2600" b="1">
                <a:solidFill>
                  <a:srgbClr val="000000"/>
                </a:solidFill>
              </a:rPr>
              <a:t>«Патетической» </a:t>
            </a:r>
            <a:r>
              <a:rPr lang="de-DE" sz="2600" b="1">
                <a:solidFill>
                  <a:srgbClr val="000000"/>
                </a:solidFill>
              </a:rPr>
              <a:t>симфонии</a:t>
            </a:r>
          </a:p>
          <a:p>
            <a:pPr marL="503238" indent="-404813" algn="r">
              <a:buClrTx/>
              <a:buSzPct val="75000"/>
              <a:buFontTx/>
              <a:buNone/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</a:pPr>
            <a:r>
              <a:rPr lang="ru-RU" sz="2600">
                <a:solidFill>
                  <a:srgbClr val="000000"/>
                </a:solidFill>
              </a:rPr>
              <a:t>состоялась в 1893 году </a:t>
            </a:r>
          </a:p>
          <a:p>
            <a:pPr marL="503238" indent="-404813" algn="r">
              <a:buClrTx/>
              <a:buSzPct val="75000"/>
              <a:buFontTx/>
              <a:buNone/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</a:pPr>
            <a:r>
              <a:rPr lang="de-DE" sz="2600">
                <a:solidFill>
                  <a:srgbClr val="000000"/>
                </a:solidFill>
              </a:rPr>
              <a:t>в Петербурге,</a:t>
            </a:r>
          </a:p>
          <a:p>
            <a:pPr marL="503238" indent="-404813" algn="r">
              <a:buClrTx/>
              <a:buSzPct val="75000"/>
              <a:buFontTx/>
              <a:buNone/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</a:pPr>
            <a:r>
              <a:rPr lang="ru-RU" sz="2600">
                <a:solidFill>
                  <a:srgbClr val="000000"/>
                </a:solidFill>
              </a:rPr>
              <a:t>через 9 дней </a:t>
            </a:r>
            <a:r>
              <a:rPr lang="de-DE" sz="2600">
                <a:solidFill>
                  <a:srgbClr val="000000"/>
                </a:solidFill>
              </a:rPr>
              <a:t>Пётр внезапно скончался</a:t>
            </a:r>
            <a:r>
              <a:rPr lang="ru-RU" sz="2600">
                <a:solidFill>
                  <a:srgbClr val="000000"/>
                </a:solidFill>
              </a:rPr>
              <a:t>.</a:t>
            </a:r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68412" y="2422515"/>
            <a:ext cx="2341835" cy="358775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97502" y="4779969"/>
            <a:ext cx="2928440" cy="176370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 Box 1"/>
          <p:cNvSpPr txBox="1">
            <a:spLocks noChangeArrowheads="1"/>
          </p:cNvSpPr>
          <p:nvPr/>
        </p:nvSpPr>
        <p:spPr bwMode="auto">
          <a:xfrm>
            <a:off x="1397000" y="922338"/>
            <a:ext cx="7312025" cy="601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35280" rIns="0" bIns="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000" b="1" i="1">
                <a:solidFill>
                  <a:srgbClr val="4C1900"/>
                </a:solidFill>
              </a:rPr>
              <a:t>Здесь жил П.И. Чайковский</a:t>
            </a:r>
          </a:p>
        </p:txBody>
      </p:sp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825500" y="5922963"/>
            <a:ext cx="8358188" cy="857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23040" rIns="0" bIns="0"/>
          <a:lstStyle/>
          <a:p>
            <a:pPr marL="503238" indent="-404813">
              <a:buClrTx/>
              <a:buSzPct val="75000"/>
              <a:buFontTx/>
              <a:buNone/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</a:pPr>
            <a:r>
              <a:rPr lang="ru-RU" sz="2400">
                <a:solidFill>
                  <a:srgbClr val="000000"/>
                </a:solidFill>
              </a:rPr>
              <a:t>        В</a:t>
            </a:r>
            <a:r>
              <a:rPr lang="de-DE" sz="2400">
                <a:solidFill>
                  <a:srgbClr val="000000"/>
                </a:solidFill>
              </a:rPr>
              <a:t> </a:t>
            </a:r>
            <a:r>
              <a:rPr lang="ru-RU" sz="2400">
                <a:solidFill>
                  <a:srgbClr val="000000"/>
                </a:solidFill>
              </a:rPr>
              <a:t>1895 году в </a:t>
            </a:r>
            <a:r>
              <a:rPr lang="de-DE" sz="2400">
                <a:solidFill>
                  <a:srgbClr val="000000"/>
                </a:solidFill>
              </a:rPr>
              <a:t>окрестностях подмосковного Клина был открыт Дом-музей композитора</a:t>
            </a:r>
            <a:r>
              <a:rPr lang="ru-RU" sz="2400">
                <a:solidFill>
                  <a:srgbClr val="000000"/>
                </a:solidFill>
              </a:rPr>
              <a:t>.</a:t>
            </a:r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40000" y="1779588"/>
            <a:ext cx="5143500" cy="40243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 Box 1"/>
          <p:cNvSpPr txBox="1">
            <a:spLocks noChangeArrowheads="1"/>
          </p:cNvSpPr>
          <p:nvPr/>
        </p:nvSpPr>
        <p:spPr bwMode="auto">
          <a:xfrm>
            <a:off x="741363" y="700088"/>
            <a:ext cx="8593137" cy="12477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000" b="1" i="1">
                <a:solidFill>
                  <a:srgbClr val="99284C"/>
                </a:solidFill>
              </a:rPr>
              <a:t>«Я желал бы…»</a:t>
            </a:r>
          </a:p>
        </p:txBody>
      </p:sp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4754563" y="2422525"/>
            <a:ext cx="4471987" cy="4427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28080" rIns="0" bIns="0"/>
          <a:lstStyle/>
          <a:p>
            <a:pPr marL="342900" indent="-328613"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de-DE" sz="3200">
                <a:solidFill>
                  <a:srgbClr val="663300"/>
                </a:solidFill>
              </a:rPr>
              <a:t> </a:t>
            </a:r>
            <a:r>
              <a:rPr lang="ru-RU" sz="3200">
                <a:solidFill>
                  <a:srgbClr val="663300"/>
                </a:solidFill>
              </a:rPr>
              <a:t>     </a:t>
            </a:r>
            <a:r>
              <a:rPr lang="de-DE" sz="3200">
                <a:solidFill>
                  <a:srgbClr val="000000"/>
                </a:solidFill>
              </a:rPr>
              <a:t>"Я желал бы всеми силами души, чтобы музыка моя распространилась, чтобы увеличивалось число людей, любящих ее, находящих в ней утешение и подпору".</a:t>
            </a:r>
          </a:p>
        </p:txBody>
      </p:sp>
      <p:grpSp>
        <p:nvGrpSpPr>
          <p:cNvPr id="22531" name="Group 3"/>
          <p:cNvGrpSpPr>
            <a:grpSpLocks/>
          </p:cNvGrpSpPr>
          <p:nvPr/>
        </p:nvGrpSpPr>
        <p:grpSpPr bwMode="auto">
          <a:xfrm>
            <a:off x="1265238" y="2354263"/>
            <a:ext cx="3236912" cy="4313237"/>
            <a:chOff x="797" y="1483"/>
            <a:chExt cx="2039" cy="2717"/>
          </a:xfrm>
        </p:grpSpPr>
        <p:pic>
          <p:nvPicPr>
            <p:cNvPr id="22532" name="Picture 4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797" y="1483"/>
              <a:ext cx="2040" cy="271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22533" name="Text Box 5"/>
            <p:cNvSpPr txBox="1">
              <a:spLocks noChangeArrowheads="1"/>
            </p:cNvSpPr>
            <p:nvPr/>
          </p:nvSpPr>
          <p:spPr bwMode="auto">
            <a:xfrm>
              <a:off x="797" y="1483"/>
              <a:ext cx="2040" cy="271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41363" y="744538"/>
            <a:ext cx="8593137" cy="1158875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/>
              <a:t>Цель: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539750" y="1979613"/>
            <a:ext cx="8820150" cy="5892800"/>
          </a:xfrm>
          <a:prstGeom prst="rect">
            <a:avLst/>
          </a:prstGeom>
          <a:noFill/>
          <a:ln/>
        </p:spPr>
        <p:txBody>
          <a:bodyPr lIns="0" tIns="0" rIns="0" bIns="0" anchor="ctr"/>
          <a:lstStyle/>
          <a:p>
            <a:pPr indent="-330200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/>
              <a:t>Познакомиться </a:t>
            </a:r>
          </a:p>
          <a:p>
            <a:pPr indent="-330200" algn="ctr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/>
              <a:t>с жизнью и деятельностью П. И. Чайковского.</a:t>
            </a:r>
          </a:p>
          <a:p>
            <a:pPr indent="-330200" algn="ctr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/>
          </a:p>
          <a:p>
            <a:pPr indent="-330200" algn="just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/>
              <a:t>Задачи:</a:t>
            </a:r>
          </a:p>
          <a:p>
            <a:pPr indent="-330200" algn="just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/>
              <a:t>1) изучить биографию П. И. Чайковского;</a:t>
            </a:r>
          </a:p>
          <a:p>
            <a:pPr indent="-330200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/>
              <a:t>2) познакомиться с произведениями композитора;</a:t>
            </a:r>
          </a:p>
          <a:p>
            <a:pPr indent="-330200" algn="just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/>
              <a:t>3) узнать, где и как П. И. Чайковский проявил себя как педагог и дирижёр. </a:t>
            </a:r>
          </a:p>
          <a:p>
            <a:pPr indent="-330200" algn="just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/>
          </a:p>
          <a:p>
            <a:pPr indent="-330200" algn="just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/>
          </a:p>
          <a:p>
            <a:pPr indent="-330200" algn="just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/>
          </a:p>
          <a:p>
            <a:pPr indent="-330200" algn="just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 Box 1"/>
          <p:cNvSpPr txBox="1">
            <a:spLocks noChangeArrowheads="1"/>
          </p:cNvSpPr>
          <p:nvPr/>
        </p:nvSpPr>
        <p:spPr bwMode="auto">
          <a:xfrm>
            <a:off x="2968625" y="636588"/>
            <a:ext cx="6000750" cy="9286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35280" rIns="0" bIns="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000" i="1">
                <a:solidFill>
                  <a:srgbClr val="4C1900"/>
                </a:solidFill>
              </a:rPr>
              <a:t>Исполнение завещания</a:t>
            </a:r>
          </a:p>
        </p:txBody>
      </p:sp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3111500" y="1708150"/>
            <a:ext cx="6500813" cy="14287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28080" rIns="0" bIns="0"/>
          <a:lstStyle/>
          <a:p>
            <a:pPr marL="342900" indent="-328613" algn="ctr"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de-DE" sz="2400">
                <a:solidFill>
                  <a:srgbClr val="000000"/>
                </a:solidFill>
              </a:rPr>
              <a:t>В наши дни сбывается мечта </a:t>
            </a:r>
          </a:p>
          <a:p>
            <a:pPr marL="342900" indent="-328613" algn="ctr"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de-DE" sz="2400">
                <a:solidFill>
                  <a:srgbClr val="000000"/>
                </a:solidFill>
              </a:rPr>
              <a:t>П. И. Чайковского о том, чтобы увеличивалось число людей, </a:t>
            </a:r>
          </a:p>
          <a:p>
            <a:pPr marL="342900" indent="-328613" algn="ctr"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de-DE" sz="2400">
                <a:solidFill>
                  <a:srgbClr val="000000"/>
                </a:solidFill>
              </a:rPr>
              <a:t>любящих его музыку.</a:t>
            </a:r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96908" y="922317"/>
            <a:ext cx="1704576" cy="257174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11750" y="3565523"/>
            <a:ext cx="3944471" cy="314325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539750" y="3494088"/>
            <a:ext cx="4286250" cy="3143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600">
                <a:solidFill>
                  <a:srgbClr val="663300"/>
                </a:solidFill>
              </a:rPr>
              <a:t>    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000000"/>
                </a:solidFill>
              </a:rPr>
              <a:t>С 1958 г. в Москве каждые четыре года проводится Международный конкурс его имени. 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000000"/>
                </a:solidFill>
              </a:rPr>
              <a:t>П. И. Чайковский и сегодня остаётся самым исполняемым и известным 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000000"/>
                </a:solidFill>
              </a:rPr>
              <a:t>в мире русским композитором.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Grp="1" noChangeArrowheads="1"/>
          </p:cNvSpPr>
          <p:nvPr>
            <p:ph type="title"/>
          </p:nvPr>
        </p:nvSpPr>
        <p:spPr>
          <a:xfrm>
            <a:off x="741363" y="744538"/>
            <a:ext cx="8588375" cy="1154112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/>
              <a:t>Выводы:</a:t>
            </a:r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539750" y="2185988"/>
            <a:ext cx="8820150" cy="4652962"/>
          </a:xfrm>
          <a:prstGeom prst="rect">
            <a:avLst/>
          </a:prstGeom>
          <a:noFill/>
          <a:ln/>
        </p:spPr>
        <p:txBody>
          <a:bodyPr lIns="0" tIns="0" rIns="0" bIns="0" anchor="ctr"/>
          <a:lstStyle/>
          <a:p>
            <a:pPr indent="-334963" algn="ctr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/>
              <a:t>При опросе 6-классников нашей школы выявлено, </a:t>
            </a:r>
          </a:p>
          <a:p>
            <a:pPr indent="-334963" algn="ctr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/>
              <a:t>что всем знакомы произведения </a:t>
            </a:r>
          </a:p>
          <a:p>
            <a:pPr indent="-334963" algn="ctr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/>
              <a:t>П. И. Чайковского: </a:t>
            </a:r>
          </a:p>
          <a:p>
            <a:pPr indent="-334963" algn="ctr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/>
              <a:t> циклы «Времена года» и «Детский альбом»,</a:t>
            </a:r>
          </a:p>
          <a:p>
            <a:pPr indent="-334963" algn="ctr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/>
              <a:t> все знают балеты </a:t>
            </a:r>
          </a:p>
          <a:p>
            <a:pPr indent="-334963" algn="ctr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/>
              <a:t>«Щелкунчик», «Лебединое озеро» и </a:t>
            </a:r>
          </a:p>
          <a:p>
            <a:pPr indent="-334963" algn="ctr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/>
              <a:t>«Спящая красавица». 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 Box 1"/>
          <p:cNvSpPr txBox="1">
            <a:spLocks noChangeArrowheads="1"/>
          </p:cNvSpPr>
          <p:nvPr/>
        </p:nvSpPr>
        <p:spPr bwMode="auto">
          <a:xfrm>
            <a:off x="1397000" y="922338"/>
            <a:ext cx="7559675" cy="11699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600" b="1" i="1">
                <a:solidFill>
                  <a:srgbClr val="99284C"/>
                </a:solidFill>
              </a:rPr>
              <a:t>Использованные источники:</a:t>
            </a:r>
          </a:p>
        </p:txBody>
      </p:sp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822325" y="2138363"/>
            <a:ext cx="4106863" cy="47609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896938" y="2136775"/>
            <a:ext cx="8272462" cy="3879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28080" rIns="0" bIns="0"/>
          <a:lstStyle/>
          <a:p>
            <a:pPr marL="342900" indent="-320675"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2400">
                <a:solidFill>
                  <a:srgbClr val="333333"/>
                </a:solidFill>
              </a:rPr>
              <a:t>1.Петр Ильич Чайковский : жизнь и творчество / </a:t>
            </a:r>
            <a:r>
              <a:rPr lang="en-US" sz="2400">
                <a:solidFill>
                  <a:srgbClr val="333333"/>
                </a:solidFill>
              </a:rPr>
              <a:t>[</a:t>
            </a:r>
            <a:r>
              <a:rPr lang="ru-RU" sz="2400">
                <a:solidFill>
                  <a:srgbClr val="333333"/>
                </a:solidFill>
              </a:rPr>
              <a:t>сост. Н. Б. Мордвинцева</a:t>
            </a:r>
            <a:r>
              <a:rPr lang="en-US" sz="2400">
                <a:solidFill>
                  <a:srgbClr val="333333"/>
                </a:solidFill>
              </a:rPr>
              <a:t>]</a:t>
            </a:r>
            <a:r>
              <a:rPr lang="ru-RU" sz="2400">
                <a:solidFill>
                  <a:srgbClr val="333333"/>
                </a:solidFill>
              </a:rPr>
              <a:t>. – Белый город. – 2013, 16 с. : ил. </a:t>
            </a:r>
          </a:p>
          <a:p>
            <a:pPr marL="342900" indent="-320675"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2400">
                <a:solidFill>
                  <a:srgbClr val="333333"/>
                </a:solidFill>
              </a:rPr>
              <a:t>2. Русская музыкальная литература: Учебник для ДМШ: Третий год обучения предмету. – М.: Музыка. – 2003.</a:t>
            </a:r>
          </a:p>
          <a:p>
            <a:pPr marL="342900" indent="-320675"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2400">
                <a:solidFill>
                  <a:srgbClr val="333333"/>
                </a:solidFill>
              </a:rPr>
              <a:t> 3. Калинина Г. Ф. Музыкальная литература. Выпуск </a:t>
            </a:r>
            <a:r>
              <a:rPr lang="en-US" sz="2400">
                <a:solidFill>
                  <a:srgbClr val="333333"/>
                </a:solidFill>
              </a:rPr>
              <a:t>III</a:t>
            </a:r>
            <a:r>
              <a:rPr lang="ru-RU" sz="2400">
                <a:solidFill>
                  <a:srgbClr val="333333"/>
                </a:solidFill>
              </a:rPr>
              <a:t>. Тесты по русской музыке. М., 2008 г.</a:t>
            </a:r>
          </a:p>
          <a:p>
            <a:pPr marL="342900" indent="-320675"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en-US" sz="2400">
                <a:solidFill>
                  <a:srgbClr val="333333"/>
                </a:solidFill>
              </a:rPr>
              <a:t> </a:t>
            </a:r>
            <a:r>
              <a:rPr lang="ru-RU" sz="2400">
                <a:solidFill>
                  <a:srgbClr val="333333"/>
                </a:solidFill>
              </a:rPr>
              <a:t>4. </a:t>
            </a:r>
            <a:r>
              <a:rPr lang="en-US" sz="2400">
                <a:solidFill>
                  <a:srgbClr val="CCCCFF"/>
                </a:solidFill>
                <a:hlinkClick r:id="rId3"/>
              </a:rPr>
              <a:t>https://ru.wikipedia.org/wiki</a:t>
            </a:r>
          </a:p>
          <a:p>
            <a:pPr marL="342900" indent="-320675"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2400">
                <a:solidFill>
                  <a:srgbClr val="333333"/>
                </a:solidFill>
              </a:rPr>
              <a:t> 5. </a:t>
            </a:r>
            <a:r>
              <a:rPr lang="en-US" sz="2400">
                <a:solidFill>
                  <a:srgbClr val="CCCCFF"/>
                </a:solidFill>
                <a:hlinkClick r:id="rId4"/>
              </a:rPr>
              <a:t>http://ppt4web.ru/muzyka/pi-chajjkovskijj-vremena-goda.html</a:t>
            </a:r>
          </a:p>
          <a:p>
            <a:pPr marL="342900" indent="-320675"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endParaRPr lang="ru-RU" sz="2800">
              <a:solidFill>
                <a:srgbClr val="333333"/>
              </a:solidFill>
            </a:endParaRPr>
          </a:p>
          <a:p>
            <a:pPr marL="342900" indent="-320675"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endParaRPr lang="ru-RU" sz="2800">
              <a:solidFill>
                <a:srgbClr val="333333"/>
              </a:solidFill>
            </a:endParaRPr>
          </a:p>
        </p:txBody>
      </p:sp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83056" y="5280018"/>
            <a:ext cx="1571632" cy="157163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/>
          <p:cNvSpPr txBox="1">
            <a:spLocks noChangeArrowheads="1"/>
          </p:cNvSpPr>
          <p:nvPr/>
        </p:nvSpPr>
        <p:spPr bwMode="auto">
          <a:xfrm>
            <a:off x="896938" y="1993900"/>
            <a:ext cx="8215312" cy="1000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400">
                <a:solidFill>
                  <a:srgbClr val="000000"/>
                </a:solidFill>
              </a:rPr>
              <a:t>     Петя  Чайковский родился в семье горного инженера в поселке Воткинск. 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400">
                <a:solidFill>
                  <a:srgbClr val="000000"/>
                </a:solidFill>
              </a:rPr>
              <a:t>     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40048" y="3636961"/>
            <a:ext cx="4391156" cy="299450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741363" y="700088"/>
            <a:ext cx="8593137" cy="12477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000" b="1" i="1">
                <a:solidFill>
                  <a:srgbClr val="99284C"/>
                </a:solidFill>
              </a:rPr>
              <a:t>Родина П. И. Чайковского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ext Box 1"/>
          <p:cNvSpPr txBox="1">
            <a:spLocks noChangeArrowheads="1"/>
          </p:cNvSpPr>
          <p:nvPr/>
        </p:nvSpPr>
        <p:spPr bwMode="auto">
          <a:xfrm>
            <a:off x="822325" y="2138363"/>
            <a:ext cx="4125913" cy="47482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5100638" y="2138363"/>
            <a:ext cx="4125912" cy="47482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11816" y="2422515"/>
            <a:ext cx="2824102" cy="357664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1182688" y="2565400"/>
            <a:ext cx="4214812" cy="16208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3200">
                <a:solidFill>
                  <a:srgbClr val="333333"/>
                </a:solidFill>
              </a:rPr>
              <a:t>Родители: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de-DE" sz="3200">
              <a:solidFill>
                <a:srgbClr val="333333"/>
              </a:solidFill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3200">
                <a:solidFill>
                  <a:srgbClr val="333333"/>
                </a:solidFill>
              </a:rPr>
              <a:t> мама – 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3200">
                <a:solidFill>
                  <a:srgbClr val="333333"/>
                </a:solidFill>
              </a:rPr>
              <a:t>Александра Андреевна,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de-DE" sz="3200">
              <a:solidFill>
                <a:srgbClr val="333333"/>
              </a:solidFill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3200">
                <a:solidFill>
                  <a:srgbClr val="333333"/>
                </a:solidFill>
              </a:rPr>
              <a:t> папа – 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3200">
                <a:solidFill>
                  <a:srgbClr val="333333"/>
                </a:solidFill>
              </a:rPr>
              <a:t>Илья Петрович </a:t>
            </a: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741363" y="700088"/>
            <a:ext cx="8593137" cy="12477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000" b="1" i="1">
                <a:solidFill>
                  <a:srgbClr val="99284C"/>
                </a:solidFill>
              </a:rPr>
              <a:t>Семья Чайковских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825500" y="1851025"/>
            <a:ext cx="4786313" cy="2066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28080" rIns="0" bIns="0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400">
                <a:solidFill>
                  <a:srgbClr val="000000"/>
                </a:solidFill>
              </a:rPr>
              <a:t> С раннего детства он проявил острую восприимчивость 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400">
                <a:solidFill>
                  <a:srgbClr val="000000"/>
                </a:solidFill>
              </a:rPr>
              <a:t>к музыке, регулярно занимался на фортепиано</a:t>
            </a:r>
            <a:r>
              <a:rPr lang="ru-RU" sz="2400">
                <a:solidFill>
                  <a:srgbClr val="000000"/>
                </a:solidFill>
              </a:rPr>
              <a:t>, постоянно з</a:t>
            </a:r>
            <a:r>
              <a:rPr lang="de-DE" sz="2400">
                <a:solidFill>
                  <a:srgbClr val="333333"/>
                </a:solidFill>
              </a:rPr>
              <a:t>наком</a:t>
            </a:r>
            <a:r>
              <a:rPr lang="ru-RU" sz="2400">
                <a:solidFill>
                  <a:srgbClr val="333333"/>
                </a:solidFill>
              </a:rPr>
              <a:t>ился </a:t>
            </a:r>
            <a:r>
              <a:rPr lang="de-DE" sz="2400">
                <a:solidFill>
                  <a:srgbClr val="333333"/>
                </a:solidFill>
              </a:rPr>
              <a:t>с творчеством</a:t>
            </a:r>
            <a:r>
              <a:rPr lang="ru-RU" sz="2400">
                <a:solidFill>
                  <a:srgbClr val="333333"/>
                </a:solidFill>
              </a:rPr>
              <a:t> великих композиторов.</a:t>
            </a:r>
          </a:p>
        </p:txBody>
      </p:sp>
      <p:grpSp>
        <p:nvGrpSpPr>
          <p:cNvPr id="8194" name="Group 2"/>
          <p:cNvGrpSpPr>
            <a:grpSpLocks/>
          </p:cNvGrpSpPr>
          <p:nvPr/>
        </p:nvGrpSpPr>
        <p:grpSpPr bwMode="auto">
          <a:xfrm>
            <a:off x="1611288" y="4565655"/>
            <a:ext cx="1998685" cy="2087558"/>
            <a:chOff x="925" y="2651"/>
            <a:chExt cx="1574" cy="1495"/>
          </a:xfrm>
        </p:grpSpPr>
        <p:pic>
          <p:nvPicPr>
            <p:cNvPr id="8195" name="Picture 3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925" y="2651"/>
              <a:ext cx="1575" cy="149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8196" name="Text Box 4"/>
            <p:cNvSpPr txBox="1">
              <a:spLocks noChangeArrowheads="1"/>
            </p:cNvSpPr>
            <p:nvPr/>
          </p:nvSpPr>
          <p:spPr bwMode="auto">
            <a:xfrm>
              <a:off x="925" y="2651"/>
              <a:ext cx="1575" cy="149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83320" y="2065325"/>
            <a:ext cx="2603496" cy="158422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611948" y="4637093"/>
            <a:ext cx="1667544" cy="200024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4048125" y="4851400"/>
            <a:ext cx="1154113" cy="349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000000"/>
                </a:solidFill>
              </a:rPr>
              <a:t>И. С. Бах</a:t>
            </a:r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7118350" y="3708400"/>
            <a:ext cx="1547813" cy="349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000000"/>
                </a:solidFill>
              </a:rPr>
              <a:t>В. А. Моцарт</a:t>
            </a:r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4973638" y="6280150"/>
            <a:ext cx="1452562" cy="349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000000"/>
                </a:solidFill>
              </a:rPr>
              <a:t>Л. Бетховен</a:t>
            </a:r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1111250" y="850900"/>
            <a:ext cx="7786688" cy="730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 anchor="b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000" b="1" i="1">
                <a:solidFill>
                  <a:srgbClr val="99284C"/>
                </a:solidFill>
              </a:rPr>
              <a:t>Вдохновители творчества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ext Box 1"/>
          <p:cNvSpPr txBox="1">
            <a:spLocks noChangeArrowheads="1"/>
          </p:cNvSpPr>
          <p:nvPr/>
        </p:nvSpPr>
        <p:spPr bwMode="auto">
          <a:xfrm>
            <a:off x="741363" y="744538"/>
            <a:ext cx="8607425" cy="11715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35280" rIns="0" bIns="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4000" b="1" i="1">
                <a:solidFill>
                  <a:srgbClr val="99284C"/>
                </a:solidFill>
              </a:rPr>
              <a:t>Московская консерватория</a:t>
            </a:r>
          </a:p>
        </p:txBody>
      </p:sp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822325" y="2138363"/>
            <a:ext cx="4106863" cy="4762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5135563" y="2138363"/>
            <a:ext cx="4106862" cy="49006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11486" y="2208201"/>
            <a:ext cx="4145798" cy="25177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182563" y="4851400"/>
            <a:ext cx="9596437" cy="1979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28080" rIns="0" bIns="0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r>
              <a:rPr lang="de-DE" sz="2600">
                <a:solidFill>
                  <a:srgbClr val="663300"/>
                </a:solidFill>
                <a:latin typeface="Times New Roman" pitchFamily="16" charset="0"/>
                <a:cs typeface="Lucida Sans Unicode" charset="0"/>
              </a:rPr>
              <a:t>       </a:t>
            </a:r>
            <a:r>
              <a:rPr lang="ru-RU"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rPr>
              <a:t>С</a:t>
            </a:r>
            <a:r>
              <a:rPr lang="de-DE"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rPr>
              <a:t>лужа в департаменте Министерства юстиции, 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r>
              <a:rPr lang="de-DE"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rPr>
              <a:t>     Петр Чайковский поступил  в Петербургскую консерваторию. 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r>
              <a:rPr lang="de-DE"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rPr>
              <a:t>        По окончании консерватории (1865 г.) он был приглашен преподавать в открывшуюся Московскую консерваторию. 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r>
              <a:rPr lang="de-DE"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rPr>
              <a:t>        Создал</a:t>
            </a:r>
            <a:r>
              <a:rPr lang="ru-RU"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rPr>
              <a:t> </a:t>
            </a:r>
            <a:r>
              <a:rPr lang="de-DE"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rPr>
              <a:t>первый в России учебник для консерваторий 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r>
              <a:rPr lang="de-DE"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rPr>
              <a:t>"Руководство к практическому изучению гармонии" (1871 г.) </a:t>
            </a:r>
            <a:r>
              <a:rPr lang="ru-RU"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rPr>
              <a:t> и др.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ext Box 1"/>
          <p:cNvSpPr txBox="1">
            <a:spLocks noChangeArrowheads="1"/>
          </p:cNvSpPr>
          <p:nvPr/>
        </p:nvSpPr>
        <p:spPr bwMode="auto">
          <a:xfrm>
            <a:off x="754063" y="1054100"/>
            <a:ext cx="8607425" cy="10556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35280" rIns="0" bIns="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600" b="1" i="1">
                <a:solidFill>
                  <a:srgbClr val="99284C"/>
                </a:solidFill>
              </a:rPr>
              <a:t>П. И. Чайковский и </a:t>
            </a:r>
            <a:r>
              <a:rPr lang="de-DE" sz="3600" b="1" i="1">
                <a:solidFill>
                  <a:srgbClr val="99284C"/>
                </a:solidFill>
              </a:rPr>
              <a:t>„Могучая кучка“  </a:t>
            </a:r>
            <a:br>
              <a:rPr lang="de-DE" sz="3600" b="1" i="1">
                <a:solidFill>
                  <a:srgbClr val="99284C"/>
                </a:solidFill>
              </a:rPr>
            </a:br>
            <a:endParaRPr lang="de-DE" sz="3600" b="1" i="1">
              <a:solidFill>
                <a:srgbClr val="99284C"/>
              </a:solidFill>
            </a:endParaRPr>
          </a:p>
        </p:txBody>
      </p:sp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822325" y="2138363"/>
            <a:ext cx="4106863" cy="4762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4859338" y="2339975"/>
            <a:ext cx="4679950" cy="4467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09925" y="1779588"/>
            <a:ext cx="3900488" cy="29892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896938" y="4994275"/>
            <a:ext cx="8501062" cy="19351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600">
                <a:solidFill>
                  <a:srgbClr val="000000"/>
                </a:solidFill>
              </a:rPr>
              <a:t>     Результатом знакомства с М. А. Балакиревым,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600">
                <a:solidFill>
                  <a:srgbClr val="000000"/>
                </a:solidFill>
              </a:rPr>
              <a:t>А. П. Бородиным, М. П. Мусоргским, Н. А. Римским-Корсаковым и Ц. А. Кюи явилось создание программных симфонических произведений, в том числе увертюра-фантазия «Ромео и Джульетта».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ext Box 1"/>
          <p:cNvSpPr txBox="1">
            <a:spLocks noChangeArrowheads="1"/>
          </p:cNvSpPr>
          <p:nvPr/>
        </p:nvSpPr>
        <p:spPr bwMode="auto">
          <a:xfrm>
            <a:off x="468313" y="922338"/>
            <a:ext cx="6000750" cy="11668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000" b="1" i="1">
                <a:solidFill>
                  <a:srgbClr val="99284C"/>
                </a:solidFill>
              </a:rPr>
              <a:t>Великая музыка </a:t>
            </a:r>
            <a:br>
              <a:rPr lang="ru-RU" sz="4000" b="1" i="1">
                <a:solidFill>
                  <a:srgbClr val="99284C"/>
                </a:solidFill>
              </a:rPr>
            </a:br>
            <a:r>
              <a:rPr lang="ru-RU" sz="4000" b="1" i="1">
                <a:solidFill>
                  <a:srgbClr val="99284C"/>
                </a:solidFill>
              </a:rPr>
              <a:t>в жизни Н. Ф. фон Мекк</a:t>
            </a:r>
          </a:p>
        </p:txBody>
      </p:sp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822325" y="2138363"/>
            <a:ext cx="4105275" cy="4756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900113" y="1258888"/>
            <a:ext cx="5219700" cy="1260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40500" y="1279525"/>
            <a:ext cx="2724150" cy="33639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539750" y="3636963"/>
            <a:ext cx="8358188" cy="32337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400">
                <a:solidFill>
                  <a:srgbClr val="333333"/>
                </a:solidFill>
              </a:rPr>
              <a:t>   С 1877 года  Надежда Филаретовна 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400">
                <a:solidFill>
                  <a:srgbClr val="333333"/>
                </a:solidFill>
              </a:rPr>
              <a:t>фон Мекк оказыва</a:t>
            </a:r>
            <a:r>
              <a:rPr lang="ru-RU" sz="2400">
                <a:solidFill>
                  <a:srgbClr val="333333"/>
                </a:solidFill>
              </a:rPr>
              <a:t>ла</a:t>
            </a:r>
            <a:r>
              <a:rPr lang="de-DE" sz="2400">
                <a:solidFill>
                  <a:srgbClr val="333333"/>
                </a:solidFill>
              </a:rPr>
              <a:t> значительную 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400">
                <a:solidFill>
                  <a:srgbClr val="333333"/>
                </a:solidFill>
              </a:rPr>
              <a:t>поддержку Петру</a:t>
            </a:r>
            <a:r>
              <a:rPr lang="ru-RU" sz="2400">
                <a:solidFill>
                  <a:srgbClr val="333333"/>
                </a:solidFill>
              </a:rPr>
              <a:t>: субсидиями в размере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333333"/>
                </a:solidFill>
              </a:rPr>
              <a:t>6000 рублей в год.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de-DE" sz="2400">
              <a:solidFill>
                <a:srgbClr val="333333"/>
              </a:solidFill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400">
                <a:solidFill>
                  <a:srgbClr val="333333"/>
                </a:solidFill>
              </a:rPr>
              <a:t>   В письмах к </a:t>
            </a:r>
            <a:r>
              <a:rPr lang="ru-RU" sz="2400">
                <a:solidFill>
                  <a:srgbClr val="333333"/>
                </a:solidFill>
              </a:rPr>
              <a:t>П. И. </a:t>
            </a:r>
            <a:r>
              <a:rPr lang="de-DE" sz="2400">
                <a:solidFill>
                  <a:srgbClr val="333333"/>
                </a:solidFill>
              </a:rPr>
              <a:t>Чайковскому она всегда подчёркивала тот факт, какую большую роль в её внутренней жизни играет его великая музыка.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503238" y="657225"/>
            <a:ext cx="9070975" cy="1263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718" y="1993887"/>
            <a:ext cx="4500594" cy="394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4254500" y="993775"/>
            <a:ext cx="5076825" cy="55483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23040" rIns="0" bIns="0"/>
          <a:lstStyle/>
          <a:p>
            <a:pPr marL="503238" indent="-404813" algn="r">
              <a:buClrTx/>
              <a:buSzPct val="75000"/>
              <a:buFontTx/>
              <a:buNone/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</a:pPr>
            <a:r>
              <a:rPr lang="de-DE" sz="2400">
                <a:solidFill>
                  <a:srgbClr val="663300"/>
                </a:solidFill>
              </a:rPr>
              <a:t>        </a:t>
            </a:r>
            <a:r>
              <a:rPr lang="de-DE" sz="2400">
                <a:solidFill>
                  <a:srgbClr val="000000"/>
                </a:solidFill>
              </a:rPr>
              <a:t>  Творчество П.И.Чайковского охватило почти все музыкальные жанры, среди которых  — опера и симфония. В них нашла  отражение художественная концепция композитора, в центре которой - глубинные процессы внутреннего мира человека, сложные движения души, раскрывающиеся в острых и</a:t>
            </a:r>
            <a:r>
              <a:rPr lang="ru-RU" sz="2400">
                <a:solidFill>
                  <a:srgbClr val="000000"/>
                </a:solidFill>
              </a:rPr>
              <a:t> </a:t>
            </a:r>
            <a:r>
              <a:rPr lang="de-DE" sz="2400">
                <a:solidFill>
                  <a:srgbClr val="000000"/>
                </a:solidFill>
              </a:rPr>
              <a:t>напряженных драматических </a:t>
            </a:r>
          </a:p>
          <a:p>
            <a:pPr marL="503238" indent="-404813" algn="r">
              <a:buClrTx/>
              <a:buSzPct val="75000"/>
              <a:buFontTx/>
              <a:buNone/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</a:pPr>
            <a:r>
              <a:rPr lang="de-DE" sz="2400">
                <a:solidFill>
                  <a:srgbClr val="000000"/>
                </a:solidFill>
              </a:rPr>
              <a:t>столкновениях.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"/>
        <a:cs typeface="Arial Unicode MS"/>
      </a:majorFont>
      <a:minorFont>
        <a:latin typeface="Arial"/>
        <a:ea typeface=""/>
        <a:cs typeface="Arial Unicode MS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 Unicode MS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"/>
        <a:cs typeface="Arial Unicode MS"/>
      </a:majorFont>
      <a:minorFont>
        <a:latin typeface="Arial"/>
        <a:ea typeface=""/>
        <a:cs typeface="Arial Unicode MS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 Unicode MS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347</TotalTime>
  <Words>819</Words>
  <PresentationFormat>Произвольный</PresentationFormat>
  <Paragraphs>104</Paragraphs>
  <Slides>22</Slides>
  <Notes>22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22</vt:i4>
      </vt:variant>
    </vt:vector>
  </HeadingPairs>
  <TitlesOfParts>
    <vt:vector size="24" baseType="lpstr">
      <vt:lpstr>Тема Office</vt:lpstr>
      <vt:lpstr>Тема Office</vt:lpstr>
      <vt:lpstr>Слайд 1</vt:lpstr>
      <vt:lpstr>Цель: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Выводы: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43</cp:revision>
  <cp:lastPrinted>1601-01-01T00:00:00Z</cp:lastPrinted>
  <dcterms:created xsi:type="dcterms:W3CDTF">2009-04-16T07:32:33Z</dcterms:created>
  <dcterms:modified xsi:type="dcterms:W3CDTF">2015-03-13T18:38:25Z</dcterms:modified>
</cp:coreProperties>
</file>