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82" r:id="rId8"/>
    <p:sldId id="285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МБДОУ № 47 «Вишенка» г.Тулы</a:t>
            </a:r>
          </a:p>
          <a:p>
            <a:r>
              <a:rPr lang="ru-RU" dirty="0" smtClean="0"/>
              <a:t>Папина Ксения Андреевна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Народный костюм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Понева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Понева </a:t>
            </a:r>
            <a:r>
              <a:rPr lang="ru-RU" b="1" dirty="0" smtClean="0"/>
              <a:t>является древнейшим видом женской одежды, ее носили в комплексе с кичкой и особой нагрудной и плечевой одеждой. Это одежда преимущественно замужних женщин, девушки надевали ее по достижении половой зрелости, а иногда и во время свадебного обряда.</a:t>
            </a:r>
            <a:endParaRPr lang="ru-RU" dirty="0"/>
          </a:p>
        </p:txBody>
      </p:sp>
      <p:pic>
        <p:nvPicPr>
          <p:cNvPr id="5" name="Содержимое 4" descr="x_e50b48f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68081" y="1528762"/>
            <a:ext cx="3419475" cy="456247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900486" cy="657227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  </a:t>
            </a:r>
            <a:r>
              <a:rPr lang="ru-RU" sz="1300" b="1" dirty="0" smtClean="0"/>
              <a:t> </a:t>
            </a:r>
            <a:r>
              <a:rPr lang="ru-RU" sz="1400" b="1" dirty="0" smtClean="0"/>
              <a:t>  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Понева </a:t>
            </a:r>
            <a:r>
              <a:rPr lang="ru-RU" sz="2000" b="1" dirty="0" smtClean="0"/>
              <a:t>представляет собой поясную одежду из трех и более частично сшитых кусков ткани из шерсти, специально изготовленных на ткацком стане. Обычно поневы имели богато украшенные кумачовыми лентами, зубчиками, ромбами, галунными нашивками подолы, кромки вдоль разрезов, а также швы прошв. </a:t>
            </a:r>
            <a:r>
              <a:rPr lang="ru-RU" sz="2000" dirty="0" smtClean="0"/>
              <a:t>   </a:t>
            </a:r>
            <a:r>
              <a:rPr lang="ru-RU" sz="2000" b="1" dirty="0" smtClean="0"/>
              <a:t>Праздничные поневы с хвостиками из лент длиной до 20 см, в Тульской губернии сзади и на бедрах нашивали квадраты из бумажных тканей с тремя бубенчиками.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5" name="Содержимое 4" descr="3BLof3YxWL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57686" y="1142984"/>
            <a:ext cx="1985927" cy="4560837"/>
          </a:xfrm>
        </p:spPr>
      </p:pic>
      <p:pic>
        <p:nvPicPr>
          <p:cNvPr id="6" name="Содержимое 5" descr="NUA5QEI0qCk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72264" y="1571612"/>
            <a:ext cx="1857387" cy="457203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206215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Плечевая и нагрудная одежда.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err="1" smtClean="0">
                <a:solidFill>
                  <a:srgbClr val="FF0000"/>
                </a:solidFill>
              </a:rPr>
              <a:t>Завеска</a:t>
            </a:r>
            <a:r>
              <a:rPr lang="ru-RU" sz="1800" dirty="0" smtClean="0">
                <a:solidFill>
                  <a:srgbClr val="FF0000"/>
                </a:solidFill>
              </a:rPr>
              <a:t> и </a:t>
            </a:r>
            <a:r>
              <a:rPr lang="ru-RU" sz="1800" dirty="0" err="1" smtClean="0">
                <a:solidFill>
                  <a:srgbClr val="FF0000"/>
                </a:solidFill>
              </a:rPr>
              <a:t>запон</a:t>
            </a:r>
            <a:r>
              <a:rPr lang="ru-RU" sz="1800" dirty="0" smtClean="0">
                <a:solidFill>
                  <a:srgbClr val="FF0000"/>
                </a:solidFill>
              </a:rPr>
              <a:t>.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/>
              <a:t>Занавеска, или </a:t>
            </a:r>
            <a:r>
              <a:rPr lang="ru-RU" sz="1800" b="1" dirty="0" err="1" smtClean="0"/>
              <a:t>запон</a:t>
            </a:r>
            <a:r>
              <a:rPr lang="ru-RU" sz="1800" b="1" dirty="0" smtClean="0"/>
              <a:t>, нагрудник, передник, была распространена и в Рязанской, Тульской, Калужской губерниях. Эту белую, крашенинную, пестрядинную, кумачную или из </a:t>
            </a:r>
            <a:r>
              <a:rPr lang="ru-RU" sz="1800" b="1" dirty="0" err="1" smtClean="0"/>
              <a:t>набойного</a:t>
            </a:r>
            <a:r>
              <a:rPr lang="ru-RU" sz="1800" b="1" dirty="0" smtClean="0"/>
              <a:t> ситца </a:t>
            </a:r>
            <a:r>
              <a:rPr lang="ru-RU" sz="1800" b="1" dirty="0" err="1" smtClean="0"/>
              <a:t>туникообразную</a:t>
            </a:r>
            <a:r>
              <a:rPr lang="ru-RU" sz="1800" b="1" dirty="0" smtClean="0"/>
              <a:t> одежду с рукавами и ластовицами и прямоугольными вырезами сзади до лопаток носили поверх рубахи и поневы или сарафана. По подолу и кромкам рукавов она украшалась </a:t>
            </a:r>
            <a:r>
              <a:rPr lang="ru-RU" sz="1800" b="1" dirty="0" err="1" smtClean="0"/>
              <a:t>затканкой</a:t>
            </a:r>
            <a:r>
              <a:rPr lang="ru-RU" sz="1800" b="1" dirty="0" smtClean="0"/>
              <a:t>, вышивкой, полосками кумача, китайки, кружевными прошвами. С конца XIX в. занавеску шили здесь без рукавов, с грудкой и на лямках и надевали через голову </a:t>
            </a:r>
            <a:endParaRPr lang="ru-RU" sz="1800" dirty="0"/>
          </a:p>
        </p:txBody>
      </p:sp>
      <p:pic>
        <p:nvPicPr>
          <p:cNvPr id="9" name="Содержимое 8" descr="m_73d11ba5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28794" y="2928934"/>
            <a:ext cx="2307997" cy="3571900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Головные уборы.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59936" cy="4810140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     </a:t>
            </a:r>
            <a:r>
              <a:rPr lang="ru-RU" sz="5600" dirty="0" smtClean="0"/>
              <a:t> </a:t>
            </a:r>
            <a:r>
              <a:rPr lang="ru-RU" sz="5600" b="1" dirty="0" err="1" smtClean="0"/>
              <a:t>Паневный</a:t>
            </a:r>
            <a:r>
              <a:rPr lang="ru-RU" sz="5600" b="1" dirty="0" smtClean="0"/>
              <a:t> комплекс дополнялся головным убором, преимущественно типа кички с животными формами. Однако незамужние девушки носили открытый головной убор — повязку в виде более или менее широкой ленты, иногда с твердым околышем, дополнявшуюся хвостом из лент. Повязка могла украшаться бисерной бахромой, напоминающей северную ряску. В южном, юго-западном и юго-восточном регионах замужние женщины носили кокошники. В Рязанской, Тульской, Калужской губерниях кокошник или шапочка был праздничным головным убором; он имел высокое очелье и круглое донышко из красного бархата или шерстяной фабричной ткани, расшитые золотом, отделанные позументами, </a:t>
            </a:r>
            <a:r>
              <a:rPr lang="ru-RU" sz="5600" b="1" dirty="0" err="1" smtClean="0"/>
              <a:t>позатылье</a:t>
            </a:r>
            <a:r>
              <a:rPr lang="ru-RU" sz="5600" b="1" dirty="0" smtClean="0"/>
              <a:t> украшали лентами и бисером, с боков свешивались бисерные подвески. </a:t>
            </a:r>
            <a:br>
              <a:rPr lang="ru-RU" sz="5600" b="1" dirty="0" smtClean="0"/>
            </a:br>
            <a:r>
              <a:rPr lang="ru-RU" sz="5600" b="1" dirty="0" smtClean="0"/>
              <a:t>      Постепенно кокошник, как более архаичный головной убор, сменялся кичкой с сорокой, которую носили преимущественно достаточно зажиточные женщины. Недаром в Орловской, Курской, Воронежской, Тамбовской губерниях он надевался после венчания, в праздники .</a:t>
            </a:r>
            <a:br>
              <a:rPr lang="ru-RU" sz="5600" b="1" dirty="0" smtClean="0"/>
            </a:br>
            <a:r>
              <a:rPr lang="ru-RU" sz="5600" dirty="0" smtClean="0"/>
              <a:t>      </a:t>
            </a:r>
            <a:br>
              <a:rPr lang="ru-RU" sz="5600" dirty="0" smtClean="0"/>
            </a:br>
            <a:endParaRPr lang="ru-RU" sz="5600" dirty="0"/>
          </a:p>
        </p:txBody>
      </p:sp>
      <p:pic>
        <p:nvPicPr>
          <p:cNvPr id="5" name="Содержимое 4" descr="post19135_img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43504" y="3500438"/>
            <a:ext cx="2800750" cy="3000396"/>
          </a:xfrm>
        </p:spPr>
      </p:pic>
      <p:pic>
        <p:nvPicPr>
          <p:cNvPr id="1027" name="Picture 3" descr="C:\Users\SuperAmin\Desktop\mBA-ih-3da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618" y="857232"/>
            <a:ext cx="3569596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Сорока и кичка.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eecf60eafbd4b159d81b19a022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2000240"/>
            <a:ext cx="4000528" cy="321471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b="1" dirty="0" smtClean="0"/>
              <a:t>     </a:t>
            </a:r>
            <a:r>
              <a:rPr lang="ru-RU" sz="6400" b="1" dirty="0" smtClean="0"/>
              <a:t> В Рязанской, Тульской, Калужской губерниях в качестве остова для сороки чаще всего использовалась кичка с острыми рогами, скатанными из пеньки и простеганными нитками; были также </a:t>
            </a:r>
            <a:r>
              <a:rPr lang="ru-RU" sz="6400" b="1" dirty="0" err="1" smtClean="0"/>
              <a:t>тупорогая</a:t>
            </a:r>
            <a:r>
              <a:rPr lang="ru-RU" sz="6400" b="1" dirty="0" smtClean="0"/>
              <a:t>, "комолая", </a:t>
            </a:r>
            <a:r>
              <a:rPr lang="ru-RU" sz="6400" b="1" dirty="0" err="1" smtClean="0"/>
              <a:t>лопатообразная</a:t>
            </a:r>
            <a:r>
              <a:rPr lang="ru-RU" sz="6400" b="1" dirty="0" smtClean="0"/>
              <a:t> и копытообразная кички из луба, обшитого холстом. Сзади к ней привешивали повойник со вздержкой на шнуре. Поверх кички на лоб могли надевать связку в виде полосы холста с вышитыми квадратами на концах; концы связки завязывали под </a:t>
            </a:r>
            <a:r>
              <a:rPr lang="ru-RU" sz="6400" b="1" dirty="0" err="1" smtClean="0"/>
              <a:t>позатыльем</a:t>
            </a:r>
            <a:r>
              <a:rPr lang="ru-RU" sz="6400" b="1" dirty="0" smtClean="0"/>
              <a:t>. Перед сороки обычно вышивался. Сороки пожилых женщин и вдов были белыми, молодые женщины шили будничную сороку из красной крашенины, праздничную — из кумача или малинового штофа, на подкладке из белого холста, пестряди, набойки.</a:t>
            </a:r>
            <a:r>
              <a:rPr lang="ru-RU" sz="6400" dirty="0" smtClean="0"/>
              <a:t> </a:t>
            </a:r>
            <a:br>
              <a:rPr lang="ru-RU" sz="6400" dirty="0" smtClean="0"/>
            </a:br>
            <a:endParaRPr lang="ru-RU" sz="6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6215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Верхняя женская одежда </a:t>
            </a:r>
            <a:r>
              <a:rPr lang="ru-RU" sz="1800" b="1" dirty="0" err="1" smtClean="0"/>
              <a:t>южновеликорусских</a:t>
            </a:r>
            <a:r>
              <a:rPr lang="ru-RU" sz="1800" b="1" dirty="0" smtClean="0"/>
              <a:t> губерний в основном была такой же, как и мужская, отличалась лишь размерами и наличием украшений. Так, женские зипуны часто отделывали плисом, на полушубках выкладывали орнамент из кусочков кожи и разноцветной тесьмы по подолу и правой поле. Однако встречались и чисто женские виды верхней одежды. </a:t>
            </a:r>
            <a:endParaRPr lang="ru-RU" sz="1800" dirty="0"/>
          </a:p>
        </p:txBody>
      </p:sp>
      <p:pic>
        <p:nvPicPr>
          <p:cNvPr id="7" name="Содержимое 6" descr="IRwrzts4lD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28860" y="2428868"/>
            <a:ext cx="4059238" cy="3389226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90782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    </a:t>
            </a:r>
            <a:r>
              <a:rPr lang="ru-RU" sz="1400" dirty="0" smtClean="0">
                <a:solidFill>
                  <a:srgbClr val="FF0000"/>
                </a:solidFill>
              </a:rPr>
              <a:t> 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Основной вид обуви — лапти </a:t>
            </a:r>
            <a:r>
              <a:rPr lang="ru-RU" sz="2000" b="1" dirty="0" smtClean="0"/>
              <a:t>косого плетения с белыми или черными онучами или шерстяными вязаными чулками под оборы, а также </a:t>
            </a:r>
            <a:r>
              <a:rPr lang="ru-RU" sz="2000" b="1" dirty="0" smtClean="0">
                <a:solidFill>
                  <a:srgbClr val="FF0000"/>
                </a:solidFill>
              </a:rPr>
              <a:t>кожаные </a:t>
            </a:r>
            <a:r>
              <a:rPr lang="ru-RU" sz="2000" b="1" dirty="0" err="1" smtClean="0">
                <a:solidFill>
                  <a:srgbClr val="FF0000"/>
                </a:solidFill>
              </a:rPr>
              <a:t>чоботы</a:t>
            </a:r>
            <a:r>
              <a:rPr lang="ru-RU" sz="2000" b="1" dirty="0" smtClean="0">
                <a:solidFill>
                  <a:srgbClr val="FF0000"/>
                </a:solidFill>
              </a:rPr>
              <a:t>, или коты, </a:t>
            </a:r>
            <a:r>
              <a:rPr lang="ru-RU" sz="2000" b="1" dirty="0" smtClean="0"/>
              <a:t>— </a:t>
            </a:r>
            <a:r>
              <a:rPr lang="ru-RU" sz="2000" b="1" dirty="0" err="1" smtClean="0"/>
              <a:t>галошеобразные</a:t>
            </a:r>
            <a:r>
              <a:rPr lang="ru-RU" sz="2000" b="1" dirty="0" smtClean="0"/>
              <a:t> туфли на невысоком каблуке с подковками, спереди и сверху орнаментированные красным и желтым сафьяном, сукном, украшенные спереди цветными шерстяными </a:t>
            </a:r>
            <a:r>
              <a:rPr lang="ru-RU" sz="2000" b="1" dirty="0" err="1" smtClean="0"/>
              <a:t>махориками</a:t>
            </a:r>
            <a:r>
              <a:rPr lang="ru-RU" sz="2000" b="1" dirty="0" smtClean="0"/>
              <a:t>. Кожаная обувь также закреплялась на ноге оборами — черными или красными плетеными шерстяными шнурами или тонкими полосками кожи, пропущенными через петлю на заднике. </a:t>
            </a:r>
            <a:br>
              <a:rPr lang="ru-RU" sz="2000" b="1" dirty="0" smtClean="0"/>
            </a:br>
            <a:endParaRPr lang="ru-RU" sz="2000" dirty="0"/>
          </a:p>
        </p:txBody>
      </p:sp>
      <p:pic>
        <p:nvPicPr>
          <p:cNvPr id="5" name="Содержимое 4" descr="27874_f2d5f7fe91c51345a9d0d1c5078bd86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3000372"/>
            <a:ext cx="4059238" cy="3206671"/>
          </a:xfrm>
        </p:spPr>
      </p:pic>
      <p:pic>
        <p:nvPicPr>
          <p:cNvPr id="8" name="Содержимое 7" descr="15703_722fd18338c8c8c508e16934c306433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2071678"/>
            <a:ext cx="4059238" cy="362239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Сарафан</a:t>
            </a:r>
            <a:r>
              <a:rPr lang="ru-RU" sz="2000" b="1" dirty="0" smtClean="0"/>
              <a:t> был довольно широко распространен в </a:t>
            </a:r>
            <a:r>
              <a:rPr lang="ru-RU" sz="2000" b="1" dirty="0" err="1" smtClean="0"/>
              <a:t>южновеликорусских</a:t>
            </a:r>
            <a:r>
              <a:rPr lang="ru-RU" sz="2000" b="1" dirty="0" smtClean="0"/>
              <a:t> губерниях, главным образом как девичья одежда.</a:t>
            </a:r>
            <a:br>
              <a:rPr lang="ru-RU" sz="2000" b="1" dirty="0" smtClean="0"/>
            </a:br>
            <a:r>
              <a:rPr lang="ru-RU" sz="2000" b="1" dirty="0" smtClean="0"/>
              <a:t>На фото два варианта костюма рубаха с поневой и </a:t>
            </a:r>
            <a:r>
              <a:rPr lang="ru-RU" sz="2000" b="1" dirty="0" err="1" smtClean="0"/>
              <a:t>завеской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и</a:t>
            </a:r>
            <a:r>
              <a:rPr lang="ru-RU" sz="2000" b="1" dirty="0" smtClean="0"/>
              <a:t> рубаха и сарафан.</a:t>
            </a:r>
            <a:endParaRPr lang="ru-RU" sz="2000" dirty="0"/>
          </a:p>
        </p:txBody>
      </p:sp>
      <p:pic>
        <p:nvPicPr>
          <p:cNvPr id="5" name="Содержимое 4" descr="rHrbamkVFq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928802"/>
            <a:ext cx="3042954" cy="4572000"/>
          </a:xfrm>
        </p:spPr>
      </p:pic>
      <p:pic>
        <p:nvPicPr>
          <p:cNvPr id="6" name="Содержимое 5" descr="LHJMnwwFXw8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4" y="1857364"/>
            <a:ext cx="3326076" cy="4572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Девичья одежда.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hCF9szYZRl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714612" y="1500174"/>
            <a:ext cx="3436570" cy="457200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Украшения.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b="1" dirty="0" smtClean="0"/>
              <a:t>      </a:t>
            </a:r>
            <a:r>
              <a:rPr lang="ru-RU" sz="6400" b="1" dirty="0" smtClean="0"/>
              <a:t>Довольно разнообразны были нагрудные, шейные и другие украшения</a:t>
            </a:r>
            <a:r>
              <a:rPr lang="ru-RU" sz="6400" b="1" dirty="0" smtClean="0">
                <a:solidFill>
                  <a:srgbClr val="FF0000"/>
                </a:solidFill>
              </a:rPr>
              <a:t>. </a:t>
            </a:r>
            <a:r>
              <a:rPr lang="ru-RU" sz="6400" b="1" dirty="0" err="1" smtClean="0">
                <a:solidFill>
                  <a:srgbClr val="FF0000"/>
                </a:solidFill>
              </a:rPr>
              <a:t>Ожерелок</a:t>
            </a:r>
            <a:r>
              <a:rPr lang="ru-RU" sz="6400" b="1" dirty="0" smtClean="0">
                <a:solidFill>
                  <a:srgbClr val="FF0000"/>
                </a:solidFill>
              </a:rPr>
              <a:t>, или </a:t>
            </a:r>
            <a:r>
              <a:rPr lang="ru-RU" sz="6400" b="1" dirty="0" err="1" smtClean="0">
                <a:solidFill>
                  <a:srgbClr val="FF0000"/>
                </a:solidFill>
              </a:rPr>
              <a:t>жерелок</a:t>
            </a:r>
            <a:r>
              <a:rPr lang="ru-RU" sz="6400" b="1" dirty="0" smtClean="0">
                <a:solidFill>
                  <a:srgbClr val="FF0000"/>
                </a:solidFill>
              </a:rPr>
              <a:t>, </a:t>
            </a:r>
            <a:r>
              <a:rPr lang="ru-RU" sz="6400" b="1" dirty="0" err="1" smtClean="0">
                <a:solidFill>
                  <a:srgbClr val="FF0000"/>
                </a:solidFill>
              </a:rPr>
              <a:t>подгорлок</a:t>
            </a:r>
            <a:r>
              <a:rPr lang="ru-RU" sz="6400" b="1" dirty="0" smtClean="0">
                <a:solidFill>
                  <a:srgbClr val="FF0000"/>
                </a:solidFill>
              </a:rPr>
              <a:t> </a:t>
            </a:r>
            <a:r>
              <a:rPr lang="ru-RU" sz="6400" b="1" dirty="0" smtClean="0"/>
              <a:t>в виде бисерного кружева, закрепленного на полоске холста, носили на шее, застегивая сзади на пуговицу. </a:t>
            </a:r>
            <a:r>
              <a:rPr lang="ru-RU" sz="6400" b="1" dirty="0" smtClean="0">
                <a:solidFill>
                  <a:srgbClr val="FF0000"/>
                </a:solidFill>
              </a:rPr>
              <a:t>Гайтан </a:t>
            </a:r>
            <a:r>
              <a:rPr lang="ru-RU" sz="6400" b="1" dirty="0" smtClean="0"/>
              <a:t>— плетеная бисерная тесьма длиной 50—70 см, заканчивался бахромой, медальоном или крестом. </a:t>
            </a:r>
            <a:r>
              <a:rPr lang="ru-RU" sz="6400" b="1" dirty="0" smtClean="0">
                <a:solidFill>
                  <a:srgbClr val="FF0000"/>
                </a:solidFill>
              </a:rPr>
              <a:t>Ожерелье</a:t>
            </a:r>
            <a:r>
              <a:rPr lang="ru-RU" sz="6400" b="1" dirty="0" smtClean="0"/>
              <a:t> представляло собой узкую полоску кумача с плотно нашитым бисером и перламутровыми пуговицами. Носили также дутые стеклянные </a:t>
            </a:r>
            <a:r>
              <a:rPr lang="ru-RU" sz="6400" b="1" dirty="0" smtClean="0">
                <a:solidFill>
                  <a:srgbClr val="FF0000"/>
                </a:solidFill>
              </a:rPr>
              <a:t>бусы</a:t>
            </a:r>
            <a:r>
              <a:rPr lang="ru-RU" sz="6400" b="1" dirty="0" smtClean="0"/>
              <a:t>, разнообразные дутые </a:t>
            </a:r>
            <a:r>
              <a:rPr lang="ru-RU" sz="6400" b="1" dirty="0" smtClean="0">
                <a:solidFill>
                  <a:srgbClr val="FF0000"/>
                </a:solidFill>
              </a:rPr>
              <a:t>медные серьги </a:t>
            </a:r>
            <a:r>
              <a:rPr lang="ru-RU" sz="6400" b="1" dirty="0" smtClean="0"/>
              <a:t>с привесками из цветных бусинок, разноцветной шерсти и т. п., а также очень характерные для </a:t>
            </a:r>
            <a:r>
              <a:rPr lang="ru-RU" sz="6400" b="1" dirty="0" err="1" smtClean="0"/>
              <a:t>кичко-образных</a:t>
            </a:r>
            <a:r>
              <a:rPr lang="ru-RU" sz="6400" b="1" dirty="0" smtClean="0"/>
              <a:t> головных уборов </a:t>
            </a:r>
            <a:r>
              <a:rPr lang="ru-RU" sz="6400" b="1" dirty="0" smtClean="0">
                <a:solidFill>
                  <a:srgbClr val="FF0000"/>
                </a:solidFill>
              </a:rPr>
              <a:t>пушки </a:t>
            </a:r>
            <a:r>
              <a:rPr lang="ru-RU" sz="6400" b="1" dirty="0" smtClean="0"/>
              <a:t>— ушные украшения в виде шариков из гусиного белого пуха или заячьей шкурки, закреплявшиеся ни висках. </a:t>
            </a:r>
            <a:r>
              <a:rPr lang="ru-RU" sz="6400" dirty="0" smtClean="0"/>
              <a:t/>
            </a:r>
            <a:br>
              <a:rPr lang="ru-RU" sz="6400" dirty="0" smtClean="0"/>
            </a:br>
            <a:endParaRPr lang="ru-RU" sz="6400" dirty="0"/>
          </a:p>
        </p:txBody>
      </p:sp>
      <p:pic>
        <p:nvPicPr>
          <p:cNvPr id="5" name="Содержимое 4" descr="fpMZMrM9tkU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59534" y="1524000"/>
            <a:ext cx="3436570" cy="4572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Народный костюм Тульской Губернии.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Мужской костюм.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      Мужской костюм был в большей или меньшей степени однородным по покрою во всех великорусских областях, что связано с положением мужчины в обществе.</a:t>
            </a:r>
            <a:r>
              <a:rPr lang="ru-RU" dirty="0" smtClean="0"/>
              <a:t>       </a:t>
            </a:r>
            <a:r>
              <a:rPr lang="ru-RU" b="1" dirty="0" smtClean="0"/>
              <a:t>Основу мужского костюма составляла </a:t>
            </a:r>
            <a:r>
              <a:rPr lang="ru-RU" b="1" dirty="0" smtClean="0">
                <a:solidFill>
                  <a:srgbClr val="FF0000"/>
                </a:solidFill>
              </a:rPr>
              <a:t>рубаха </a:t>
            </a:r>
            <a:r>
              <a:rPr lang="ru-RU" b="1" dirty="0" smtClean="0"/>
              <a:t>всюду одинакового </a:t>
            </a:r>
            <a:r>
              <a:rPr lang="ru-RU" b="1" dirty="0" err="1" smtClean="0"/>
              <a:t>туникообразного</a:t>
            </a:r>
            <a:r>
              <a:rPr lang="ru-RU" b="1" dirty="0" smtClean="0"/>
              <a:t> покроя: с перегнутым на плечах центральным полотнищем, в котором делался круглый вырез для шеи и разрез (пазуха) на груди слева (рубаха-косоворотка); по бокам пристрачивались перегнутые вдоль прямые или косые бочка, а к ним и к центральному полотнищу пришивались рукава прямого покроя, также из перегнутых вдоль </a:t>
            </a:r>
            <a:r>
              <a:rPr lang="ru-RU" b="1" dirty="0" err="1" smtClean="0"/>
              <a:t>полотнищ-точей</a:t>
            </a:r>
            <a:r>
              <a:rPr lang="ru-RU" b="1" dirty="0" smtClean="0"/>
              <a:t>. Между рукавами и бочками вшивались сложенные пополам прямоугольные ластовицы, обычно из ткани другого цвета.</a:t>
            </a:r>
            <a:r>
              <a:rPr lang="ru-RU" dirty="0" smtClean="0"/>
              <a:t> Длина рубахи — в среднем до колен, у парней и молодых мужиков немного выше. Носилась она навыпуск, с </a:t>
            </a:r>
            <a:r>
              <a:rPr lang="ru-RU" dirty="0" smtClean="0">
                <a:solidFill>
                  <a:srgbClr val="FF0000"/>
                </a:solidFill>
              </a:rPr>
              <a:t>кушаком</a:t>
            </a:r>
            <a:r>
              <a:rPr lang="ru-RU" dirty="0" smtClean="0"/>
              <a:t>. </a:t>
            </a:r>
            <a:r>
              <a:rPr lang="ru-RU" dirty="0" smtClean="0">
                <a:solidFill>
                  <a:srgbClr val="FF0000"/>
                </a:solidFill>
              </a:rPr>
              <a:t>Орнамент </a:t>
            </a:r>
            <a:r>
              <a:rPr lang="ru-RU" dirty="0" smtClean="0"/>
              <a:t>в виде мелкой вышивки красной нитью располагался по вороту, пазухе, обшлагам и подолу.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Пояс и </a:t>
            </a:r>
            <a:r>
              <a:rPr lang="ru-RU" dirty="0" err="1" smtClean="0">
                <a:solidFill>
                  <a:srgbClr val="FF0000"/>
                </a:solidFill>
              </a:rPr>
              <a:t>ожерелок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SuperAmin\Desktop\W3Dmrk3Z7F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4307" y="1524000"/>
            <a:ext cx="3045023" cy="4572000"/>
          </a:xfrm>
          <a:prstGeom prst="rect">
            <a:avLst/>
          </a:prstGeom>
          <a:noFill/>
        </p:spPr>
      </p:pic>
      <p:pic>
        <p:nvPicPr>
          <p:cNvPr id="3075" name="Picture 3" descr="C:\Users\SuperAmin\Desktop\wS-EeOnqxf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457449"/>
            <a:ext cx="4059238" cy="270510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Украшения на головных уборах.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x_f4c1323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87785"/>
            <a:ext cx="4059238" cy="3044429"/>
          </a:xfrm>
        </p:spPr>
      </p:pic>
      <p:pic>
        <p:nvPicPr>
          <p:cNvPr id="2050" name="Picture 2" descr="C:\Users\SuperAmin\Desktop\VoZ4m0GxnH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14686"/>
            <a:ext cx="4059238" cy="270510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Вышивки.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20110721_polotenc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714612" y="1500174"/>
            <a:ext cx="3200400" cy="457200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Вышивка была главным украшением костюма. Для тульской губернии характерно сочетание черного  и красного цвета нитей. </a:t>
            </a:r>
            <a:br>
              <a:rPr lang="ru-RU" sz="2000" b="1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Орнамент нес в себе много тайного смысла.  </a:t>
            </a:r>
            <a:r>
              <a:rPr lang="ru-RU" sz="2000" b="1" dirty="0" smtClean="0"/>
              <a:t>Например, ромб с  четырьмя точками – это знак засеянного поля, символ плодородия. </a:t>
            </a:r>
            <a:endParaRPr lang="ru-RU" sz="2000" b="1" dirty="0"/>
          </a:p>
        </p:txBody>
      </p:sp>
      <p:pic>
        <p:nvPicPr>
          <p:cNvPr id="5" name="Содержимое 4" descr="86538746_6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928802"/>
            <a:ext cx="3284220" cy="4572000"/>
          </a:xfrm>
        </p:spPr>
      </p:pic>
      <p:pic>
        <p:nvPicPr>
          <p:cNvPr id="6" name="Содержимое 5" descr="67683331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571612"/>
            <a:ext cx="4059238" cy="401052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Вышивка не только делала костюм красивее и богаче, но и должна была приносить человеку счастье, оберегать его ото всякого зла и беды, сближать с окружающей природой.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ill9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48546" y="1524000"/>
            <a:ext cx="3476546" cy="4572000"/>
          </a:xfrm>
        </p:spPr>
      </p:pic>
      <p:pic>
        <p:nvPicPr>
          <p:cNvPr id="8" name="Содержимое 7" descr="x_7f4140d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63319" y="1524000"/>
            <a:ext cx="3429000" cy="4572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Вышивка на подоле и  украшения из тесьмы.</a:t>
            </a:r>
            <a:endParaRPr lang="ru-RU" dirty="0"/>
          </a:p>
        </p:txBody>
      </p:sp>
      <p:pic>
        <p:nvPicPr>
          <p:cNvPr id="5" name="Содержимое 4" descr="x_fd8421c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2319" y="1528762"/>
            <a:ext cx="3429000" cy="4562475"/>
          </a:xfrm>
        </p:spPr>
      </p:pic>
      <p:pic>
        <p:nvPicPr>
          <p:cNvPr id="6" name="Содержимое 5" descr="x_27a1d40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291146"/>
            <a:ext cx="4059238" cy="30377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Сегодня народные костюмы можно увидеть в музеях и старых фотографиях. Хотя еще недавно они хранились в семьях.</a:t>
            </a:r>
            <a:endParaRPr lang="ru-RU" sz="2800" b="1" dirty="0"/>
          </a:p>
        </p:txBody>
      </p:sp>
      <p:pic>
        <p:nvPicPr>
          <p:cNvPr id="14" name="Содержимое 13" descr="x_b8b836d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071802" y="1500174"/>
            <a:ext cx="2933700" cy="4562475"/>
          </a:xfrm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ztz4tPuxZtc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63319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7646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Рубаха дополняется </a:t>
            </a:r>
            <a:r>
              <a:rPr lang="ru-RU" sz="1800" b="1" dirty="0" smtClean="0">
                <a:solidFill>
                  <a:srgbClr val="FF0000"/>
                </a:solidFill>
              </a:rPr>
              <a:t>портами</a:t>
            </a:r>
            <a:r>
              <a:rPr lang="ru-RU" sz="1800" b="1" dirty="0" smtClean="0"/>
              <a:t> из домотканины, обычно в белую и синюю или красную, серую, черную полоску. В поясе порты собирались на шнурок — гашник, или очкур. В XIX в. появились штаны из домотканого или фабричного сукна, отличавшиеся вшитым поясом, застегивавшимся на пуговицу, с клапаном на разрезе, клинообразными вставками на внутреннем шве и вшивными карманами</a:t>
            </a:r>
            <a:endParaRPr lang="ru-RU" sz="1800" dirty="0"/>
          </a:p>
        </p:txBody>
      </p:sp>
      <p:pic>
        <p:nvPicPr>
          <p:cNvPr id="10" name="Содержимое 3" descr="http://s003.radikal.ru/i202/1001/3f/e2568359e534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2643182"/>
            <a:ext cx="4059238" cy="355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Верхняя одежда.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      Разнообразна, но столь же функциональна и конструктивна была верхняя мужская одежда. Основным ее традиционным видом был </a:t>
            </a:r>
            <a:r>
              <a:rPr lang="ru-RU" b="1" dirty="0" smtClean="0">
                <a:solidFill>
                  <a:srgbClr val="FF0000"/>
                </a:solidFill>
              </a:rPr>
              <a:t>кафтан</a:t>
            </a:r>
            <a:r>
              <a:rPr lang="ru-RU" b="1" dirty="0" smtClean="0"/>
              <a:t>, а также производные от него полукафтанье, поддевка, казакин и т. д. </a:t>
            </a:r>
            <a:r>
              <a:rPr lang="ru-RU" b="1" dirty="0" smtClean="0">
                <a:solidFill>
                  <a:srgbClr val="FF0000"/>
                </a:solidFill>
              </a:rPr>
              <a:t>Кафтан</a:t>
            </a:r>
            <a:r>
              <a:rPr lang="ru-RU" b="1" dirty="0" smtClean="0"/>
              <a:t> — праздничная одежда из домотканого или покупного фабричного синего, коричневого, </a:t>
            </a:r>
            <a:r>
              <a:rPr lang="ru-RU" dirty="0" smtClean="0"/>
              <a:t>      </a:t>
            </a:r>
            <a:r>
              <a:rPr lang="ru-RU" b="1" dirty="0" smtClean="0"/>
              <a:t>черного сукна и даже плиса, длиной до колен. Повседневной зимней одеждой был овчинный полушубок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Содержимое 4" descr="сканирование006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25675" y="1636014"/>
            <a:ext cx="2304288" cy="434797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Головные уборы.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      </a:t>
            </a:r>
            <a:r>
              <a:rPr lang="ru-RU" b="1" dirty="0" smtClean="0"/>
              <a:t>Распространенным мужским головным убором была валяная из поярка шляпа с узкими прямыми полями, с высокой, слегка сужающейся кверху тульей и прямым круглым донцем; тулья могла сужаться до середины, а затем кверху снова расширяться, образуя перехват. Такие шляпы назывались гречневиком, </a:t>
            </a:r>
            <a:r>
              <a:rPr lang="ru-RU" b="1" dirty="0" err="1" smtClean="0"/>
              <a:t>черепенником</a:t>
            </a:r>
            <a:r>
              <a:rPr lang="ru-RU" b="1" dirty="0" smtClean="0"/>
              <a:t>. Носили также валенку — валяный высокий колпак с нижней частью, отвернутой вверх наподобие околыша. Зимой   носили меховые треухи и малахаи со стоячим меховым козырем спереди и отворачивающейся вниз задней лопастью, а также овчинные папахи. К концу XIX — началу XX в. получает распространение, особенно у парней, молодых мужиков и зажиточных крестьян, картуз с небольшим лакированным кожаным козырьком, суконный, с довольно высоким околышем и невысокой мягкой тульей.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 </a:t>
            </a:r>
            <a:r>
              <a:rPr lang="ru-RU" b="1" dirty="0" smtClean="0"/>
              <a:t>Вся мужская одежда непременно подпоясывалась широкими кушаками, довольно длинными, несколько раз оборачивавшимися вокруг талии, с концами, заткнутыми по бокам за кушак, и поясами-покромками, ткаными, узорчатыми, с концами, украшенными кистями и бахромой,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http://www.booksite.ru/fulltext/bel/ovi/nsky/8_14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91360" y="1524000"/>
            <a:ext cx="317291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Значительно разнообразнее и сложнее мужского </a:t>
            </a:r>
            <a:r>
              <a:rPr lang="ru-RU" sz="1800" b="1" dirty="0" smtClean="0">
                <a:solidFill>
                  <a:srgbClr val="FF0000"/>
                </a:solidFill>
              </a:rPr>
              <a:t>женский костюм</a:t>
            </a:r>
            <a:r>
              <a:rPr lang="ru-RU" sz="1800" b="1" dirty="0" smtClean="0"/>
              <a:t>, часто различавшийся по расцветке и орнаментации не только по губерниям или уездам, но и по отдельным волостям и даже селам</a:t>
            </a:r>
            <a:r>
              <a:rPr lang="ru-RU" sz="1800" dirty="0" smtClean="0"/>
              <a:t>. </a:t>
            </a:r>
            <a:endParaRPr lang="ru-RU" sz="1800" dirty="0"/>
          </a:p>
        </p:txBody>
      </p:sp>
      <p:pic>
        <p:nvPicPr>
          <p:cNvPr id="6" name="Содержимое 5" descr="x_8e0483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0140" y="1524000"/>
            <a:ext cx="6903720" cy="4572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Столь же сложна и терминология женского костюма: однотипные вещи в разных местностях могли называться по-разному, и в то же время в разных губерниях одно и то же название прилагалось к различным видам одежды. </a:t>
            </a:r>
            <a:br>
              <a:rPr lang="ru-RU" dirty="0" smtClean="0"/>
            </a:br>
            <a:r>
              <a:rPr lang="ru-RU" dirty="0" smtClean="0"/>
              <a:t>      Дробность женского костюма связана с особенностями положения женщины в обществе и семье. Во-первых, женщина не была самостоятельна юридически: получить паспорт на отлучку с места жительства она могла только с разрешения отца или мужа. Во-вторых, она была постоянно привязана к хозяйству и семье; даже после окончания полевых работ на ней оставались все домашние дела и прибавлялись работы по обеспечению семьи за зиму домоткаными тканями, одеждой. Женщина редко отлучалась сколько-нибудь далеко и надолго от своего селения, мало была знакома с чужими обычаями и обиходом, обладала более узким кругозором, была более консервативна, нежели мужчина, и в полной мере оказывалась хранительницей традиций, в том числе и в области одежды.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Женский костюм.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Элементы женского костюма.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Рубаха</a:t>
            </a:r>
          </a:p>
          <a:p>
            <a:r>
              <a:rPr lang="ru-RU" dirty="0" smtClean="0"/>
              <a:t>Понева</a:t>
            </a:r>
          </a:p>
          <a:p>
            <a:r>
              <a:rPr lang="ru-RU" dirty="0" smtClean="0"/>
              <a:t>Пояс</a:t>
            </a:r>
          </a:p>
          <a:p>
            <a:r>
              <a:rPr lang="ru-RU" dirty="0" smtClean="0"/>
              <a:t>Передник- «</a:t>
            </a:r>
            <a:r>
              <a:rPr lang="ru-RU" dirty="0" err="1" smtClean="0"/>
              <a:t>завеска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Головной убор – повойник</a:t>
            </a:r>
          </a:p>
          <a:p>
            <a:r>
              <a:rPr lang="ru-RU" dirty="0" smtClean="0"/>
              <a:t>Ожерелье</a:t>
            </a:r>
          </a:p>
          <a:p>
            <a:r>
              <a:rPr lang="ru-RU" dirty="0" smtClean="0"/>
              <a:t>Цепь.</a:t>
            </a:r>
          </a:p>
          <a:p>
            <a:endParaRPr lang="ru-RU" dirty="0"/>
          </a:p>
        </p:txBody>
      </p:sp>
      <p:pic>
        <p:nvPicPr>
          <p:cNvPr id="4098" name="Picture 2" descr="C:\Users\SuperAmin\Desktop\Ds7DAXFAYF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17029" y="1256806"/>
            <a:ext cx="2683467" cy="52440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/>
              <a:t>  </a:t>
            </a:r>
            <a:br>
              <a:rPr lang="ru-RU" sz="1200" b="1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РУБАХА. </a:t>
            </a:r>
            <a:endParaRPr lang="ru-RU" sz="12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x_f788ae6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2319" y="1524000"/>
            <a:ext cx="3429000" cy="4572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2800" b="1" dirty="0" smtClean="0"/>
              <a:t>    Основой всех женских костюмных комплексов является рубаха. Она служила повседневной одеждой, дополняясь сарафаном, поневой, </a:t>
            </a:r>
            <a:r>
              <a:rPr lang="ru-RU" sz="2800" b="1" dirty="0" err="1" smtClean="0"/>
              <a:t>андараком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кубелеком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нагрудой</a:t>
            </a:r>
            <a:r>
              <a:rPr lang="ru-RU" sz="2800" b="1" dirty="0" smtClean="0"/>
              <a:t>, плечевой одеждой. Рубаха состоит из стана и рукавов, деталей, нередко разных по качеству, цвету ткани и отделке. Стан делался из отбеленного домотканого холста, рукава также были холстинные белые либо пестрядинные, кумачные, затканные красной нитью и т. д. </a:t>
            </a:r>
            <a:br>
              <a:rPr lang="ru-RU" sz="2800" b="1" dirty="0" smtClean="0"/>
            </a:br>
            <a:r>
              <a:rPr lang="ru-RU" sz="2800" b="1" dirty="0" smtClean="0"/>
              <a:t>      Наиболее архаичным типом женской рубахи является рубаха </a:t>
            </a:r>
            <a:r>
              <a:rPr lang="ru-RU" sz="2800" b="1" dirty="0" err="1" smtClean="0"/>
              <a:t>туникообразная</a:t>
            </a:r>
            <a:r>
              <a:rPr lang="ru-RU" sz="2800" b="1" dirty="0" smtClean="0"/>
              <a:t>, в виде длинного холста, перегнутого на плечах, с вырезным воротом и вшитыми, как у мужской рубахи, бочками и рукавами; нередко </a:t>
            </a:r>
            <a:r>
              <a:rPr lang="ru-RU" sz="2800" b="1" dirty="0" err="1" smtClean="0"/>
              <a:t>туникообразная</a:t>
            </a:r>
            <a:r>
              <a:rPr lang="ru-RU" sz="2800" b="1" dirty="0" smtClean="0"/>
              <a:t> рубаха имела и ластовицы. Отличалась она от мужской рубахи только длиной до пят и отсутствием подоплеки. Позднее такая рубаха стала чисто старушечьей и обрядовой, смертной одеждой. 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244</TotalTime>
  <Words>391</Words>
  <PresentationFormat>Экран (4:3)</PresentationFormat>
  <Paragraphs>44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Бумажная</vt:lpstr>
      <vt:lpstr>Народный костюм</vt:lpstr>
      <vt:lpstr>Народный костюм Тульской Губернии. Мужской костюм.</vt:lpstr>
      <vt:lpstr>Рубаха дополняется портами из домотканины, обычно в белую и синюю или красную, серую, черную полоску. В поясе порты собирались на шнурок — гашник, или очкур. В XIX в. появились штаны из домотканого или фабричного сукна, отличавшиеся вшитым поясом, застегивавшимся на пуговицу, с клапаном на разрезе, клинообразными вставками на внутреннем шве и вшивными карманами</vt:lpstr>
      <vt:lpstr>Верхняя одежда.</vt:lpstr>
      <vt:lpstr>Головные уборы.</vt:lpstr>
      <vt:lpstr>Значительно разнообразнее и сложнее мужского женский костюм, часто различавшийся по расцветке и орнаментации не только по губерниям или уездам, но и по отдельным волостям и даже селам. </vt:lpstr>
      <vt:lpstr>Женский костюм.</vt:lpstr>
      <vt:lpstr>Элементы женского костюма.</vt:lpstr>
      <vt:lpstr>   РУБАХА. </vt:lpstr>
      <vt:lpstr>Понева </vt:lpstr>
      <vt:lpstr>      Понева представляет собой поясную одежду из трех и более частично сшитых кусков ткани из шерсти, специально изготовленных на ткацком стане. Обычно поневы имели богато украшенные кумачовыми лентами, зубчиками, ромбами, галунными нашивками подолы, кромки вдоль разрезов, а также швы прошв.    Праздничные поневы с хвостиками из лент длиной до 20 см, в Тульской губернии сзади и на бедрах нашивали квадраты из бумажных тканей с тремя бубенчиками. </vt:lpstr>
      <vt:lpstr>Плечевая и нагрудная одежда. Завеска и запон. Занавеска, или запон, нагрудник, передник, была распространена и в Рязанской, Тульской, Калужской губерниях. Эту белую, крашенинную, пестрядинную, кумачную или из набойного ситца туникообразную одежду с рукавами и ластовицами и прямоугольными вырезами сзади до лопаток носили поверх рубахи и поневы или сарафана. По подолу и кромкам рукавов она украшалась затканкой, вышивкой, полосками кумача, китайки, кружевными прошвами. С конца XIX в. занавеску шили здесь без рукавов, с грудкой и на лямках и надевали через голову </vt:lpstr>
      <vt:lpstr>Головные уборы.</vt:lpstr>
      <vt:lpstr>Сорока и кичка.</vt:lpstr>
      <vt:lpstr>Верхняя женская одежда южновеликорусских губерний в основном была такой же, как и мужская, отличалась лишь размерами и наличием украшений. Так, женские зипуны часто отделывали плисом, на полушубках выкладывали орнамент из кусочков кожи и разноцветной тесьмы по подолу и правой поле. Однако встречались и чисто женские виды верхней одежды. </vt:lpstr>
      <vt:lpstr>      Основной вид обуви — лапти косого плетения с белыми или черными онучами или шерстяными вязаными чулками под оборы, а также кожаные чоботы, или коты, — галошеобразные туфли на невысоком каблуке с подковками, спереди и сверху орнаментированные красным и желтым сафьяном, сукном, украшенные спереди цветными шерстяными махориками. Кожаная обувь также закреплялась на ноге оборами — черными или красными плетеными шерстяными шнурами или тонкими полосками кожи, пропущенными через петлю на заднике.  </vt:lpstr>
      <vt:lpstr>Сарафан был довольно широко распространен в южновеликорусских губерниях, главным образом как девичья одежда. На фото два варианта костюма рубаха с поневой и завеской и рубаха и сарафан.</vt:lpstr>
      <vt:lpstr>Девичья одежда.</vt:lpstr>
      <vt:lpstr>Украшения.</vt:lpstr>
      <vt:lpstr>Пояс и ожерелок.</vt:lpstr>
      <vt:lpstr>Украшения на головных уборах.</vt:lpstr>
      <vt:lpstr>Вышивки.</vt:lpstr>
      <vt:lpstr>Вышивка была главным украшением костюма. Для тульской губернии характерно сочетание черного  и красного цвета нитей.  Орнамент нес в себе много тайного смысла.  Например, ромб с  четырьмя точками – это знак засеянного поля, символ плодородия. </vt:lpstr>
      <vt:lpstr>Вышивка не только делала костюм красивее и богаче, но и должна была приносить человеку счастье, оберегать его ото всякого зла и беды, сближать с окружающей природой.</vt:lpstr>
      <vt:lpstr>Вышивка на подоле и  украшения из тесьмы.</vt:lpstr>
      <vt:lpstr>Сегодня народные костюмы можно увидеть в музеях и старых фотографиях. Хотя еще недавно они хранились в семьях.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Народный костюм</dc:title>
  <dc:creator>SuperAmin</dc:creator>
  <cp:lastModifiedBy>RePack by SPecialiST</cp:lastModifiedBy>
  <cp:revision>34</cp:revision>
  <dcterms:created xsi:type="dcterms:W3CDTF">2014-12-10T06:53:16Z</dcterms:created>
  <dcterms:modified xsi:type="dcterms:W3CDTF">2015-03-13T20:38:41Z</dcterms:modified>
</cp:coreProperties>
</file>