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  <p:sldMasterId id="2147483828" r:id="rId2"/>
    <p:sldMasterId id="2147483840" r:id="rId3"/>
    <p:sldMasterId id="2147483852" r:id="rId4"/>
    <p:sldMasterId id="2147483864" r:id="rId5"/>
  </p:sldMasterIdLst>
  <p:notesMasterIdLst>
    <p:notesMasterId r:id="rId36"/>
  </p:notesMasterIdLst>
  <p:sldIdLst>
    <p:sldId id="329" r:id="rId6"/>
    <p:sldId id="330" r:id="rId7"/>
    <p:sldId id="364" r:id="rId8"/>
    <p:sldId id="294" r:id="rId9"/>
    <p:sldId id="356" r:id="rId10"/>
    <p:sldId id="261" r:id="rId11"/>
    <p:sldId id="357" r:id="rId12"/>
    <p:sldId id="358" r:id="rId13"/>
    <p:sldId id="353" r:id="rId14"/>
    <p:sldId id="359" r:id="rId15"/>
    <p:sldId id="354" r:id="rId16"/>
    <p:sldId id="360" r:id="rId17"/>
    <p:sldId id="361" r:id="rId18"/>
    <p:sldId id="362" r:id="rId19"/>
    <p:sldId id="324" r:id="rId20"/>
    <p:sldId id="325" r:id="rId21"/>
    <p:sldId id="326" r:id="rId22"/>
    <p:sldId id="327" r:id="rId23"/>
    <p:sldId id="335" r:id="rId24"/>
    <p:sldId id="355" r:id="rId25"/>
    <p:sldId id="339" r:id="rId26"/>
    <p:sldId id="341" r:id="rId27"/>
    <p:sldId id="363" r:id="rId28"/>
    <p:sldId id="342" r:id="rId29"/>
    <p:sldId id="344" r:id="rId30"/>
    <p:sldId id="320" r:id="rId31"/>
    <p:sldId id="345" r:id="rId32"/>
    <p:sldId id="292" r:id="rId33"/>
    <p:sldId id="347" r:id="rId34"/>
    <p:sldId id="346" r:id="rId35"/>
  </p:sldIdLst>
  <p:sldSz cx="9144000" cy="6858000" type="screen4x3"/>
  <p:notesSz cx="6858000" cy="9144000"/>
  <p:defaultTextStyle>
    <a:defPPr>
      <a:defRPr lang="ru-RU"/>
    </a:defPPr>
    <a:lvl1pPr marL="0" algn="l" defTabSz="908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4175" algn="l" defTabSz="908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08353" algn="l" defTabSz="908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62531" algn="l" defTabSz="908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16706" algn="l" defTabSz="908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70887" algn="l" defTabSz="908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25057" algn="l" defTabSz="908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79228" algn="l" defTabSz="908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33412" algn="l" defTabSz="908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53" autoAdjust="0"/>
    <p:restoredTop sz="94660"/>
  </p:normalViewPr>
  <p:slideViewPr>
    <p:cSldViewPr>
      <p:cViewPr varScale="1">
        <p:scale>
          <a:sx n="102" d="100"/>
          <a:sy n="102" d="100"/>
        </p:scale>
        <p:origin x="-1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EBD311-206E-4338-937B-23F5942A2500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DEA5C-74C1-4CF2-A576-4B32C236F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913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08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4175" algn="l" defTabSz="908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08353" algn="l" defTabSz="908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62531" algn="l" defTabSz="908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16706" algn="l" defTabSz="908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70887" algn="l" defTabSz="908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25057" algn="l" defTabSz="908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79228" algn="l" defTabSz="908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33412" algn="l" defTabSz="908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9B6BEF7-B58C-44D3-948D-58DE85FE39F9}" type="slidenum">
              <a:rPr lang="ru-RU" altLang="ru-RU">
                <a:solidFill>
                  <a:prstClr val="black"/>
                </a:solidFill>
              </a:rPr>
              <a:pPr eaLnBrk="1" hangingPunct="1"/>
              <a:t>15</a:t>
            </a:fld>
            <a:endParaRPr lang="ru-RU" alt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19DEA94-6B06-4E5C-994C-1DE74C2CEAB4}" type="slidenum">
              <a:rPr lang="ru-RU" altLang="ru-RU">
                <a:solidFill>
                  <a:prstClr val="black"/>
                </a:solidFill>
              </a:rPr>
              <a:pPr eaLnBrk="1" hangingPunct="1"/>
              <a:t>16</a:t>
            </a:fld>
            <a:endParaRPr lang="ru-RU" alt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81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34B81C4-215A-452B-A9C5-51A05411DC98}" type="slidenum">
              <a:rPr lang="ru-RU" altLang="ru-RU">
                <a:solidFill>
                  <a:prstClr val="black"/>
                </a:solidFill>
              </a:rPr>
              <a:pPr eaLnBrk="1" hangingPunct="1"/>
              <a:t>17</a:t>
            </a:fld>
            <a:endParaRPr lang="ru-RU" alt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CE14FA8B-3AF9-4D4A-A92B-EA8E0D6FDC85}" type="slidenum">
              <a:rPr lang="ru-RU" altLang="ru-RU">
                <a:solidFill>
                  <a:prstClr val="black"/>
                </a:solidFill>
              </a:rPr>
              <a:pPr eaLnBrk="1" hangingPunct="1"/>
              <a:t>18</a:t>
            </a:fld>
            <a:endParaRPr lang="ru-RU" alt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30433-858D-4C37-91BD-F1FB9B2E08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4D1DD-09F8-46D3-ADFA-17234108A0C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5844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DD240-63D0-47A1-8F5B-F1677789C4B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87A623-ABCA-46A1-BB04-780F42AE1E6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1938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793C9-E2B7-43BF-A86D-A53E1EE9975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EC479-1CB5-4E74-80B1-99F7595BA2D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9652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30433-858D-4C37-91BD-F1FB9B2E08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4D1DD-09F8-46D3-ADFA-17234108A0C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845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5DAB3E-6DA6-40DE-8830-E5E0D770F0D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19DD5-6FA7-4B79-B6BD-778DE86528E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0816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9C23E-B30B-40A8-A525-61DC719B74C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79911-7235-41C9-B042-96B4F739CC7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9342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07119-5D39-4023-9741-568E1F6C115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72DFA-C516-4365-B4DB-C99617B945C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8593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7E50B-0099-4719-813E-DD4B1B51C46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6FDE6-15F4-47F5-828B-39A5E4DE2A7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289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96E470-C11A-4A6C-8D0A-8654DDAB10E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770AF-655E-48AA-BF06-A9A68C6ED96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1422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96A5D-0B97-4239-9C9C-A51E7CB9926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EBB69-9627-45A2-BDA0-26A0DCFBD56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1604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AA827-C0FF-4BD5-BD23-7DBC9C76CB6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27724-8A2B-428D-A222-F2F92A74058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4890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5DAB3E-6DA6-40DE-8830-E5E0D770F0D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19DD5-6FA7-4B79-B6BD-778DE86528E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1183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71F99-4674-401F-BC64-C4DAE8AEC79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C02E5-3C3D-4F45-9B1E-CAFB580C9F5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2513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DD240-63D0-47A1-8F5B-F1677789C4B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87A623-ABCA-46A1-BB04-780F42AE1E6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5290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793C9-E2B7-43BF-A86D-A53E1EE9975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EC479-1CB5-4E74-80B1-99F7595BA2D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0037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30433-858D-4C37-91BD-F1FB9B2E08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4D1DD-09F8-46D3-ADFA-17234108A0C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6768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5DAB3E-6DA6-40DE-8830-E5E0D770F0D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19DD5-6FA7-4B79-B6BD-778DE86528E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33147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9C23E-B30B-40A8-A525-61DC719B74C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79911-7235-41C9-B042-96B4F739CC7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87052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07119-5D39-4023-9741-568E1F6C115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72DFA-C516-4365-B4DB-C99617B945C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7612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7E50B-0099-4719-813E-DD4B1B51C46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6FDE6-15F4-47F5-828B-39A5E4DE2A7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0529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96E470-C11A-4A6C-8D0A-8654DDAB10E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770AF-655E-48AA-BF06-A9A68C6ED96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6839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96A5D-0B97-4239-9C9C-A51E7CB9926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EBB69-9627-45A2-BDA0-26A0DCFBD56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969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9C23E-B30B-40A8-A525-61DC719B74C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79911-7235-41C9-B042-96B4F739CC7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16609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AA827-C0FF-4BD5-BD23-7DBC9C76CB6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27724-8A2B-428D-A222-F2F92A74058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71285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71F99-4674-401F-BC64-C4DAE8AEC79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C02E5-3C3D-4F45-9B1E-CAFB580C9F5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7638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DD240-63D0-47A1-8F5B-F1677789C4B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87A623-ABCA-46A1-BB04-780F42AE1E6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7759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793C9-E2B7-43BF-A86D-A53E1EE9975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EC479-1CB5-4E74-80B1-99F7595BA2D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17722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30433-858D-4C37-91BD-F1FB9B2E08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4D1DD-09F8-46D3-ADFA-17234108A0C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97210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5DAB3E-6DA6-40DE-8830-E5E0D770F0D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19DD5-6FA7-4B79-B6BD-778DE86528E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3095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9C23E-B30B-40A8-A525-61DC719B74C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79911-7235-41C9-B042-96B4F739CC7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12223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07119-5D39-4023-9741-568E1F6C115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72DFA-C516-4365-B4DB-C99617B945C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01571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7E50B-0099-4719-813E-DD4B1B51C46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6FDE6-15F4-47F5-828B-39A5E4DE2A7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5648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96E470-C11A-4A6C-8D0A-8654DDAB10E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770AF-655E-48AA-BF06-A9A68C6ED96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1397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07119-5D39-4023-9741-568E1F6C115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72DFA-C516-4365-B4DB-C99617B945C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3226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96A5D-0B97-4239-9C9C-A51E7CB9926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EBB69-9627-45A2-BDA0-26A0DCFBD56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66895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AA827-C0FF-4BD5-BD23-7DBC9C76CB6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27724-8A2B-428D-A222-F2F92A74058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30697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71F99-4674-401F-BC64-C4DAE8AEC79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C02E5-3C3D-4F45-9B1E-CAFB580C9F5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60146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DD240-63D0-47A1-8F5B-F1677789C4B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87A623-ABCA-46A1-BB04-780F42AE1E6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90962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793C9-E2B7-43BF-A86D-A53E1EE9975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EC479-1CB5-4E74-80B1-99F7595BA2D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57897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1FF169-0826-4E60-9973-305EC78C9A1F}" type="slidenum">
              <a:rPr lang="es-E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5F33AC-B9B5-4BA3-9470-4F7E8C994196}" type="slidenum">
              <a:rPr lang="es-E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A70D46-9E1F-4A77-87D3-3B41EDE5C223}" type="slidenum">
              <a:rPr lang="es-E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7B80DC-2BD9-4A83-8F4C-07701123B3D0}" type="slidenum">
              <a:rPr lang="es-E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01E6A4-27BD-4EEE-BEAB-025F6C060F37}" type="slidenum">
              <a:rPr lang="es-E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7E50B-0099-4719-813E-DD4B1B51C46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6FDE6-15F4-47F5-828B-39A5E4DE2A7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47356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C0765A-7B43-4742-BA1C-2862D5387079}" type="slidenum">
              <a:rPr lang="es-E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90522D-DB8C-42E6-863E-810BDDF722E2}" type="slidenum">
              <a:rPr lang="es-E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5417BC-A6AA-4A0E-A3A7-07276C291497}" type="slidenum">
              <a:rPr lang="es-E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3475AA-7A6F-40C7-A405-2A671BFBEF52}" type="slidenum">
              <a:rPr lang="es-E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E9B4BB-69F1-4A0C-AE2F-4EB16BCF65E3}" type="slidenum">
              <a:rPr lang="es-E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06EE48-258C-45E4-802B-E73E07C24C64}" type="slidenum">
              <a:rPr lang="es-E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96E470-C11A-4A6C-8D0A-8654DDAB10E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770AF-655E-48AA-BF06-A9A68C6ED96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867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96A5D-0B97-4239-9C9C-A51E7CB9926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EBB69-9627-45A2-BDA0-26A0DCFBD56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180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AA827-C0FF-4BD5-BD23-7DBC9C76CB6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27724-8A2B-428D-A222-F2F92A74058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977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71F99-4674-401F-BC64-C4DAE8AEC79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C02E5-3C3D-4F45-9B1E-CAFB580C9F5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067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914400">
              <a:defRPr/>
            </a:pPr>
            <a:fld id="{04AE9F9D-A04F-4D69-B5F9-31B20832854C}" type="datetimeFigureOut">
              <a:rPr lang="ru-RU">
                <a:solidFill>
                  <a:prstClr val="black">
                    <a:tint val="75000"/>
                  </a:prstClr>
                </a:solidFill>
                <a:cs typeface="Arial" charset="0"/>
              </a:rPr>
              <a:pPr defTabSz="914400">
                <a:defRPr/>
              </a:pPr>
              <a:t>12.03.2015</a:t>
            </a:fld>
            <a:endParaRPr lang="ru-RU">
              <a:solidFill>
                <a:prstClr val="black">
                  <a:tint val="75000"/>
                </a:prstClr>
              </a:solidFill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914400">
              <a:defRPr/>
            </a:pPr>
            <a:endParaRPr lang="ru-RU">
              <a:solidFill>
                <a:prstClr val="black">
                  <a:tint val="75000"/>
                </a:prstClr>
              </a:solidFill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914400">
              <a:defRPr/>
            </a:pPr>
            <a:fld id="{7E302BCF-930E-4D08-B56F-B1F737434B24}" type="slidenum">
              <a:rPr lang="ru-RU">
                <a:solidFill>
                  <a:prstClr val="black">
                    <a:tint val="75000"/>
                  </a:prstClr>
                </a:solidFill>
                <a:cs typeface="Arial" charset="0"/>
              </a:rPr>
              <a:pPr defTabSz="914400"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000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914400">
              <a:defRPr/>
            </a:pPr>
            <a:fld id="{04AE9F9D-A04F-4D69-B5F9-31B20832854C}" type="datetimeFigureOut">
              <a:rPr lang="ru-RU">
                <a:solidFill>
                  <a:prstClr val="black">
                    <a:tint val="75000"/>
                  </a:prstClr>
                </a:solidFill>
                <a:cs typeface="Arial" charset="0"/>
              </a:rPr>
              <a:pPr defTabSz="914400">
                <a:defRPr/>
              </a:pPr>
              <a:t>12.03.2015</a:t>
            </a:fld>
            <a:endParaRPr lang="ru-RU">
              <a:solidFill>
                <a:prstClr val="black">
                  <a:tint val="75000"/>
                </a:prstClr>
              </a:solidFill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914400">
              <a:defRPr/>
            </a:pPr>
            <a:endParaRPr lang="ru-RU">
              <a:solidFill>
                <a:prstClr val="black">
                  <a:tint val="75000"/>
                </a:prstClr>
              </a:solidFill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914400">
              <a:defRPr/>
            </a:pPr>
            <a:fld id="{7E302BCF-930E-4D08-B56F-B1F737434B24}" type="slidenum">
              <a:rPr lang="ru-RU">
                <a:solidFill>
                  <a:prstClr val="black">
                    <a:tint val="75000"/>
                  </a:prstClr>
                </a:solidFill>
                <a:cs typeface="Arial" charset="0"/>
              </a:rPr>
              <a:pPr defTabSz="914400"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822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914400">
              <a:defRPr/>
            </a:pPr>
            <a:fld id="{04AE9F9D-A04F-4D69-B5F9-31B20832854C}" type="datetimeFigureOut">
              <a:rPr lang="ru-RU">
                <a:solidFill>
                  <a:prstClr val="black">
                    <a:tint val="75000"/>
                  </a:prstClr>
                </a:solidFill>
                <a:cs typeface="Arial" charset="0"/>
              </a:rPr>
              <a:pPr defTabSz="914400">
                <a:defRPr/>
              </a:pPr>
              <a:t>12.03.2015</a:t>
            </a:fld>
            <a:endParaRPr lang="ru-RU">
              <a:solidFill>
                <a:prstClr val="black">
                  <a:tint val="75000"/>
                </a:prstClr>
              </a:solidFill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914400">
              <a:defRPr/>
            </a:pPr>
            <a:endParaRPr lang="ru-RU">
              <a:solidFill>
                <a:prstClr val="black">
                  <a:tint val="75000"/>
                </a:prstClr>
              </a:solidFill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914400">
              <a:defRPr/>
            </a:pPr>
            <a:fld id="{7E302BCF-930E-4D08-B56F-B1F737434B24}" type="slidenum">
              <a:rPr lang="ru-RU">
                <a:solidFill>
                  <a:prstClr val="black">
                    <a:tint val="75000"/>
                  </a:prstClr>
                </a:solidFill>
                <a:cs typeface="Arial" charset="0"/>
              </a:rPr>
              <a:pPr defTabSz="914400"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8273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914400">
              <a:defRPr/>
            </a:pPr>
            <a:fld id="{04AE9F9D-A04F-4D69-B5F9-31B20832854C}" type="datetimeFigureOut">
              <a:rPr lang="ru-RU">
                <a:solidFill>
                  <a:prstClr val="black">
                    <a:tint val="75000"/>
                  </a:prstClr>
                </a:solidFill>
                <a:cs typeface="Arial" charset="0"/>
              </a:rPr>
              <a:pPr defTabSz="914400">
                <a:defRPr/>
              </a:pPr>
              <a:t>12.03.2015</a:t>
            </a:fld>
            <a:endParaRPr lang="ru-RU">
              <a:solidFill>
                <a:prstClr val="black">
                  <a:tint val="75000"/>
                </a:prstClr>
              </a:solidFill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914400">
              <a:defRPr/>
            </a:pPr>
            <a:endParaRPr lang="ru-RU">
              <a:solidFill>
                <a:prstClr val="black">
                  <a:tint val="75000"/>
                </a:prstClr>
              </a:solidFill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914400">
              <a:defRPr/>
            </a:pPr>
            <a:fld id="{7E302BCF-930E-4D08-B56F-B1F737434B24}" type="slidenum">
              <a:rPr lang="ru-RU">
                <a:solidFill>
                  <a:prstClr val="black">
                    <a:tint val="75000"/>
                  </a:prstClr>
                </a:solidFill>
                <a:cs typeface="Arial" charset="0"/>
              </a:rPr>
              <a:pPr defTabSz="914400"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9110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77F9EF5-DA17-4587-8AD5-EEE72A7EBA41}" type="slidenum">
              <a:rPr lang="es-E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4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4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4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4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4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4" name="Picture 4" descr="C:\Documents and Settings\Admin\Local Settings\Temp\Temporary Internet Files\Content.IE5\01234567\MC900440308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83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type="subTitle" idx="1"/>
          </p:nvPr>
        </p:nvSpPr>
        <p:spPr>
          <a:xfrm>
            <a:off x="0" y="476672"/>
            <a:ext cx="9036496" cy="63813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5400" dirty="0" smtClean="0">
                <a:solidFill>
                  <a:schemeClr val="tx1"/>
                </a:solidFill>
              </a:rPr>
              <a:t>В </a:t>
            </a:r>
            <a:r>
              <a:rPr lang="ru-RU" sz="5400" dirty="0" smtClean="0">
                <a:solidFill>
                  <a:srgbClr val="FF0000"/>
                </a:solidFill>
              </a:rPr>
              <a:t>святой</a:t>
            </a:r>
            <a:r>
              <a:rPr lang="ru-RU" sz="5400" dirty="0" smtClean="0">
                <a:solidFill>
                  <a:schemeClr val="tx1"/>
                </a:solidFill>
              </a:rPr>
              <a:t> обит</a:t>
            </a:r>
            <a:r>
              <a:rPr lang="ru-RU" sz="5400" dirty="0" smtClean="0">
                <a:solidFill>
                  <a:srgbClr val="FF0000"/>
                </a:solidFill>
              </a:rPr>
              <a:t>е</a:t>
            </a:r>
            <a:r>
              <a:rPr lang="ru-RU" sz="5400" dirty="0" smtClean="0">
                <a:solidFill>
                  <a:schemeClr val="tx1"/>
                </a:solidFill>
              </a:rPr>
              <a:t>ли пр</a:t>
            </a:r>
            <a:r>
              <a:rPr lang="ru-RU" sz="5400" dirty="0" smtClean="0">
                <a:solidFill>
                  <a:srgbClr val="FF0000"/>
                </a:solidFill>
              </a:rPr>
              <a:t>и</a:t>
            </a:r>
            <a:r>
              <a:rPr lang="ru-RU" sz="5400" dirty="0" smtClean="0">
                <a:solidFill>
                  <a:schemeClr val="tx1"/>
                </a:solidFill>
              </a:rPr>
              <a:t>роды,</a:t>
            </a:r>
          </a:p>
          <a:p>
            <a:pPr marL="0" indent="0">
              <a:buNone/>
            </a:pPr>
            <a:r>
              <a:rPr lang="ru-RU" sz="5400" dirty="0" smtClean="0">
                <a:solidFill>
                  <a:schemeClr val="tx1"/>
                </a:solidFill>
              </a:rPr>
              <a:t>В тени </a:t>
            </a:r>
            <a:r>
              <a:rPr lang="ru-RU" sz="5400" dirty="0" smtClean="0">
                <a:solidFill>
                  <a:srgbClr val="FF0000"/>
                </a:solidFill>
              </a:rPr>
              <a:t>разросшихся</a:t>
            </a:r>
            <a:r>
              <a:rPr lang="ru-RU" sz="5400" dirty="0" smtClean="0">
                <a:solidFill>
                  <a:schemeClr val="tx1"/>
                </a:solidFill>
              </a:rPr>
              <a:t> берёз.</a:t>
            </a:r>
          </a:p>
          <a:p>
            <a:pPr marL="0" indent="0">
              <a:buNone/>
            </a:pPr>
            <a:r>
              <a:rPr lang="ru-RU" sz="5400" dirty="0" smtClean="0">
                <a:solidFill>
                  <a:srgbClr val="FF0000"/>
                </a:solidFill>
              </a:rPr>
              <a:t>Прощальной </a:t>
            </a:r>
            <a:r>
              <a:rPr lang="ru-RU" sz="5400" dirty="0" err="1" smtClean="0">
                <a:solidFill>
                  <a:schemeClr val="tx1"/>
                </a:solidFill>
              </a:rPr>
              <a:t>дымкою</a:t>
            </a:r>
            <a:r>
              <a:rPr lang="ru-RU" sz="5400" dirty="0" smtClean="0">
                <a:solidFill>
                  <a:schemeClr val="tx1"/>
                </a:solidFill>
              </a:rPr>
              <a:t> повиты </a:t>
            </a:r>
            <a:r>
              <a:rPr lang="ru-RU" sz="5400" dirty="0" smtClean="0">
                <a:solidFill>
                  <a:srgbClr val="FF0000"/>
                </a:solidFill>
              </a:rPr>
              <a:t>старушки</a:t>
            </a:r>
            <a:r>
              <a:rPr lang="ru-RU" sz="5400" dirty="0" smtClean="0">
                <a:solidFill>
                  <a:schemeClr val="tx1"/>
                </a:solidFill>
              </a:rPr>
              <a:t> избы над рекой.</a:t>
            </a:r>
          </a:p>
          <a:p>
            <a:pPr marL="0" indent="0">
              <a:buNone/>
            </a:pPr>
            <a:r>
              <a:rPr lang="ru-RU" sz="5400" dirty="0" smtClean="0">
                <a:solidFill>
                  <a:schemeClr val="tx1"/>
                </a:solidFill>
              </a:rPr>
              <a:t>Он владел иску</a:t>
            </a:r>
            <a:r>
              <a:rPr lang="ru-RU" sz="5400" dirty="0" smtClean="0">
                <a:solidFill>
                  <a:srgbClr val="FF0000"/>
                </a:solidFill>
              </a:rPr>
              <a:t>сс</a:t>
            </a:r>
            <a:r>
              <a:rPr lang="ru-RU" sz="5400" dirty="0" smtClean="0">
                <a:solidFill>
                  <a:schemeClr val="tx1"/>
                </a:solidFill>
              </a:rPr>
              <a:t>твом </a:t>
            </a:r>
            <a:r>
              <a:rPr lang="ru-RU" sz="5400" dirty="0" smtClean="0">
                <a:solidFill>
                  <a:srgbClr val="FF0000"/>
                </a:solidFill>
              </a:rPr>
              <a:t>рассказывать.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-108520" y="1"/>
            <a:ext cx="9252520" cy="692695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accent2"/>
                </a:solidFill>
              </a:rPr>
              <a:t>Проверяем!</a:t>
            </a:r>
            <a:endParaRPr lang="ru-RU" sz="5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516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116632"/>
            <a:ext cx="4813920" cy="1008112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2"/>
                </a:solidFill>
              </a:rPr>
              <a:t>Оцени себя</a:t>
            </a:r>
            <a:endParaRPr lang="ru-RU" sz="5400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196752"/>
            <a:ext cx="8579296" cy="5661247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Нет ошибок – 3 балла</a:t>
            </a:r>
          </a:p>
          <a:p>
            <a:r>
              <a:rPr lang="ru-RU" sz="4400" dirty="0" smtClean="0"/>
              <a:t>1 ошибка – 2 балла</a:t>
            </a:r>
          </a:p>
          <a:p>
            <a:r>
              <a:rPr lang="ru-RU" sz="4400" dirty="0" smtClean="0"/>
              <a:t>2 ошибки -  1 балл</a:t>
            </a:r>
          </a:p>
          <a:p>
            <a:r>
              <a:rPr lang="ru-RU" sz="4400" dirty="0" smtClean="0"/>
              <a:t>3 ошибки – 0 баллов</a:t>
            </a:r>
          </a:p>
        </p:txBody>
      </p:sp>
      <p:pic>
        <p:nvPicPr>
          <p:cNvPr id="1026" name="Picture 2" descr="C:\DOCUME~1\Admin\LOCALS~1\Temp\Temporary Internet Files\Content.IE5\0ZCRUV8L\MC90043438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797152"/>
            <a:ext cx="1927225" cy="174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DOCUME~1\Admin\LOCALS~1\Temp\Temporary Internet Files\Content.IE5\0ZCRUV8L\MC900433823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132856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107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type="subTitle" idx="1"/>
          </p:nvPr>
        </p:nvSpPr>
        <p:spPr>
          <a:xfrm>
            <a:off x="0" y="908720"/>
            <a:ext cx="9036496" cy="59492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5400" dirty="0" smtClean="0">
                <a:solidFill>
                  <a:schemeClr val="tx1"/>
                </a:solidFill>
              </a:rPr>
              <a:t>Я люблю анютины глазки.</a:t>
            </a:r>
          </a:p>
          <a:p>
            <a:pPr marL="0" indent="0">
              <a:buNone/>
            </a:pPr>
            <a:r>
              <a:rPr lang="ru-RU" sz="5400" dirty="0" smtClean="0">
                <a:solidFill>
                  <a:schemeClr val="tx1"/>
                </a:solidFill>
              </a:rPr>
              <a:t>Мне нравятся цветы анютины глазки.</a:t>
            </a:r>
          </a:p>
          <a:p>
            <a:pPr marL="0" indent="0">
              <a:buNone/>
            </a:pPr>
            <a:r>
              <a:rPr lang="ru-RU" sz="5400" dirty="0" smtClean="0">
                <a:solidFill>
                  <a:schemeClr val="tx1"/>
                </a:solidFill>
              </a:rPr>
              <a:t>Я люблю яйцо всмятку.</a:t>
            </a:r>
          </a:p>
          <a:p>
            <a:pPr marL="0" indent="0">
              <a:buNone/>
            </a:pPr>
            <a:r>
              <a:rPr lang="ru-RU" sz="5400" dirty="0" smtClean="0">
                <a:solidFill>
                  <a:schemeClr val="tx1"/>
                </a:solidFill>
              </a:rPr>
              <a:t>Мне нравится число семь.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-108520" y="1"/>
            <a:ext cx="9252520" cy="692695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accent2"/>
                </a:solidFill>
              </a:rPr>
              <a:t>Наблюдаем!</a:t>
            </a:r>
            <a:endParaRPr lang="ru-RU" sz="5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54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type="subTitle" idx="1"/>
          </p:nvPr>
        </p:nvSpPr>
        <p:spPr>
          <a:xfrm>
            <a:off x="0" y="908720"/>
            <a:ext cx="9036496" cy="59492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5400" dirty="0" smtClean="0">
                <a:solidFill>
                  <a:schemeClr val="tx1"/>
                </a:solidFill>
              </a:rPr>
              <a:t>Я люблю анютины глазки.</a:t>
            </a:r>
          </a:p>
          <a:p>
            <a:pPr marL="0" indent="0">
              <a:buNone/>
            </a:pPr>
            <a:r>
              <a:rPr lang="ru-RU" sz="5400" dirty="0" smtClean="0">
                <a:solidFill>
                  <a:schemeClr val="tx1"/>
                </a:solidFill>
              </a:rPr>
              <a:t>Мне нравятся цветы </a:t>
            </a:r>
            <a:r>
              <a:rPr lang="ru-RU" sz="5400" dirty="0" smtClean="0">
                <a:solidFill>
                  <a:srgbClr val="FF0000"/>
                </a:solidFill>
              </a:rPr>
              <a:t>анютины глазки</a:t>
            </a:r>
            <a:r>
              <a:rPr lang="ru-RU" sz="5400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5400" dirty="0" smtClean="0">
                <a:solidFill>
                  <a:schemeClr val="tx1"/>
                </a:solidFill>
              </a:rPr>
              <a:t>Я люблю яйцо </a:t>
            </a:r>
            <a:r>
              <a:rPr lang="ru-RU" sz="5400" dirty="0" smtClean="0">
                <a:solidFill>
                  <a:srgbClr val="FF0000"/>
                </a:solidFill>
              </a:rPr>
              <a:t>всмятку</a:t>
            </a:r>
            <a:r>
              <a:rPr lang="ru-RU" sz="5400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5400" dirty="0" smtClean="0">
                <a:solidFill>
                  <a:schemeClr val="tx1"/>
                </a:solidFill>
              </a:rPr>
              <a:t>Мне нравится число </a:t>
            </a:r>
            <a:r>
              <a:rPr lang="ru-RU" sz="5400" dirty="0" smtClean="0">
                <a:solidFill>
                  <a:srgbClr val="FF0000"/>
                </a:solidFill>
              </a:rPr>
              <a:t>семь</a:t>
            </a:r>
            <a:r>
              <a:rPr lang="ru-RU" sz="5400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-108520" y="1"/>
            <a:ext cx="9252520" cy="692695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accent2"/>
                </a:solidFill>
              </a:rPr>
              <a:t>Проверяем!</a:t>
            </a:r>
            <a:endParaRPr lang="ru-RU" sz="5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26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type="subTitle" idx="1"/>
          </p:nvPr>
        </p:nvSpPr>
        <p:spPr>
          <a:xfrm>
            <a:off x="0" y="908720"/>
            <a:ext cx="9036496" cy="59492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5400" dirty="0" smtClean="0">
                <a:solidFill>
                  <a:schemeClr val="tx1"/>
                </a:solidFill>
              </a:rPr>
              <a:t>Какими частями речи может быть выражено определение?</a:t>
            </a:r>
          </a:p>
          <a:p>
            <a:pPr marL="0" indent="0">
              <a:buNone/>
            </a:pPr>
            <a:r>
              <a:rPr lang="ru-RU" sz="5400" dirty="0" smtClean="0">
                <a:solidFill>
                  <a:schemeClr val="tx1"/>
                </a:solidFill>
              </a:rPr>
              <a:t>Всеми:</a:t>
            </a:r>
          </a:p>
          <a:p>
            <a:pPr marL="0" indent="0">
              <a:buNone/>
            </a:pP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</a:rPr>
              <a:t>п</a:t>
            </a:r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</a:rPr>
              <a:t>рил., </a:t>
            </a:r>
            <a:r>
              <a:rPr lang="ru-RU" sz="5400" b="1" dirty="0" err="1" smtClean="0">
                <a:solidFill>
                  <a:schemeClr val="accent2">
                    <a:lumMod val="75000"/>
                  </a:schemeClr>
                </a:solidFill>
              </a:rPr>
              <a:t>прич</a:t>
            </a:r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</a:rPr>
              <a:t>., сущ., </a:t>
            </a:r>
            <a:r>
              <a:rPr lang="ru-RU" sz="5400" b="1" dirty="0" err="1" smtClean="0">
                <a:solidFill>
                  <a:schemeClr val="accent2">
                    <a:lumMod val="75000"/>
                  </a:schemeClr>
                </a:solidFill>
              </a:rPr>
              <a:t>н.ф</a:t>
            </a:r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</a:rPr>
              <a:t>, нареч., </a:t>
            </a:r>
            <a:r>
              <a:rPr lang="ru-RU" sz="5400" b="1" dirty="0" err="1" smtClean="0">
                <a:solidFill>
                  <a:schemeClr val="accent2">
                    <a:lumMod val="75000"/>
                  </a:schemeClr>
                </a:solidFill>
              </a:rPr>
              <a:t>недел</a:t>
            </a:r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</a:rPr>
              <a:t>. </a:t>
            </a:r>
            <a:r>
              <a:rPr lang="ru-RU" sz="5400" b="1" dirty="0" err="1">
                <a:solidFill>
                  <a:schemeClr val="accent2">
                    <a:lumMod val="75000"/>
                  </a:schemeClr>
                </a:solidFill>
              </a:rPr>
              <a:t>с</a:t>
            </a:r>
            <a:r>
              <a:rPr lang="ru-RU" sz="5400" b="1" dirty="0" err="1" smtClean="0">
                <a:solidFill>
                  <a:schemeClr val="accent2">
                    <a:lumMod val="75000"/>
                  </a:schemeClr>
                </a:solidFill>
              </a:rPr>
              <a:t>ловос</a:t>
            </a:r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</a:rPr>
              <a:t>-м. 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-108520" y="1"/>
            <a:ext cx="9252520" cy="692695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accent2"/>
                </a:solidFill>
              </a:rPr>
              <a:t>Делаем вывод</a:t>
            </a:r>
            <a:endParaRPr lang="ru-RU" sz="5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820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Admin\Мои документы\Мои рисунки\предлог урок\e2b4d9581651t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8" y="2786063"/>
            <a:ext cx="1928812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600" y="990600"/>
            <a:ext cx="9144000" cy="1869530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>
                <a:gd name="adj" fmla="val 11010708"/>
              </a:avLst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8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Зарядка для глаз</a:t>
            </a:r>
          </a:p>
        </p:txBody>
      </p:sp>
      <p:pic>
        <p:nvPicPr>
          <p:cNvPr id="12292" name="Picture 3" descr="C:\Documents and Settings\Admin\Мои документы\Мои рисунки\Организатор клипов (Microsoft)\j043687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563" y="4786313"/>
            <a:ext cx="17145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4" descr="C:\Documents and Settings\Admin\Мои документы\Мои рисунки\Организатор клипов (Microsoft)\j043687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2714625"/>
            <a:ext cx="17145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5" descr="C:\Documents and Settings\Admin\Мои документы\Мои рисунки\Организатор клипов (Microsoft)\j043687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688" y="2500313"/>
            <a:ext cx="17145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6" descr="C:\Documents and Settings\Admin\Мои документы\Мои рисунки\Организатор клипов (Microsoft)\j043687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0" y="4929188"/>
            <a:ext cx="17145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9265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C:\Documents and Settings\Admin\Мои документы\Мои рисунки\Организатор клипов (Microsoft)\j043687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00688"/>
            <a:ext cx="1285875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4" descr="C:\Documents and Settings\Admin\Мои документы\Мои рисунки\Организатор клипов (Microsoft)\j043687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9563" y="5643563"/>
            <a:ext cx="1214437" cy="121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 descr="C:\Documents and Settings\Admin\Мои документы\Мои рисунки\Организатор клипов (Microsoft)\j043687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2438" y="0"/>
            <a:ext cx="1071562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4" descr="C:\Documents and Settings\Admin\Мои документы\Мои рисунки\Организатор клипов (Microsoft)\j043687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7188"/>
            <a:ext cx="1214438" cy="121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 descr="C:\Documents and Settings\Admin\Мои документы\Мои рисунки\предлог урок\e2b4d9581651t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30238"/>
            <a:ext cx="1143000" cy="11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2899915"/>
      </p:ext>
    </p:extLst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7.40741E-7 L 0.81198 -7.40741E-7 L 0.81198 0.7206 L -4.44444E-6 0.7206 L -4.44444E-6 -7.40741E-7 Z " pathEditMode="relative" rAng="0" ptsTypes="FFFFF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600" y="36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8" presetID="7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7.40741E-7 L 0.81198 -7.40741E-7 L 0.81198 0.7206 L -4.44444E-6 0.7206 L -4.44444E-6 -7.40741E-7 Z " pathEditMode="relative" rAng="0" ptsTypes="FFFFF">
                                      <p:cBhvr>
                                        <p:cTn id="9" dur="5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600" y="36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11" presetID="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7.40741E-7 L -4.44444E-6 0.7206 L 0.81112 -7.40741E-7 L -4.44444E-6 -7.40741E-7 Z " pathEditMode="relative" rAng="0" ptsTypes="FFFF">
                                      <p:cBhvr>
                                        <p:cTn id="12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600" y="36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14" presetID="4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941 -0.0463 C 0.34219 -0.20069 0.58837 -0.14907 0.68941 0.07593 C 0.79046 0.28843 0.73039 0.59144 0.53369 0.74167 C 0.35469 0.88588 0.12483 0.85718 0.03264 0.65671 C -0.04947 0.47222 -0.00399 0.21296 0.16441 0.08125 C 0.31771 -0.04005 0.5132 -0.01875 0.59306 0.14977 C 0.66476 0.30741 0.62674 0.52639 0.48507 0.63495 C 0.35851 0.7338 0.19428 0.72245 0.13282 0.58032 C 0.07257 0.4544 0.09948 0.27894 0.21355 0.18773 C 0.31667 0.10972 0.44705 0.1132 0.49619 0.22454 C 0.54115 0.32107 0.52344 0.45995 0.43681 0.52801 C 0.36146 0.58704 0.26702 0.58519 0.22848 0.50602 C 0.19636 0.44097 0.20261 0.34421 0.2625 0.29884 C 0.31042 0.2588 0.37379 0.2507 0.39966 0.29838 C 0.4158 0.34051 0.41928 0.39074 0.3882 0.4206 C 0.36702 0.43912 0.34254 0.44676 0.32605 0.43171 C 0.31858 0.42431 0.3158 0.4169 0.31511 0.4044 " pathEditMode="relative" rAng="3784054" ptsTypes="fffffffffffffffff">
                                      <p:cBhvr>
                                        <p:cTn id="15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500" y="38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17" presetID="4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25 0.37338 C -0.01475 0.12685 0.14358 -0.08657 0.35608 -0.10093 C 0.55903 -0.11944 0.74896 0.0456 0.76164 0.28519 C 0.77761 0.50556 0.64428 0.71181 0.454 0.72639 C 0.28004 0.7375 0.11494 0.60116 0.10244 0.3956 C 0.08976 0.20787 0.20087 0.03102 0.36216 0.01644 C 0.51112 0.00556 0.65105 0.11968 0.66025 0.29236 C 0.66962 0.44676 0.58108 0.59745 0.44792 0.60509 C 0.32744 0.61597 0.21355 0.52778 0.20365 0.38796 C 0.19757 0.26273 0.26407 0.14167 0.36875 0.13449 C 0.46059 0.12685 0.55244 0.19329 0.55903 0.29977 C 0.56511 0.3919 0.51789 0.48009 0.44132 0.4875 C 0.37796 0.49445 0.31146 0.4544 0.30816 0.38079 C 0.30209 0.32153 0.32744 0.25903 0.37466 0.25185 C 0.4132 0.25185 0.45122 0.26667 0.4573 0.30671 C 0.46059 0.3331 0.454 0.35857 0.43525 0.36945 C 0.42587 0.37338 0.41928 0.37338 0.4099 0.36945 " pathEditMode="relative" rAng="0" ptsTypes="fffffffffffffffff">
                                      <p:cBhvr>
                                        <p:cTn id="18" dur="5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400" y="-6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Documents and Settings\Admin\Мои документы\Мои рисунки\Организатор клипов (Microsoft)\j043687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3" y="5214938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 descr="C:\Documents and Settings\Admin\Мои документы\Мои рисунки\Организатор клипов (Microsoft)\j043687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2714625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 descr="C:\Documents and Settings\Admin\Мои документы\Мои рисунки\Организатор клипов (Microsoft)\j043687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00" y="2643188"/>
            <a:ext cx="1357313" cy="135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 descr="C:\Documents and Settings\Admin\Мои документы\Мои рисунки\Организатор клипов (Microsoft)\j043687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88" y="5143500"/>
            <a:ext cx="1500187" cy="150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C:\Documents and Settings\Admin\Мои документы\Мои рисунки\Организатор клипов (Microsoft)\j043687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75" y="214313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C:\Documents and Settings\Admin\Мои документы\Мои рисунки\Организатор клипов (Microsoft)\j043687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25" y="0"/>
            <a:ext cx="1285875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 descr="C:\Documents and Settings\Admin\Мои документы\Мои рисунки\предлог урок\e2b4d9581651t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063" y="2992438"/>
            <a:ext cx="1357312" cy="130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5524332"/>
      </p:ext>
    </p:extLst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0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3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6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9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2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38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9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44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47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50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53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56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5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61111E-6 -8.51852E-6 L -0.14966 -0.26251 " pathEditMode="relative" ptsTypes="AA">
                                      <p:cBhvr>
                                        <p:cTn id="6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19000"/>
                            </p:stCondLst>
                            <p:childTnLst>
                              <p:par>
                                <p:cTn id="6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966 -0.26251 L 3.88889E-6 -0.01065 " pathEditMode="relative" ptsTypes="AA">
                                      <p:cBhvr>
                                        <p:cTn id="6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6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38889E-6 -9.62963E-6 L -0.27553 -9.62963E-6 " pathEditMode="relative" ptsTypes="AA">
                                      <p:cBhvr>
                                        <p:cTn id="66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7553 -1.48148E-6 L 0.00018 0.01064 " pathEditMode="relative" ptsTypes="AA">
                                      <p:cBhvr>
                                        <p:cTn id="7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-6.2963E-6 L -0.2047 0.24143 " pathEditMode="relative" ptsTypes="AA">
                                      <p:cBhvr>
                                        <p:cTn id="7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47 0.24144 L -0.01581 0.02106 " pathEditMode="relative" ptsTypes="AA">
                                      <p:cBhvr>
                                        <p:cTn id="76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7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38889E-6 -6.2963E-6 L 0.15747 0.22059 " pathEditMode="relative" ptsTypes="AA">
                                      <p:cBhvr>
                                        <p:cTn id="7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8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747 0.2206 L 0.01563 0.00022 " pathEditMode="relative" ptsTypes="AA">
                                      <p:cBhvr>
                                        <p:cTn id="82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8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1.48148E-6 L 0.2441 -0.01042 " pathEditMode="relative" ptsTypes="AA">
                                      <p:cBhvr>
                                        <p:cTn id="85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8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441 -0.01042 L 0.00782 0.01064 " pathEditMode="relative" ptsTypes="AA">
                                      <p:cBhvr>
                                        <p:cTn id="8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9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8.14815E-6 L 0.17327 -0.30464 " pathEditMode="relative" ptsTypes="AA">
                                      <p:cBhvr>
                                        <p:cTn id="91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9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327 -0.30463 L 0.0158 -0.02107 " pathEditMode="relative" ptsTypes="AA">
                                      <p:cBhvr>
                                        <p:cTn id="9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Admin\Мои документы\Мои рисунки\предлог урок\e2b4d9581651t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428875"/>
            <a:ext cx="1643063" cy="158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4" descr="C:\Documents and Settings\Admin\Мои документы\Мои рисунки\Организатор клипов (Microsoft)\j043687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313" y="2357438"/>
            <a:ext cx="17145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5" descr="C:\Documents and Settings\Admin\Мои документы\Мои рисунки\Организатор клипов (Microsoft)\j043687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7675" y="2455863"/>
            <a:ext cx="17145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5574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4.44444E-6 C 3.05556E-6 0.17547 0.08767 0.32037 0.19479 0.32037 C 0.32118 0.32037 0.36666 0.16019 0.38611 0.06366 L 0.4059 -0.06412 C 0.42534 -0.16018 0.47396 -0.32013 0.61684 -0.32013 C 0.70816 -0.32013 0.81198 -0.17592 0.81198 -4.44444E-6 C 0.81198 0.17547 0.70816 0.32037 0.61684 0.32037 C 0.47396 0.32037 0.42534 0.16019 0.4059 0.06366 L 0.38611 -0.06412 C 0.36666 -0.16018 0.32118 -0.32013 0.19479 -0.32013 C 0.08767 -0.32013 3.05556E-6 -0.17592 3.05556E-6 -4.44444E-6 Z " pathEditMode="relative" rAng="0" ptsTypes="ffFffffFfff">
                                      <p:cBhvr>
                                        <p:cTn id="6" dur="3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6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8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11111E-6 C 3.05556E-6 0.16991 0.08784 0.30995 0.19496 0.30995 C 0.32135 0.30995 0.36701 0.15463 0.38628 0.06158 L 0.40607 -0.0618 C 0.42552 -0.15486 0.47413 -0.30949 0.61684 -0.30949 C 0.70833 -0.30949 0.81215 -0.17014 0.81215 -1.11111E-6 C 0.81215 0.16991 0.70833 0.30995 0.61684 0.30995 C 0.47413 0.30995 0.42552 0.15463 0.40607 0.06158 L 0.38628 -0.0618 C 0.36701 -0.15486 0.32135 -0.30949 0.19496 -0.30949 C 0.08784 -0.30949 3.05556E-6 -0.17014 3.05556E-6 -1.11111E-6 Z " pathEditMode="relative" rAng="0" ptsTypes="ffFffffFfff">
                                      <p:cBhvr>
                                        <p:cTn id="9" dur="3000" spd="-100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6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type="subTitle" idx="1"/>
          </p:nvPr>
        </p:nvSpPr>
        <p:spPr>
          <a:xfrm>
            <a:off x="323528" y="1484784"/>
            <a:ext cx="8712968" cy="53732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5400" dirty="0" smtClean="0">
                <a:solidFill>
                  <a:schemeClr val="tx1"/>
                </a:solidFill>
              </a:rPr>
              <a:t>Упр.176,177.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-108520" y="0"/>
            <a:ext cx="9252520" cy="980729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accent2"/>
                </a:solidFill>
              </a:rPr>
              <a:t>Найди</a:t>
            </a:r>
            <a:r>
              <a:rPr lang="ru-RU" dirty="0" smtClean="0">
                <a:solidFill>
                  <a:schemeClr val="accent2"/>
                </a:solidFill>
              </a:rPr>
              <a:t> определения</a:t>
            </a:r>
            <a:r>
              <a:rPr lang="ru-RU" sz="5400" b="1" dirty="0" smtClean="0">
                <a:solidFill>
                  <a:schemeClr val="accent2"/>
                </a:solidFill>
              </a:rPr>
              <a:t>   </a:t>
            </a:r>
            <a:endParaRPr lang="ru-RU" sz="5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890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3" y="404664"/>
            <a:ext cx="7453380" cy="4520793"/>
          </a:xfrm>
        </p:spPr>
        <p:txBody>
          <a:bodyPr/>
          <a:lstStyle/>
          <a:p>
            <a:r>
              <a:rPr lang="ru-RU" sz="6000" dirty="0" smtClean="0"/>
              <a:t>Шестое ноября.</a:t>
            </a:r>
            <a:br>
              <a:rPr lang="ru-RU" sz="6000" dirty="0" smtClean="0"/>
            </a:br>
            <a:r>
              <a:rPr lang="ru-RU" sz="6000" dirty="0"/>
              <a:t/>
            </a:r>
            <a:br>
              <a:rPr lang="ru-RU" sz="6000" dirty="0"/>
            </a:br>
            <a:r>
              <a:rPr lang="ru-RU" sz="6000" dirty="0" smtClean="0"/>
              <a:t>Классная работа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405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type="subTitle" idx="1"/>
          </p:nvPr>
        </p:nvSpPr>
        <p:spPr>
          <a:xfrm>
            <a:off x="0" y="908720"/>
            <a:ext cx="9036496" cy="59492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5400" dirty="0" smtClean="0">
                <a:solidFill>
                  <a:schemeClr val="tx1"/>
                </a:solidFill>
              </a:rPr>
              <a:t>Ещё не ставший знойным</a:t>
            </a:r>
          </a:p>
          <a:p>
            <a:pPr marL="0" indent="0">
              <a:buNone/>
            </a:pPr>
            <a:r>
              <a:rPr lang="ru-RU" sz="5400" dirty="0" smtClean="0">
                <a:solidFill>
                  <a:schemeClr val="tx1"/>
                </a:solidFill>
              </a:rPr>
              <a:t>Ещё не вошедшее в силу</a:t>
            </a:r>
          </a:p>
          <a:p>
            <a:pPr marL="0" indent="0">
              <a:buNone/>
            </a:pPr>
            <a:r>
              <a:rPr lang="ru-RU" sz="5400" dirty="0" smtClean="0">
                <a:solidFill>
                  <a:schemeClr val="tx1"/>
                </a:solidFill>
              </a:rPr>
              <a:t>Нескошенные луга</a:t>
            </a:r>
          </a:p>
          <a:p>
            <a:pPr marL="0" indent="0">
              <a:buNone/>
            </a:pPr>
            <a:r>
              <a:rPr lang="ru-RU" sz="5400" dirty="0" smtClean="0">
                <a:solidFill>
                  <a:schemeClr val="tx1"/>
                </a:solidFill>
              </a:rPr>
              <a:t>Лет семидесяти</a:t>
            </a:r>
          </a:p>
          <a:p>
            <a:pPr marL="0" indent="0">
              <a:buNone/>
            </a:pPr>
            <a:r>
              <a:rPr lang="ru-RU" sz="5400" dirty="0" smtClean="0">
                <a:solidFill>
                  <a:schemeClr val="tx1"/>
                </a:solidFill>
              </a:rPr>
              <a:t>С длинными рукавами</a:t>
            </a:r>
          </a:p>
          <a:p>
            <a:pPr marL="0" indent="0">
              <a:buNone/>
            </a:pPr>
            <a:r>
              <a:rPr lang="ru-RU" sz="5400" dirty="0" smtClean="0">
                <a:solidFill>
                  <a:schemeClr val="tx1"/>
                </a:solidFill>
              </a:rPr>
              <a:t>Допетровских времён</a:t>
            </a:r>
          </a:p>
          <a:p>
            <a:pPr marL="0" indent="0">
              <a:buNone/>
            </a:pP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-108520" y="0"/>
            <a:ext cx="9252520" cy="980729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accent2"/>
                </a:solidFill>
              </a:rPr>
              <a:t>Проверяем!</a:t>
            </a:r>
            <a:endParaRPr lang="ru-RU" sz="5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626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116632"/>
            <a:ext cx="4813920" cy="1008112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2"/>
                </a:solidFill>
              </a:rPr>
              <a:t>Оцени себя</a:t>
            </a:r>
            <a:endParaRPr lang="ru-RU" sz="5400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196752"/>
            <a:ext cx="8579296" cy="5661247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Нет ошибок – 3 балла</a:t>
            </a:r>
          </a:p>
          <a:p>
            <a:r>
              <a:rPr lang="ru-RU" sz="4400" dirty="0" smtClean="0"/>
              <a:t>1 ошибка – 2 балла</a:t>
            </a:r>
          </a:p>
          <a:p>
            <a:r>
              <a:rPr lang="ru-RU" sz="4400" dirty="0" smtClean="0"/>
              <a:t>2 ошибки -  1 балл</a:t>
            </a:r>
          </a:p>
          <a:p>
            <a:r>
              <a:rPr lang="ru-RU" sz="4400" dirty="0" smtClean="0"/>
              <a:t>3 ошибки – 0 баллов</a:t>
            </a:r>
          </a:p>
        </p:txBody>
      </p:sp>
      <p:pic>
        <p:nvPicPr>
          <p:cNvPr id="1026" name="Picture 2" descr="C:\DOCUME~1\Admin\LOCALS~1\Temp\Temporary Internet Files\Content.IE5\0ZCRUV8L\MC90043438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797152"/>
            <a:ext cx="1927225" cy="174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DOCUME~1\Admin\LOCALS~1\Temp\Temporary Internet Files\Content.IE5\0ZCRUV8L\MC900433823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132856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360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158417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5400" i="1" dirty="0" smtClean="0">
                <a:solidFill>
                  <a:schemeClr val="accent2"/>
                </a:solidFill>
              </a:rPr>
              <a:t>Виды определений.</a:t>
            </a:r>
            <a:endParaRPr lang="ru-RU" sz="5400" b="1" i="1" dirty="0">
              <a:solidFill>
                <a:schemeClr val="accent2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107504" y="1124744"/>
            <a:ext cx="9036496" cy="56886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5400" dirty="0" smtClean="0">
                <a:solidFill>
                  <a:schemeClr val="tx1"/>
                </a:solidFill>
              </a:rPr>
              <a:t>Согласованные:</a:t>
            </a:r>
          </a:p>
          <a:p>
            <a:pPr marL="0" indent="0">
              <a:buNone/>
            </a:pPr>
            <a:endParaRPr lang="ru-RU" sz="5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5400" dirty="0" smtClean="0">
                <a:solidFill>
                  <a:schemeClr val="tx1"/>
                </a:solidFill>
              </a:rPr>
              <a:t>Несогласованные:</a:t>
            </a:r>
          </a:p>
        </p:txBody>
      </p:sp>
    </p:spTree>
    <p:extLst>
      <p:ext uri="{BB962C8B-B14F-4D97-AF65-F5344CB8AC3E}">
        <p14:creationId xmlns:p14="http://schemas.microsoft.com/office/powerpoint/2010/main" val="885069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158417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5400" b="1" i="1" dirty="0" smtClean="0">
                <a:solidFill>
                  <a:schemeClr val="accent2"/>
                </a:solidFill>
              </a:rPr>
              <a:t>Сделай замену!</a:t>
            </a:r>
            <a:endParaRPr lang="ru-RU" sz="5400" b="1" i="1" dirty="0">
              <a:solidFill>
                <a:schemeClr val="accent2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107504" y="692696"/>
            <a:ext cx="9036496" cy="61206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5400" dirty="0" smtClean="0">
                <a:solidFill>
                  <a:schemeClr val="tx1"/>
                </a:solidFill>
              </a:rPr>
              <a:t>Смерть без славы</a:t>
            </a:r>
          </a:p>
          <a:p>
            <a:pPr marL="0" indent="0">
              <a:buNone/>
            </a:pPr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</a:rPr>
              <a:t>Бесславная смерть</a:t>
            </a:r>
          </a:p>
          <a:p>
            <a:pPr marL="0" indent="0">
              <a:buNone/>
            </a:pPr>
            <a:r>
              <a:rPr lang="ru-RU" sz="5400" dirty="0" smtClean="0">
                <a:solidFill>
                  <a:schemeClr val="tx1"/>
                </a:solidFill>
              </a:rPr>
              <a:t>Движение без шума</a:t>
            </a:r>
          </a:p>
          <a:p>
            <a:pPr marL="0" indent="0">
              <a:buNone/>
            </a:pPr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</a:rPr>
              <a:t>Бесшумное движение</a:t>
            </a:r>
          </a:p>
          <a:p>
            <a:pPr marL="0" indent="0">
              <a:buNone/>
            </a:pPr>
            <a:r>
              <a:rPr lang="ru-RU" sz="5400" dirty="0" smtClean="0">
                <a:solidFill>
                  <a:schemeClr val="tx1"/>
                </a:solidFill>
              </a:rPr>
              <a:t>Бесконечная дорога</a:t>
            </a:r>
          </a:p>
          <a:p>
            <a:pPr marL="0" indent="0">
              <a:buNone/>
            </a:pPr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</a:rPr>
              <a:t>Дорога без конца</a:t>
            </a:r>
          </a:p>
        </p:txBody>
      </p:sp>
    </p:spTree>
    <p:extLst>
      <p:ext uri="{BB962C8B-B14F-4D97-AF65-F5344CB8AC3E}">
        <p14:creationId xmlns:p14="http://schemas.microsoft.com/office/powerpoint/2010/main" val="3337101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>
            <a:noAutofit/>
          </a:bodyPr>
          <a:lstStyle/>
          <a:p>
            <a:r>
              <a:rPr lang="ru-RU" sz="6000" b="1" i="1" dirty="0" smtClean="0">
                <a:solidFill>
                  <a:schemeClr val="accent2">
                    <a:lumMod val="75000"/>
                  </a:schemeClr>
                </a:solidFill>
              </a:rPr>
              <a:t>Потренируемся!</a:t>
            </a:r>
            <a:endParaRPr lang="ru-RU" sz="60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764704"/>
            <a:ext cx="9144000" cy="6093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6000" dirty="0" smtClean="0"/>
              <a:t>Упр. 174.</a:t>
            </a:r>
          </a:p>
          <a:p>
            <a:pPr marL="0" indent="0">
              <a:buNone/>
            </a:pPr>
            <a:r>
              <a:rPr lang="ru-RU" sz="6000" dirty="0" smtClean="0"/>
              <a:t>Упр. 173.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145474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116632"/>
            <a:ext cx="4813920" cy="1008112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2"/>
                </a:solidFill>
              </a:rPr>
              <a:t>Оцени себя</a:t>
            </a:r>
            <a:endParaRPr lang="ru-RU" sz="5400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196752"/>
            <a:ext cx="8579296" cy="5661247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Нет ошибок – 3 балла</a:t>
            </a:r>
          </a:p>
          <a:p>
            <a:r>
              <a:rPr lang="ru-RU" sz="4400" dirty="0" smtClean="0"/>
              <a:t>1 ошибка – 2 балла</a:t>
            </a:r>
          </a:p>
          <a:p>
            <a:r>
              <a:rPr lang="ru-RU" sz="4400" dirty="0" smtClean="0"/>
              <a:t>2 ошибки -  1 балл</a:t>
            </a:r>
          </a:p>
          <a:p>
            <a:r>
              <a:rPr lang="ru-RU" sz="4400" dirty="0" smtClean="0"/>
              <a:t>3 ошибки – 0 баллов</a:t>
            </a:r>
          </a:p>
        </p:txBody>
      </p:sp>
      <p:pic>
        <p:nvPicPr>
          <p:cNvPr id="1026" name="Picture 2" descr="C:\DOCUME~1\Admin\LOCALS~1\Temp\Temporary Internet Files\Content.IE5\0ZCRUV8L\MC90043438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797152"/>
            <a:ext cx="1927225" cy="174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DOCUME~1\Admin\LOCALS~1\Temp\Temporary Internet Files\Content.IE5\0ZCRUV8L\MC900433823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132856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7296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>
            <a:noAutofit/>
          </a:bodyPr>
          <a:lstStyle/>
          <a:p>
            <a:r>
              <a:rPr lang="ru-RU" sz="6000" b="1" i="1" dirty="0" smtClean="0">
                <a:solidFill>
                  <a:schemeClr val="accent2">
                    <a:lumMod val="75000"/>
                  </a:schemeClr>
                </a:solidFill>
              </a:rPr>
              <a:t>Подведём итоги!</a:t>
            </a:r>
            <a:endParaRPr lang="ru-RU" sz="60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764704"/>
            <a:ext cx="9144000" cy="6093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5400" dirty="0" smtClean="0">
                <a:solidFill>
                  <a:schemeClr val="tx2"/>
                </a:solidFill>
              </a:rPr>
              <a:t>Какими частями речи могут быть определения?</a:t>
            </a:r>
          </a:p>
          <a:p>
            <a:pPr marL="0" indent="0">
              <a:buNone/>
            </a:pPr>
            <a:r>
              <a:rPr lang="ru-RU" sz="5400" dirty="0" smtClean="0">
                <a:solidFill>
                  <a:schemeClr val="tx2"/>
                </a:solidFill>
              </a:rPr>
              <a:t>Когда определение выражено инфинитивом?</a:t>
            </a:r>
          </a:p>
          <a:p>
            <a:pPr marL="0" indent="0">
              <a:buNone/>
            </a:pPr>
            <a:r>
              <a:rPr lang="ru-RU" sz="5400" dirty="0" smtClean="0">
                <a:solidFill>
                  <a:schemeClr val="tx2"/>
                </a:solidFill>
              </a:rPr>
              <a:t>Какое определение называем </a:t>
            </a:r>
            <a:r>
              <a:rPr lang="ru-RU" sz="5400" dirty="0" err="1" smtClean="0">
                <a:solidFill>
                  <a:schemeClr val="tx2"/>
                </a:solidFill>
              </a:rPr>
              <a:t>несогласов</a:t>
            </a:r>
            <a:r>
              <a:rPr lang="ru-RU" sz="5400" dirty="0" err="1">
                <a:solidFill>
                  <a:schemeClr val="tx2"/>
                </a:solidFill>
              </a:rPr>
              <a:t>-</a:t>
            </a:r>
            <a:r>
              <a:rPr lang="ru-RU" sz="5400" dirty="0" err="1" smtClean="0">
                <a:solidFill>
                  <a:schemeClr val="tx2"/>
                </a:solidFill>
              </a:rPr>
              <a:t>ым</a:t>
            </a:r>
            <a:r>
              <a:rPr lang="ru-RU" sz="5400" dirty="0" smtClean="0">
                <a:solidFill>
                  <a:schemeClr val="tx2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823021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435280" cy="1124744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2"/>
                </a:solidFill>
              </a:rPr>
              <a:t>Оцени себя</a:t>
            </a:r>
            <a:endParaRPr lang="ru-RU" sz="5400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124744"/>
            <a:ext cx="8928992" cy="5733255"/>
          </a:xfrm>
        </p:spPr>
        <p:txBody>
          <a:bodyPr>
            <a:normAutofit/>
          </a:bodyPr>
          <a:lstStyle/>
          <a:p>
            <a:r>
              <a:rPr lang="ru-RU" sz="4400" dirty="0" smtClean="0"/>
              <a:t>1 ошибка – 2 балла</a:t>
            </a:r>
          </a:p>
          <a:p>
            <a:r>
              <a:rPr lang="ru-RU" sz="4400" dirty="0" smtClean="0"/>
              <a:t>2 ошибки -  1 балл</a:t>
            </a:r>
          </a:p>
          <a:p>
            <a:r>
              <a:rPr lang="ru-RU" sz="4400" dirty="0" smtClean="0"/>
              <a:t>3 ошибки – 0 баллов</a:t>
            </a:r>
          </a:p>
          <a:p>
            <a:pPr marL="0" indent="0">
              <a:buNone/>
            </a:pPr>
            <a:r>
              <a:rPr lang="ru-RU" sz="3600" dirty="0"/>
              <a:t>6</a:t>
            </a:r>
            <a:r>
              <a:rPr lang="ru-RU" sz="3600" dirty="0" smtClean="0"/>
              <a:t> баллов – оценка «4»</a:t>
            </a:r>
          </a:p>
          <a:p>
            <a:pPr marL="0" indent="0">
              <a:buNone/>
            </a:pPr>
            <a:r>
              <a:rPr lang="ru-RU" sz="3600" dirty="0"/>
              <a:t>3</a:t>
            </a:r>
            <a:r>
              <a:rPr lang="ru-RU" sz="3600" dirty="0" smtClean="0"/>
              <a:t> балла – оценка «3»</a:t>
            </a:r>
          </a:p>
          <a:p>
            <a:pPr marL="0" indent="0">
              <a:buNone/>
            </a:pPr>
            <a:r>
              <a:rPr lang="ru-RU" dirty="0" smtClean="0"/>
              <a:t>Больше </a:t>
            </a:r>
            <a:r>
              <a:rPr lang="ru-RU" dirty="0"/>
              <a:t>8</a:t>
            </a:r>
            <a:r>
              <a:rPr lang="ru-RU" dirty="0" smtClean="0"/>
              <a:t> баллов – </a:t>
            </a:r>
            <a:r>
              <a:rPr lang="ru-RU" sz="3600" dirty="0" smtClean="0"/>
              <a:t>оценка «5»</a:t>
            </a:r>
          </a:p>
          <a:p>
            <a:pPr marL="0" indent="0">
              <a:buNone/>
            </a:pPr>
            <a:r>
              <a:rPr lang="ru-RU" dirty="0" smtClean="0"/>
              <a:t>Меньше баллов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C:\DOCUME~1\Admin\LOCALS~1\Temp\Temporary Internet Files\Content.IE5\0ZCRUV8L\MC90043438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5517232"/>
            <a:ext cx="1927225" cy="1340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DOCUME~1\Admin\LOCALS~1\Temp\Temporary Internet Files\Content.IE5\0ZCRUV8L\MC900433823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005064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05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08504" cy="908720"/>
          </a:xfrm>
        </p:spPr>
        <p:txBody>
          <a:bodyPr/>
          <a:lstStyle/>
          <a:p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</a:rPr>
              <a:t>Домашнее задание</a:t>
            </a:r>
            <a:endParaRPr lang="ru-RU" sz="5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268760"/>
            <a:ext cx="8435280" cy="547260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5400" b="1" i="1" dirty="0" smtClean="0"/>
              <a:t>На выбор:</a:t>
            </a:r>
          </a:p>
          <a:p>
            <a:pPr marL="914400" indent="-914400">
              <a:buAutoNum type="arabicParenR"/>
            </a:pPr>
            <a:r>
              <a:rPr lang="ru-RU" sz="5400" b="1" i="1" dirty="0" smtClean="0"/>
              <a:t>упр.173</a:t>
            </a:r>
          </a:p>
          <a:p>
            <a:pPr marL="914400" indent="-914400">
              <a:buAutoNum type="arabicParenR"/>
            </a:pPr>
            <a:r>
              <a:rPr lang="ru-RU" sz="5400" b="1" i="1" dirty="0" smtClean="0"/>
              <a:t>Упр.175</a:t>
            </a:r>
          </a:p>
          <a:p>
            <a:pPr marL="914400" indent="-914400">
              <a:buAutoNum type="arabicParenR"/>
            </a:pPr>
            <a:r>
              <a:rPr lang="ru-RU" sz="5400" b="1" i="1" dirty="0" smtClean="0"/>
              <a:t>Текст(10 </a:t>
            </a:r>
            <a:r>
              <a:rPr lang="ru-RU" sz="5400" b="1" i="1" dirty="0" err="1" smtClean="0"/>
              <a:t>пр</a:t>
            </a:r>
            <a:r>
              <a:rPr lang="ru-RU" sz="5400" b="1" i="1" dirty="0" smtClean="0"/>
              <a:t>-й) с использованием </a:t>
            </a:r>
            <a:r>
              <a:rPr lang="ru-RU" sz="5400" b="1" i="1" dirty="0" err="1" smtClean="0"/>
              <a:t>опред</a:t>
            </a:r>
            <a:r>
              <a:rPr lang="ru-RU" sz="5400" b="1" i="1" dirty="0" smtClean="0"/>
              <a:t>-й(описание)</a:t>
            </a:r>
          </a:p>
          <a:p>
            <a:pPr marL="0" indent="0">
              <a:buNone/>
            </a:pPr>
            <a:endParaRPr lang="ru-RU" sz="5400" b="1" i="1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3863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>
                <a:solidFill>
                  <a:srgbClr val="222268"/>
                </a:solidFill>
                <a:latin typeface="Book Antiqua" pitchFamily="18" charset="0"/>
              </a:rPr>
              <a:t> </a:t>
            </a:r>
            <a:endParaRPr lang="ru-RU" sz="3200">
              <a:solidFill>
                <a:srgbClr val="C00000"/>
              </a:solidFill>
              <a:latin typeface="Book Antiqua" pitchFamily="18" charset="0"/>
            </a:endParaRPr>
          </a:p>
        </p:txBody>
      </p:sp>
      <p:pic>
        <p:nvPicPr>
          <p:cNvPr id="307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472518"/>
            <a:ext cx="2073275" cy="207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356992"/>
            <a:ext cx="2640013" cy="262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467544" y="188640"/>
            <a:ext cx="8136904" cy="1512168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4800" dirty="0" smtClean="0"/>
              <a:t>Какое настроение?</a:t>
            </a:r>
            <a:endParaRPr lang="ru-RU" sz="48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050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>
                <a:solidFill>
                  <a:srgbClr val="222268"/>
                </a:solidFill>
                <a:latin typeface="Book Antiqua" pitchFamily="18" charset="0"/>
              </a:rPr>
              <a:t> </a:t>
            </a:r>
            <a:endParaRPr lang="ru-RU" sz="3200">
              <a:solidFill>
                <a:srgbClr val="C00000"/>
              </a:solidFill>
              <a:latin typeface="Book Antiqua" pitchFamily="18" charset="0"/>
            </a:endParaRPr>
          </a:p>
        </p:txBody>
      </p:sp>
      <p:pic>
        <p:nvPicPr>
          <p:cNvPr id="307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472518"/>
            <a:ext cx="2073275" cy="207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356992"/>
            <a:ext cx="2640013" cy="262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467544" y="188640"/>
            <a:ext cx="8136904" cy="1512168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4800" dirty="0" smtClean="0"/>
              <a:t>Какое настроение?</a:t>
            </a:r>
            <a:endParaRPr lang="ru-RU" sz="48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860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4" name="Picture 4" descr="C:\Documents and Settings\Admin\Local Settings\Temp\Temporary Internet Files\Content.IE5\01234567\MC900440308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868144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C:\Users\User\Desktop\0_1953f_bac27802_orig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88641"/>
            <a:ext cx="2664148" cy="3182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5872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116632"/>
            <a:ext cx="4813920" cy="1008112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2"/>
                </a:solidFill>
              </a:rPr>
              <a:t>Оцени себя</a:t>
            </a:r>
            <a:endParaRPr lang="ru-RU" sz="5400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196752"/>
            <a:ext cx="8579296" cy="5661247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Нет ошибок – 3 балла</a:t>
            </a:r>
          </a:p>
          <a:p>
            <a:r>
              <a:rPr lang="ru-RU" sz="4400" dirty="0" smtClean="0"/>
              <a:t>1 ошибка – 2 балла</a:t>
            </a:r>
          </a:p>
          <a:p>
            <a:r>
              <a:rPr lang="ru-RU" sz="4400" dirty="0" smtClean="0"/>
              <a:t>2 ошибки -  1 балл</a:t>
            </a:r>
          </a:p>
          <a:p>
            <a:r>
              <a:rPr lang="ru-RU" sz="4400" dirty="0" smtClean="0"/>
              <a:t>3 ошибки – 0 баллов</a:t>
            </a:r>
          </a:p>
        </p:txBody>
      </p:sp>
      <p:pic>
        <p:nvPicPr>
          <p:cNvPr id="1026" name="Picture 2" descr="C:\DOCUME~1\Admin\LOCALS~1\Temp\Temporary Internet Files\Content.IE5\0ZCRUV8L\MC90043438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797152"/>
            <a:ext cx="1927225" cy="174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DOCUME~1\Admin\LOCALS~1\Temp\Temporary Internet Files\Content.IE5\0ZCRUV8L\MC900433823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132856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006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type="subTitle" idx="1"/>
          </p:nvPr>
        </p:nvSpPr>
        <p:spPr>
          <a:xfrm>
            <a:off x="0" y="548680"/>
            <a:ext cx="9036496" cy="63093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5400" dirty="0" smtClean="0">
                <a:solidFill>
                  <a:schemeClr val="tx1"/>
                </a:solidFill>
              </a:rPr>
              <a:t>Я попросил маму купить мне интересную книгу.</a:t>
            </a:r>
          </a:p>
          <a:p>
            <a:pPr marL="0" indent="0">
              <a:buNone/>
            </a:pPr>
            <a:r>
              <a:rPr lang="ru-RU" sz="5400" dirty="0" smtClean="0">
                <a:solidFill>
                  <a:schemeClr val="tx1"/>
                </a:solidFill>
              </a:rPr>
              <a:t>Мама услышала мою просьбу купить книгу.</a:t>
            </a:r>
          </a:p>
          <a:p>
            <a:pPr marL="0" indent="0">
              <a:buNone/>
            </a:pPr>
            <a:r>
              <a:rPr lang="ru-RU" sz="5400" dirty="0" smtClean="0">
                <a:solidFill>
                  <a:schemeClr val="tx1"/>
                </a:solidFill>
              </a:rPr>
              <a:t>Мы решили спрятаться.</a:t>
            </a:r>
          </a:p>
          <a:p>
            <a:pPr marL="0" indent="0">
              <a:buNone/>
            </a:pPr>
            <a:r>
              <a:rPr lang="ru-RU" sz="5400" dirty="0" smtClean="0">
                <a:solidFill>
                  <a:schemeClr val="tx1"/>
                </a:solidFill>
              </a:rPr>
              <a:t>У нас было страстное желание спрятаться.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-108520" y="1"/>
            <a:ext cx="9252520" cy="692695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accent2"/>
                </a:solidFill>
              </a:rPr>
              <a:t>Наблюдаем!</a:t>
            </a:r>
            <a:r>
              <a:rPr lang="ru-RU" sz="5400" b="1" dirty="0" smtClean="0">
                <a:solidFill>
                  <a:schemeClr val="accent2"/>
                </a:solidFill>
              </a:rPr>
              <a:t>  </a:t>
            </a:r>
            <a:endParaRPr lang="ru-RU" sz="5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75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363272" cy="1080120"/>
          </a:xfrm>
        </p:spPr>
        <p:txBody>
          <a:bodyPr>
            <a:normAutofit fontScale="90000"/>
          </a:bodyPr>
          <a:lstStyle/>
          <a:p>
            <a:r>
              <a:rPr lang="ru-RU" sz="6600" dirty="0" smtClean="0"/>
              <a:t>Тема </a:t>
            </a:r>
            <a:r>
              <a:rPr lang="ru-RU" sz="6600" dirty="0"/>
              <a:t>урока: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700808"/>
            <a:ext cx="9036496" cy="50405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600" dirty="0" smtClean="0">
                <a:solidFill>
                  <a:schemeClr val="accent2">
                    <a:lumMod val="75000"/>
                  </a:schemeClr>
                </a:solidFill>
              </a:rPr>
              <a:t>Определение.</a:t>
            </a:r>
          </a:p>
        </p:txBody>
      </p:sp>
    </p:spTree>
    <p:extLst>
      <p:ext uri="{BB962C8B-B14F-4D97-AF65-F5344CB8AC3E}">
        <p14:creationId xmlns:p14="http://schemas.microsoft.com/office/powerpoint/2010/main" val="2762776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type="subTitle" idx="1"/>
          </p:nvPr>
        </p:nvSpPr>
        <p:spPr>
          <a:xfrm>
            <a:off x="0" y="1196752"/>
            <a:ext cx="8820472" cy="56612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5400" dirty="0" smtClean="0">
                <a:solidFill>
                  <a:schemeClr val="tx1"/>
                </a:solidFill>
              </a:rPr>
              <a:t>На какие вопросы отвечает?</a:t>
            </a:r>
          </a:p>
          <a:p>
            <a:pPr marL="0" indent="0">
              <a:buNone/>
            </a:pPr>
            <a:r>
              <a:rPr lang="ru-RU" sz="5400" dirty="0" smtClean="0">
                <a:solidFill>
                  <a:schemeClr val="tx1"/>
                </a:solidFill>
              </a:rPr>
              <a:t>Как подчёркивается?</a:t>
            </a:r>
          </a:p>
          <a:p>
            <a:pPr marL="0" indent="0">
              <a:buNone/>
            </a:pPr>
            <a:r>
              <a:rPr lang="ru-RU" sz="5400" dirty="0" smtClean="0">
                <a:solidFill>
                  <a:schemeClr val="tx1"/>
                </a:solidFill>
              </a:rPr>
              <a:t>Какими частями речи выражено?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7504" y="1"/>
            <a:ext cx="9036496" cy="980727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accent2"/>
                </a:solidFill>
              </a:rPr>
              <a:t>Что знаем?</a:t>
            </a:r>
            <a:endParaRPr lang="ru-RU" sz="5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636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type="subTitle" idx="1"/>
          </p:nvPr>
        </p:nvSpPr>
        <p:spPr>
          <a:xfrm>
            <a:off x="52640" y="908720"/>
            <a:ext cx="9036496" cy="59492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5400" dirty="0" smtClean="0">
                <a:solidFill>
                  <a:schemeClr val="tx1"/>
                </a:solidFill>
              </a:rPr>
              <a:t>Какими частями речи может быть выражено ещё?</a:t>
            </a:r>
          </a:p>
          <a:p>
            <a:pPr marL="0" indent="0">
              <a:buNone/>
            </a:pPr>
            <a:r>
              <a:rPr lang="ru-RU" sz="5400" dirty="0" smtClean="0">
                <a:solidFill>
                  <a:schemeClr val="tx1"/>
                </a:solidFill>
              </a:rPr>
              <a:t>Когда выражено инфинитивом?</a:t>
            </a:r>
          </a:p>
          <a:p>
            <a:pPr marL="0" indent="0">
              <a:buNone/>
            </a:pPr>
            <a:r>
              <a:rPr lang="ru-RU" sz="5400" dirty="0" smtClean="0">
                <a:solidFill>
                  <a:schemeClr val="tx1"/>
                </a:solidFill>
              </a:rPr>
              <a:t>Какие группы выделяем?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7504" y="1"/>
            <a:ext cx="9036496" cy="980727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accent2"/>
                </a:solidFill>
              </a:rPr>
              <a:t>Что нового узнаем?</a:t>
            </a:r>
            <a:endParaRPr lang="ru-RU" sz="5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735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type="subTitle" idx="1"/>
          </p:nvPr>
        </p:nvSpPr>
        <p:spPr>
          <a:xfrm>
            <a:off x="0" y="476672"/>
            <a:ext cx="9036496" cy="63813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5400" dirty="0" smtClean="0">
                <a:solidFill>
                  <a:schemeClr val="tx1"/>
                </a:solidFill>
              </a:rPr>
              <a:t>В </a:t>
            </a:r>
            <a:r>
              <a:rPr lang="ru-RU" sz="5400" dirty="0" err="1" smtClean="0">
                <a:solidFill>
                  <a:schemeClr val="tx1"/>
                </a:solidFill>
              </a:rPr>
              <a:t>св.той</a:t>
            </a:r>
            <a:r>
              <a:rPr lang="ru-RU" sz="5400" dirty="0" smtClean="0">
                <a:solidFill>
                  <a:schemeClr val="tx1"/>
                </a:solidFill>
              </a:rPr>
              <a:t> </a:t>
            </a:r>
            <a:r>
              <a:rPr lang="ru-RU" sz="5400" dirty="0" err="1" smtClean="0">
                <a:solidFill>
                  <a:schemeClr val="tx1"/>
                </a:solidFill>
              </a:rPr>
              <a:t>обит.ли</a:t>
            </a:r>
            <a:r>
              <a:rPr lang="ru-RU" sz="5400" dirty="0" smtClean="0">
                <a:solidFill>
                  <a:schemeClr val="tx1"/>
                </a:solidFill>
              </a:rPr>
              <a:t> </a:t>
            </a:r>
            <a:r>
              <a:rPr lang="ru-RU" sz="5400" dirty="0" err="1" smtClean="0">
                <a:solidFill>
                  <a:schemeClr val="tx1"/>
                </a:solidFill>
              </a:rPr>
              <a:t>пр.роды</a:t>
            </a:r>
            <a:r>
              <a:rPr lang="ru-RU" sz="5400" dirty="0" smtClean="0">
                <a:solidFill>
                  <a:schemeClr val="tx1"/>
                </a:solidFill>
              </a:rPr>
              <a:t>,</a:t>
            </a:r>
          </a:p>
          <a:p>
            <a:pPr marL="0" indent="0">
              <a:buNone/>
            </a:pPr>
            <a:r>
              <a:rPr lang="ru-RU" sz="5400" dirty="0" smtClean="0">
                <a:solidFill>
                  <a:schemeClr val="tx1"/>
                </a:solidFill>
              </a:rPr>
              <a:t>В тени </a:t>
            </a:r>
            <a:r>
              <a:rPr lang="ru-RU" sz="5400" dirty="0" err="1" smtClean="0">
                <a:solidFill>
                  <a:schemeClr val="tx1"/>
                </a:solidFill>
              </a:rPr>
              <a:t>ра.росшихся</a:t>
            </a:r>
            <a:r>
              <a:rPr lang="ru-RU" sz="5400" dirty="0" smtClean="0">
                <a:solidFill>
                  <a:schemeClr val="tx1"/>
                </a:solidFill>
              </a:rPr>
              <a:t> берёз.</a:t>
            </a:r>
          </a:p>
          <a:p>
            <a:pPr marL="0" indent="0">
              <a:buNone/>
            </a:pPr>
            <a:r>
              <a:rPr lang="ru-RU" sz="5400" dirty="0" smtClean="0">
                <a:solidFill>
                  <a:schemeClr val="tx1"/>
                </a:solidFill>
              </a:rPr>
              <a:t>Прощальной </a:t>
            </a:r>
            <a:r>
              <a:rPr lang="ru-RU" sz="5400" dirty="0" err="1" smtClean="0">
                <a:solidFill>
                  <a:schemeClr val="tx1"/>
                </a:solidFill>
              </a:rPr>
              <a:t>дымкою</a:t>
            </a:r>
            <a:r>
              <a:rPr lang="ru-RU" sz="5400" dirty="0" smtClean="0">
                <a:solidFill>
                  <a:schemeClr val="tx1"/>
                </a:solidFill>
              </a:rPr>
              <a:t> повиты старушки избы над рекой.</a:t>
            </a:r>
          </a:p>
          <a:p>
            <a:pPr marL="0" indent="0">
              <a:buNone/>
            </a:pPr>
            <a:r>
              <a:rPr lang="ru-RU" sz="5400" dirty="0" smtClean="0">
                <a:solidFill>
                  <a:schemeClr val="tx1"/>
                </a:solidFill>
              </a:rPr>
              <a:t>Он владел </a:t>
            </a:r>
            <a:r>
              <a:rPr lang="ru-RU" sz="5400" dirty="0" err="1" smtClean="0">
                <a:solidFill>
                  <a:schemeClr val="tx1"/>
                </a:solidFill>
              </a:rPr>
              <a:t>иску.твом</a:t>
            </a:r>
            <a:r>
              <a:rPr lang="ru-RU" sz="5400" dirty="0" smtClean="0">
                <a:solidFill>
                  <a:schemeClr val="tx1"/>
                </a:solidFill>
              </a:rPr>
              <a:t> рассказывать.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-108520" y="1"/>
            <a:ext cx="9252520" cy="692695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accent2"/>
                </a:solidFill>
              </a:rPr>
              <a:t>Наблюдаем!</a:t>
            </a:r>
            <a:endParaRPr lang="ru-RU" sz="5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381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-12">
  <a:themeElements>
    <a:clrScheme name="Другая 16">
      <a:dk1>
        <a:sysClr val="windowText" lastClr="000000"/>
      </a:dk1>
      <a:lt1>
        <a:srgbClr val="002060"/>
      </a:lt1>
      <a:dk2>
        <a:srgbClr val="A1D4E1"/>
      </a:dk2>
      <a:lt2>
        <a:srgbClr val="C00000"/>
      </a:lt2>
      <a:accent1>
        <a:srgbClr val="4F81BD"/>
      </a:accent1>
      <a:accent2>
        <a:srgbClr val="C0504D"/>
      </a:accent2>
      <a:accent3>
        <a:srgbClr val="00B050"/>
      </a:accent3>
      <a:accent4>
        <a:srgbClr val="5F0060"/>
      </a:accent4>
      <a:accent5>
        <a:srgbClr val="4BACC6"/>
      </a:accent5>
      <a:accent6>
        <a:srgbClr val="FF4040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4-12">
  <a:themeElements>
    <a:clrScheme name="Другая 16">
      <a:dk1>
        <a:sysClr val="windowText" lastClr="000000"/>
      </a:dk1>
      <a:lt1>
        <a:srgbClr val="002060"/>
      </a:lt1>
      <a:dk2>
        <a:srgbClr val="A1D4E1"/>
      </a:dk2>
      <a:lt2>
        <a:srgbClr val="C00000"/>
      </a:lt2>
      <a:accent1>
        <a:srgbClr val="4F81BD"/>
      </a:accent1>
      <a:accent2>
        <a:srgbClr val="C0504D"/>
      </a:accent2>
      <a:accent3>
        <a:srgbClr val="00B050"/>
      </a:accent3>
      <a:accent4>
        <a:srgbClr val="5F0060"/>
      </a:accent4>
      <a:accent5>
        <a:srgbClr val="4BACC6"/>
      </a:accent5>
      <a:accent6>
        <a:srgbClr val="FF4040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4-12">
  <a:themeElements>
    <a:clrScheme name="Другая 16">
      <a:dk1>
        <a:sysClr val="windowText" lastClr="000000"/>
      </a:dk1>
      <a:lt1>
        <a:srgbClr val="002060"/>
      </a:lt1>
      <a:dk2>
        <a:srgbClr val="A1D4E1"/>
      </a:dk2>
      <a:lt2>
        <a:srgbClr val="C00000"/>
      </a:lt2>
      <a:accent1>
        <a:srgbClr val="4F81BD"/>
      </a:accent1>
      <a:accent2>
        <a:srgbClr val="C0504D"/>
      </a:accent2>
      <a:accent3>
        <a:srgbClr val="00B050"/>
      </a:accent3>
      <a:accent4>
        <a:srgbClr val="5F0060"/>
      </a:accent4>
      <a:accent5>
        <a:srgbClr val="4BACC6"/>
      </a:accent5>
      <a:accent6>
        <a:srgbClr val="FF4040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4-12">
  <a:themeElements>
    <a:clrScheme name="Другая 16">
      <a:dk1>
        <a:sysClr val="windowText" lastClr="000000"/>
      </a:dk1>
      <a:lt1>
        <a:srgbClr val="002060"/>
      </a:lt1>
      <a:dk2>
        <a:srgbClr val="A1D4E1"/>
      </a:dk2>
      <a:lt2>
        <a:srgbClr val="C00000"/>
      </a:lt2>
      <a:accent1>
        <a:srgbClr val="4F81BD"/>
      </a:accent1>
      <a:accent2>
        <a:srgbClr val="C0504D"/>
      </a:accent2>
      <a:accent3>
        <a:srgbClr val="00B050"/>
      </a:accent3>
      <a:accent4>
        <a:srgbClr val="5F0060"/>
      </a:accent4>
      <a:accent5>
        <a:srgbClr val="4BACC6"/>
      </a:accent5>
      <a:accent6>
        <a:srgbClr val="FF4040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771</TotalTime>
  <Words>433</Words>
  <Application>Microsoft Office PowerPoint</Application>
  <PresentationFormat>Экран (4:3)</PresentationFormat>
  <Paragraphs>109</Paragraphs>
  <Slides>30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30</vt:i4>
      </vt:variant>
    </vt:vector>
  </HeadingPairs>
  <TitlesOfParts>
    <vt:vector size="35" baseType="lpstr">
      <vt:lpstr>4-12</vt:lpstr>
      <vt:lpstr>1_4-12</vt:lpstr>
      <vt:lpstr>2_4-12</vt:lpstr>
      <vt:lpstr>3_4-12</vt:lpstr>
      <vt:lpstr>Воздушный поток</vt:lpstr>
      <vt:lpstr>Презентация PowerPoint</vt:lpstr>
      <vt:lpstr>Шестое ноября.  Классная работа.</vt:lpstr>
      <vt:lpstr> </vt:lpstr>
      <vt:lpstr>Оцени себя</vt:lpstr>
      <vt:lpstr>Наблюдаем!  </vt:lpstr>
      <vt:lpstr>Тема урока:</vt:lpstr>
      <vt:lpstr>Что знаем?</vt:lpstr>
      <vt:lpstr>Что нового узнаем?</vt:lpstr>
      <vt:lpstr>Наблюдаем!</vt:lpstr>
      <vt:lpstr>Проверяем!</vt:lpstr>
      <vt:lpstr>Оцени себя</vt:lpstr>
      <vt:lpstr>Наблюдаем!</vt:lpstr>
      <vt:lpstr>Проверяем!</vt:lpstr>
      <vt:lpstr>Делаем вывод</vt:lpstr>
      <vt:lpstr>Презентация PowerPoint</vt:lpstr>
      <vt:lpstr>Презентация PowerPoint</vt:lpstr>
      <vt:lpstr>Презентация PowerPoint</vt:lpstr>
      <vt:lpstr>Презентация PowerPoint</vt:lpstr>
      <vt:lpstr>Найди определения   </vt:lpstr>
      <vt:lpstr>Проверяем!</vt:lpstr>
      <vt:lpstr>Оцени себя</vt:lpstr>
      <vt:lpstr>Виды определений.</vt:lpstr>
      <vt:lpstr>Сделай замену!</vt:lpstr>
      <vt:lpstr>Потренируемся!</vt:lpstr>
      <vt:lpstr>Оцени себя</vt:lpstr>
      <vt:lpstr>Подведём итоги!</vt:lpstr>
      <vt:lpstr>Оцени себя</vt:lpstr>
      <vt:lpstr>Домашнее задание</vt:lpstr>
      <vt:lpstr> </vt:lpstr>
      <vt:lpstr>Презентация PowerPoint</vt:lpstr>
    </vt:vector>
  </TitlesOfParts>
  <Company>Computer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Первое октября. Классная работа.</dc:title>
  <dc:creator>User</dc:creator>
  <cp:lastModifiedBy>Гл.Админ.#</cp:lastModifiedBy>
  <cp:revision>101</cp:revision>
  <dcterms:created xsi:type="dcterms:W3CDTF">2014-09-30T13:36:12Z</dcterms:created>
  <dcterms:modified xsi:type="dcterms:W3CDTF">2015-03-12T13:46:09Z</dcterms:modified>
</cp:coreProperties>
</file>