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62" r:id="rId3"/>
    <p:sldId id="263" r:id="rId4"/>
    <p:sldId id="266" r:id="rId5"/>
    <p:sldId id="270" r:id="rId6"/>
    <p:sldId id="271" r:id="rId7"/>
    <p:sldId id="273" r:id="rId8"/>
    <p:sldId id="274" r:id="rId9"/>
    <p:sldId id="264" r:id="rId10"/>
    <p:sldId id="268" r:id="rId11"/>
    <p:sldId id="278" r:id="rId12"/>
    <p:sldId id="276" r:id="rId13"/>
    <p:sldId id="277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8" autoAdjust="0"/>
    <p:restoredTop sz="94660"/>
  </p:normalViewPr>
  <p:slideViewPr>
    <p:cSldViewPr>
      <p:cViewPr varScale="1">
        <p:scale>
          <a:sx n="46" d="100"/>
          <a:sy n="46" d="100"/>
        </p:scale>
        <p:origin x="-12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1B2A9F-8A57-4BF7-AC3D-23CBCEAB04B1}" type="doc">
      <dgm:prSet loTypeId="urn:microsoft.com/office/officeart/2005/8/layout/process1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FC1CCC0B-C2F8-4234-8EE7-05859C27A650}">
      <dgm:prSet/>
      <dgm:spPr/>
      <dgm:t>
        <a:bodyPr/>
        <a:lstStyle/>
        <a:p>
          <a:pPr rtl="0"/>
          <a:r>
            <a:rPr lang="ru-RU" b="1" dirty="0" smtClean="0"/>
            <a:t>Дом, семья</a:t>
          </a:r>
          <a:endParaRPr lang="ru-RU" dirty="0"/>
        </a:p>
      </dgm:t>
    </dgm:pt>
    <dgm:pt modelId="{363F8EB8-DB34-4997-BD50-1CC20C8D04A2}" type="parTrans" cxnId="{64717984-5748-4900-B95E-B4560D0500F8}">
      <dgm:prSet/>
      <dgm:spPr/>
      <dgm:t>
        <a:bodyPr/>
        <a:lstStyle/>
        <a:p>
          <a:endParaRPr lang="ru-RU"/>
        </a:p>
      </dgm:t>
    </dgm:pt>
    <dgm:pt modelId="{6977F52C-584D-4F81-8ECA-A44FFEF5503E}" type="sibTrans" cxnId="{64717984-5748-4900-B95E-B4560D0500F8}">
      <dgm:prSet/>
      <dgm:spPr/>
      <dgm:t>
        <a:bodyPr/>
        <a:lstStyle/>
        <a:p>
          <a:endParaRPr lang="ru-RU"/>
        </a:p>
      </dgm:t>
    </dgm:pt>
    <dgm:pt modelId="{245382B5-027F-42B7-B338-44A8D96BBF53}">
      <dgm:prSet/>
      <dgm:spPr/>
      <dgm:t>
        <a:bodyPr/>
        <a:lstStyle/>
        <a:p>
          <a:pPr rtl="0"/>
          <a:r>
            <a:rPr lang="ru-RU" b="1" dirty="0" smtClean="0"/>
            <a:t>Детский сад</a:t>
          </a:r>
          <a:endParaRPr lang="ru-RU" dirty="0"/>
        </a:p>
      </dgm:t>
    </dgm:pt>
    <dgm:pt modelId="{99C5E0F1-87DD-4439-A77B-AEE12425EC16}" type="parTrans" cxnId="{F648EE7E-F5C9-4AAE-AB45-D858BBF35538}">
      <dgm:prSet/>
      <dgm:spPr/>
      <dgm:t>
        <a:bodyPr/>
        <a:lstStyle/>
        <a:p>
          <a:endParaRPr lang="ru-RU"/>
        </a:p>
      </dgm:t>
    </dgm:pt>
    <dgm:pt modelId="{04555B9B-4E95-4CA8-A2A5-54F2F95F1149}" type="sibTrans" cxnId="{F648EE7E-F5C9-4AAE-AB45-D858BBF35538}">
      <dgm:prSet/>
      <dgm:spPr/>
      <dgm:t>
        <a:bodyPr/>
        <a:lstStyle/>
        <a:p>
          <a:endParaRPr lang="ru-RU"/>
        </a:p>
      </dgm:t>
    </dgm:pt>
    <dgm:pt modelId="{CD4AC01D-C49A-4FDB-A69F-C1EAB59F4A55}">
      <dgm:prSet/>
      <dgm:spPr/>
      <dgm:t>
        <a:bodyPr/>
        <a:lstStyle/>
        <a:p>
          <a:pPr rtl="0"/>
          <a:r>
            <a:rPr lang="ru-RU" b="1" dirty="0" smtClean="0"/>
            <a:t>Моя малая родина</a:t>
          </a:r>
          <a:endParaRPr lang="ru-RU" dirty="0"/>
        </a:p>
      </dgm:t>
    </dgm:pt>
    <dgm:pt modelId="{08A1A2AA-557A-4572-BB71-B41DA4A20229}" type="parTrans" cxnId="{BF4D50DB-168B-4C29-BF42-61800846C546}">
      <dgm:prSet/>
      <dgm:spPr/>
      <dgm:t>
        <a:bodyPr/>
        <a:lstStyle/>
        <a:p>
          <a:endParaRPr lang="ru-RU"/>
        </a:p>
      </dgm:t>
    </dgm:pt>
    <dgm:pt modelId="{7A4A3B24-C07F-472D-9B93-80BA58E60192}" type="sibTrans" cxnId="{BF4D50DB-168B-4C29-BF42-61800846C546}">
      <dgm:prSet/>
      <dgm:spPr/>
      <dgm:t>
        <a:bodyPr/>
        <a:lstStyle/>
        <a:p>
          <a:endParaRPr lang="ru-RU"/>
        </a:p>
      </dgm:t>
    </dgm:pt>
    <dgm:pt modelId="{BF7417DB-1251-4506-A162-E1011A8A651B}" type="pres">
      <dgm:prSet presAssocID="{5B1B2A9F-8A57-4BF7-AC3D-23CBCEAB04B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1494F8-E314-4035-8DD9-80373C872D7A}" type="pres">
      <dgm:prSet presAssocID="{FC1CCC0B-C2F8-4234-8EE7-05859C27A650}" presName="node" presStyleLbl="node1" presStyleIdx="0" presStyleCnt="3" custScaleY="1865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396A2B-AE75-49D3-8FC4-A3AAF940F350}" type="pres">
      <dgm:prSet presAssocID="{6977F52C-584D-4F81-8ECA-A44FFEF5503E}" presName="sibTrans" presStyleLbl="sibTrans2D1" presStyleIdx="0" presStyleCnt="2"/>
      <dgm:spPr/>
      <dgm:t>
        <a:bodyPr/>
        <a:lstStyle/>
        <a:p>
          <a:endParaRPr lang="ru-RU"/>
        </a:p>
      </dgm:t>
    </dgm:pt>
    <dgm:pt modelId="{CB2A9813-327A-46A7-8A80-15E1E1D15E9B}" type="pres">
      <dgm:prSet presAssocID="{6977F52C-584D-4F81-8ECA-A44FFEF5503E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D5533624-4CBD-4A56-A7DB-BD856EACBE16}" type="pres">
      <dgm:prSet presAssocID="{245382B5-027F-42B7-B338-44A8D96BBF53}" presName="node" presStyleLbl="node1" presStyleIdx="1" presStyleCnt="3" custScaleY="1865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355CD9-BA78-4D7E-9E33-652C600BBB24}" type="pres">
      <dgm:prSet presAssocID="{04555B9B-4E95-4CA8-A2A5-54F2F95F1149}" presName="sibTrans" presStyleLbl="sibTrans2D1" presStyleIdx="1" presStyleCnt="2"/>
      <dgm:spPr/>
      <dgm:t>
        <a:bodyPr/>
        <a:lstStyle/>
        <a:p>
          <a:endParaRPr lang="ru-RU"/>
        </a:p>
      </dgm:t>
    </dgm:pt>
    <dgm:pt modelId="{70298C43-8B31-4547-B82A-04907784D328}" type="pres">
      <dgm:prSet presAssocID="{04555B9B-4E95-4CA8-A2A5-54F2F95F1149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07FFA067-6AD4-4BED-9783-EADDD740C38E}" type="pres">
      <dgm:prSet presAssocID="{CD4AC01D-C49A-4FDB-A69F-C1EAB59F4A55}" presName="node" presStyleLbl="node1" presStyleIdx="2" presStyleCnt="3" custScaleY="1865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6732AB-9FE3-43EA-A708-7543DC114709}" type="presOf" srcId="{CD4AC01D-C49A-4FDB-A69F-C1EAB59F4A55}" destId="{07FFA067-6AD4-4BED-9783-EADDD740C38E}" srcOrd="0" destOrd="0" presId="urn:microsoft.com/office/officeart/2005/8/layout/process1"/>
    <dgm:cxn modelId="{4968F1BF-BE83-470F-B662-5DB9C5D23785}" type="presOf" srcId="{04555B9B-4E95-4CA8-A2A5-54F2F95F1149}" destId="{70298C43-8B31-4547-B82A-04907784D328}" srcOrd="1" destOrd="0" presId="urn:microsoft.com/office/officeart/2005/8/layout/process1"/>
    <dgm:cxn modelId="{64717984-5748-4900-B95E-B4560D0500F8}" srcId="{5B1B2A9F-8A57-4BF7-AC3D-23CBCEAB04B1}" destId="{FC1CCC0B-C2F8-4234-8EE7-05859C27A650}" srcOrd="0" destOrd="0" parTransId="{363F8EB8-DB34-4997-BD50-1CC20C8D04A2}" sibTransId="{6977F52C-584D-4F81-8ECA-A44FFEF5503E}"/>
    <dgm:cxn modelId="{1AD1F784-3089-4E31-A769-D40C91348C38}" type="presOf" srcId="{6977F52C-584D-4F81-8ECA-A44FFEF5503E}" destId="{82396A2B-AE75-49D3-8FC4-A3AAF940F350}" srcOrd="0" destOrd="0" presId="urn:microsoft.com/office/officeart/2005/8/layout/process1"/>
    <dgm:cxn modelId="{5E2B86DD-D6C1-476C-9FEE-577F3C99B324}" type="presOf" srcId="{5B1B2A9F-8A57-4BF7-AC3D-23CBCEAB04B1}" destId="{BF7417DB-1251-4506-A162-E1011A8A651B}" srcOrd="0" destOrd="0" presId="urn:microsoft.com/office/officeart/2005/8/layout/process1"/>
    <dgm:cxn modelId="{BF4D50DB-168B-4C29-BF42-61800846C546}" srcId="{5B1B2A9F-8A57-4BF7-AC3D-23CBCEAB04B1}" destId="{CD4AC01D-C49A-4FDB-A69F-C1EAB59F4A55}" srcOrd="2" destOrd="0" parTransId="{08A1A2AA-557A-4572-BB71-B41DA4A20229}" sibTransId="{7A4A3B24-C07F-472D-9B93-80BA58E60192}"/>
    <dgm:cxn modelId="{138C0E7C-F4B0-4593-902D-12487C2BB572}" type="presOf" srcId="{6977F52C-584D-4F81-8ECA-A44FFEF5503E}" destId="{CB2A9813-327A-46A7-8A80-15E1E1D15E9B}" srcOrd="1" destOrd="0" presId="urn:microsoft.com/office/officeart/2005/8/layout/process1"/>
    <dgm:cxn modelId="{57E0F6C4-52E7-427B-8025-918BD6E51F1E}" type="presOf" srcId="{04555B9B-4E95-4CA8-A2A5-54F2F95F1149}" destId="{54355CD9-BA78-4D7E-9E33-652C600BBB24}" srcOrd="0" destOrd="0" presId="urn:microsoft.com/office/officeart/2005/8/layout/process1"/>
    <dgm:cxn modelId="{F648EE7E-F5C9-4AAE-AB45-D858BBF35538}" srcId="{5B1B2A9F-8A57-4BF7-AC3D-23CBCEAB04B1}" destId="{245382B5-027F-42B7-B338-44A8D96BBF53}" srcOrd="1" destOrd="0" parTransId="{99C5E0F1-87DD-4439-A77B-AEE12425EC16}" sibTransId="{04555B9B-4E95-4CA8-A2A5-54F2F95F1149}"/>
    <dgm:cxn modelId="{2503EF5E-384D-4990-8EB1-1B7EE8F6BC15}" type="presOf" srcId="{FC1CCC0B-C2F8-4234-8EE7-05859C27A650}" destId="{1E1494F8-E314-4035-8DD9-80373C872D7A}" srcOrd="0" destOrd="0" presId="urn:microsoft.com/office/officeart/2005/8/layout/process1"/>
    <dgm:cxn modelId="{CA13D1BA-E35F-42D4-B3A9-A41ADDC9C7DC}" type="presOf" srcId="{245382B5-027F-42B7-B338-44A8D96BBF53}" destId="{D5533624-4CBD-4A56-A7DB-BD856EACBE16}" srcOrd="0" destOrd="0" presId="urn:microsoft.com/office/officeart/2005/8/layout/process1"/>
    <dgm:cxn modelId="{6BF7D425-9CB7-4008-B3A1-A3B2EC6C169E}" type="presParOf" srcId="{BF7417DB-1251-4506-A162-E1011A8A651B}" destId="{1E1494F8-E314-4035-8DD9-80373C872D7A}" srcOrd="0" destOrd="0" presId="urn:microsoft.com/office/officeart/2005/8/layout/process1"/>
    <dgm:cxn modelId="{C1851864-E963-4671-880E-89229FF436F5}" type="presParOf" srcId="{BF7417DB-1251-4506-A162-E1011A8A651B}" destId="{82396A2B-AE75-49D3-8FC4-A3AAF940F350}" srcOrd="1" destOrd="0" presId="urn:microsoft.com/office/officeart/2005/8/layout/process1"/>
    <dgm:cxn modelId="{F67034EF-4071-4D14-8912-0930E1B0CDAE}" type="presParOf" srcId="{82396A2B-AE75-49D3-8FC4-A3AAF940F350}" destId="{CB2A9813-327A-46A7-8A80-15E1E1D15E9B}" srcOrd="0" destOrd="0" presId="urn:microsoft.com/office/officeart/2005/8/layout/process1"/>
    <dgm:cxn modelId="{7E9FB262-4C06-4F4C-AD3D-15C2688D2251}" type="presParOf" srcId="{BF7417DB-1251-4506-A162-E1011A8A651B}" destId="{D5533624-4CBD-4A56-A7DB-BD856EACBE16}" srcOrd="2" destOrd="0" presId="urn:microsoft.com/office/officeart/2005/8/layout/process1"/>
    <dgm:cxn modelId="{708F1ACD-5B53-4C49-AF6C-69DB8A9D58F1}" type="presParOf" srcId="{BF7417DB-1251-4506-A162-E1011A8A651B}" destId="{54355CD9-BA78-4D7E-9E33-652C600BBB24}" srcOrd="3" destOrd="0" presId="urn:microsoft.com/office/officeart/2005/8/layout/process1"/>
    <dgm:cxn modelId="{DFA8F1DD-02AD-4D20-9727-49054B56FAB4}" type="presParOf" srcId="{54355CD9-BA78-4D7E-9E33-652C600BBB24}" destId="{70298C43-8B31-4547-B82A-04907784D328}" srcOrd="0" destOrd="0" presId="urn:microsoft.com/office/officeart/2005/8/layout/process1"/>
    <dgm:cxn modelId="{B2CDFF15-0871-4AFA-9B3E-B95B306CB5C4}" type="presParOf" srcId="{BF7417DB-1251-4506-A162-E1011A8A651B}" destId="{07FFA067-6AD4-4BED-9783-EADDD740C38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1494F8-E314-4035-8DD9-80373C872D7A}">
      <dsp:nvSpPr>
        <dsp:cNvPr id="0" name=""/>
        <dsp:cNvSpPr/>
      </dsp:nvSpPr>
      <dsp:spPr>
        <a:xfrm>
          <a:off x="7657" y="591373"/>
          <a:ext cx="2288855" cy="25616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Дом, семья</a:t>
          </a:r>
          <a:endParaRPr lang="ru-RU" sz="3600" kern="1200" dirty="0"/>
        </a:p>
      </dsp:txBody>
      <dsp:txXfrm>
        <a:off x="7657" y="591373"/>
        <a:ext cx="2288855" cy="2561669"/>
      </dsp:txXfrm>
    </dsp:sp>
    <dsp:sp modelId="{82396A2B-AE75-49D3-8FC4-A3AAF940F350}">
      <dsp:nvSpPr>
        <dsp:cNvPr id="0" name=""/>
        <dsp:cNvSpPr/>
      </dsp:nvSpPr>
      <dsp:spPr>
        <a:xfrm>
          <a:off x="2525399" y="1588389"/>
          <a:ext cx="485237" cy="5676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2525399" y="1588389"/>
        <a:ext cx="485237" cy="567636"/>
      </dsp:txXfrm>
    </dsp:sp>
    <dsp:sp modelId="{D5533624-4CBD-4A56-A7DB-BD856EACBE16}">
      <dsp:nvSpPr>
        <dsp:cNvPr id="0" name=""/>
        <dsp:cNvSpPr/>
      </dsp:nvSpPr>
      <dsp:spPr>
        <a:xfrm>
          <a:off x="3212056" y="591373"/>
          <a:ext cx="2288855" cy="256166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Детский сад</a:t>
          </a:r>
          <a:endParaRPr lang="ru-RU" sz="3600" kern="1200" dirty="0"/>
        </a:p>
      </dsp:txBody>
      <dsp:txXfrm>
        <a:off x="3212056" y="591373"/>
        <a:ext cx="2288855" cy="2561669"/>
      </dsp:txXfrm>
    </dsp:sp>
    <dsp:sp modelId="{54355CD9-BA78-4D7E-9E33-652C600BBB24}">
      <dsp:nvSpPr>
        <dsp:cNvPr id="0" name=""/>
        <dsp:cNvSpPr/>
      </dsp:nvSpPr>
      <dsp:spPr>
        <a:xfrm>
          <a:off x="5729797" y="1588389"/>
          <a:ext cx="485237" cy="5676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5729797" y="1588389"/>
        <a:ext cx="485237" cy="567636"/>
      </dsp:txXfrm>
    </dsp:sp>
    <dsp:sp modelId="{07FFA067-6AD4-4BED-9783-EADDD740C38E}">
      <dsp:nvSpPr>
        <dsp:cNvPr id="0" name=""/>
        <dsp:cNvSpPr/>
      </dsp:nvSpPr>
      <dsp:spPr>
        <a:xfrm>
          <a:off x="6416454" y="591373"/>
          <a:ext cx="2288855" cy="25616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Моя малая родина</a:t>
          </a:r>
          <a:endParaRPr lang="ru-RU" sz="3600" kern="1200" dirty="0"/>
        </a:p>
      </dsp:txBody>
      <dsp:txXfrm>
        <a:off x="6416454" y="591373"/>
        <a:ext cx="2288855" cy="25616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7516-5425-4AFD-9E2D-12412516AC8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57A2-CFD3-469C-A657-99546ED6A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7516-5425-4AFD-9E2D-12412516AC8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57A2-CFD3-469C-A657-99546ED6A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7516-5425-4AFD-9E2D-12412516AC8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57A2-CFD3-469C-A657-99546ED6AA5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7516-5425-4AFD-9E2D-12412516AC8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57A2-CFD3-469C-A657-99546ED6AA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7516-5425-4AFD-9E2D-12412516AC8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57A2-CFD3-469C-A657-99546ED6A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7516-5425-4AFD-9E2D-12412516AC8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57A2-CFD3-469C-A657-99546ED6AA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7516-5425-4AFD-9E2D-12412516AC8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57A2-CFD3-469C-A657-99546ED6A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7516-5425-4AFD-9E2D-12412516AC8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57A2-CFD3-469C-A657-99546ED6A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7516-5425-4AFD-9E2D-12412516AC8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57A2-CFD3-469C-A657-99546ED6A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7516-5425-4AFD-9E2D-12412516AC8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57A2-CFD3-469C-A657-99546ED6AA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7516-5425-4AFD-9E2D-12412516AC8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57A2-CFD3-469C-A657-99546ED6AA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3957516-5425-4AFD-9E2D-12412516AC8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D6257A2-CFD3-469C-A657-99546ED6AA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1715" y="3068960"/>
            <a:ext cx="2592288" cy="3679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640960" cy="1728192"/>
          </a:xfrm>
        </p:spPr>
        <p:txBody>
          <a:bodyPr>
            <a:normAutofit fontScale="90000"/>
          </a:bodyPr>
          <a:lstStyle/>
          <a:p>
            <a:r>
              <a:rPr lang="ru-RU" altLang="ru-RU" sz="25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«Каменский детский сад»</a:t>
            </a:r>
            <a:br>
              <a:rPr lang="ru-RU" altLang="ru-RU" sz="25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5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Богородского муниципального района</a:t>
            </a:r>
            <a:br>
              <a:rPr lang="ru-RU" altLang="ru-RU" sz="25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5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области</a:t>
            </a:r>
            <a:br>
              <a:rPr lang="ru-RU" altLang="ru-RU" sz="25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3211" y="1844824"/>
            <a:ext cx="8609269" cy="4792489"/>
          </a:xfrm>
        </p:spPr>
        <p:txBody>
          <a:bodyPr>
            <a:normAutofit lnSpcReduction="10000"/>
          </a:bodyPr>
          <a:lstStyle/>
          <a:p>
            <a:endParaRPr lang="ru-RU" sz="4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«Патриотическое воспитание детей среднего дошкольного возраста»</a:t>
            </a:r>
          </a:p>
          <a:p>
            <a:endParaRPr lang="ru-RU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ClrTx/>
              <a:buSzTx/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Сухова Н.А.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2015 год</a:t>
            </a:r>
          </a:p>
          <a:p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43519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2318882" cy="27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3543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8" name="Picture 6" descr="C:\Users\Юрич\Pictures\14-17sc1_enl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292080" y="2473018"/>
            <a:ext cx="3629891" cy="4101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Юрич\Desktop\фото для аттестации\DCIM\CIMG393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059832" y="1124744"/>
            <a:ext cx="318448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Юрич\Pictures\img_0177d659d9ab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71071" y="116632"/>
            <a:ext cx="1658896" cy="235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25148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рич\Pictures\curios-child-looking-at-butterfly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348880"/>
            <a:ext cx="2819030" cy="27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916832"/>
            <a:ext cx="8748960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Родная природа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Эту истину знаю от роду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ее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таю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не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родную природу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 не любит </a:t>
            </a:r>
            <a:endPara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Отчизну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0808" y="5013176"/>
            <a:ext cx="1284259" cy="1823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878396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рич\Desktop\фото для аттестации\дымковская игрушка\0006-006-Dymkovskaja-igrushk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876" y="116632"/>
            <a:ext cx="4804792" cy="400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19872" y="116632"/>
            <a:ext cx="5565998" cy="1224136"/>
          </a:xfrm>
        </p:spPr>
        <p:txBody>
          <a:bodyPr anchor="t">
            <a:normAutofit/>
          </a:bodyPr>
          <a:lstStyle/>
          <a:p>
            <a:pPr algn="r"/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Юрич\Desktop\фото для аттестации\городецкая роспись\4588940_0037-037-gorodetskaja-rospi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023" y="2972156"/>
            <a:ext cx="4618000" cy="3760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562" y="950171"/>
            <a:ext cx="1512168" cy="1988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Юрич\Desktop\фото для аттестации\филимоновская игрушка\2690351-43cdab3e79fd261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3" y="2972155"/>
            <a:ext cx="4344707" cy="376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Юрич\Desktop\фото для аттестации\филимоновская игрушка\poznavay1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776464"/>
            <a:ext cx="2065172" cy="293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Юрич\Desktop\фото для аттестации\филимоновская игрушка\IMG_3163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952660" y="3776465"/>
            <a:ext cx="1983470" cy="2937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639278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Юрич\Pictures\0_7fab5_dd97cad0_XL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20961688">
            <a:off x="646323" y="1490590"/>
            <a:ext cx="1887746" cy="266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Юрич\Pictures\171040-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3539" y="1161757"/>
            <a:ext cx="3717032" cy="2987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</p:spPr>
        <p:txBody>
          <a:bodyPr>
            <a:noAutofit/>
          </a:bodyPr>
          <a:lstStyle/>
          <a:p>
            <a:pPr marL="274320" lvl="0" indent="-274320" algn="just">
              <a:spcBef>
                <a:spcPct val="2000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патриотизма, уважения к культурному прошлому России невозможно без средств эстетического воспитания: музыки, изо деятельности, художественного слова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C:\Users\Юрич\Pictures\211_3520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49591">
            <a:off x="6710440" y="1502208"/>
            <a:ext cx="1985258" cy="2635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Юрич\Pictures\48428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316288"/>
            <a:ext cx="2350740" cy="235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98003" y="2820047"/>
            <a:ext cx="1088358" cy="1431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Users\Юрич\Pictures\preview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45571"/>
            <a:ext cx="3235912" cy="242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Юрич\Pictures\76385815_rodina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8170" y="4251049"/>
            <a:ext cx="2916993" cy="241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101686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Юрич\Pictures\desktopwallpapers.org.ua-1806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796136" y="1700808"/>
            <a:ext cx="2765061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548680"/>
            <a:ext cx="5040560" cy="554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Что мы Родиной зовем?</a:t>
            </a:r>
            <a:b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Дом, где мы с тобой растем</a:t>
            </a:r>
            <a:b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березки у дороги,</a:t>
            </a:r>
            <a:b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которой мы идем</a:t>
            </a:r>
            <a:b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Что мы Родиной зовем?</a:t>
            </a:r>
            <a:b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Солнце в небе голубом.</a:t>
            </a:r>
            <a:b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душистый, золотистый</a:t>
            </a:r>
            <a:b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Хлеб за праздничным столом</a:t>
            </a:r>
            <a:b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Что мы Родиной зовем?</a:t>
            </a:r>
            <a:b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Край, где мы с тобой живем.</a:t>
            </a:r>
            <a:b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В. Степанов</a:t>
            </a:r>
            <a:endParaRPr lang="ru-RU" sz="2800" b="1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11269" name="Picture 5" descr="C:\Users\Юрич\Pictures\img_0177d659d9ab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2192" y="4688516"/>
            <a:ext cx="1511808" cy="2147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671681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264696"/>
          </a:xfrm>
        </p:spPr>
        <p:txBody>
          <a:bodyPr/>
          <a:lstStyle/>
          <a:p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в любовь к Родине, её истории, прошлому и настоящему, ко всему человечеству»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 С. Лихачёв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C:\Users\Юрич\Pictures\171040-000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63888" y="3468914"/>
            <a:ext cx="4068000" cy="2556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315" name="Picture 3" descr="C:\Users\Юрич\Pictures\img_0177d659d9ab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352613"/>
            <a:ext cx="1756363" cy="249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326276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628800"/>
            <a:ext cx="8640959" cy="49685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1.Формирование 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привязанности к своему дому, детскому саду, друзьям в детском саду, своим близким.</a:t>
            </a:r>
          </a:p>
          <a:p>
            <a:pPr algn="just"/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Формирование чувства любви к своему родному краю, своей малой родине на основе приобщения к родной природе, культуре и традициям</a:t>
            </a: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Развитие интереса к русским традициям и </a:t>
            </a: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промыслам.</a:t>
            </a:r>
            <a:endParaRPr lang="ru-RU" sz="2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Воспитание патриотизма, уважения </a:t>
            </a: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</a:p>
          <a:p>
            <a:pPr algn="just"/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культурному 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прошлому </a:t>
            </a: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</a:p>
          <a:p>
            <a:pPr algn="just"/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средствами 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эстетического воспитания: </a:t>
            </a: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музыка,</a:t>
            </a:r>
          </a:p>
          <a:p>
            <a:pPr algn="just"/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изо деятельность, 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слово.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080120"/>
          </a:xfrm>
        </p:spPr>
        <p:txBody>
          <a:bodyPr anchor="t">
            <a:normAutofit/>
          </a:bodyPr>
          <a:lstStyle/>
          <a:p>
            <a:r>
              <a:rPr lang="ru-RU" sz="3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патриотического воспитания</a:t>
            </a:r>
            <a:endParaRPr lang="ru-RU" sz="3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C:\Users\Юрич\Pictures\img_0177d659d9a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324929"/>
            <a:ext cx="1704305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366739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Юрич\Pictures\img_0177d659d9a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0913" y="269311"/>
            <a:ext cx="2235200" cy="31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42558937"/>
              </p:ext>
            </p:extLst>
          </p:nvPr>
        </p:nvGraphicFramePr>
        <p:xfrm>
          <a:off x="251520" y="2852936"/>
          <a:ext cx="8712968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92088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работы с детьми</a:t>
            </a:r>
            <a:b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13338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Юрич\Pictures\0011-007-Formirovanie-znanij-o-seme-v-sisteme-dukhovno-nravstvennogo-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80928"/>
            <a:ext cx="2590923" cy="267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556792"/>
            <a:ext cx="5040559" cy="50405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дать первоначальные представления о родственных отношениях (сын, мама, папа, дочь и т.д.)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интересоваться тем, какие обязанности по дому есть у ребенка (убирать игрушки, помогать накрывать на стол и т.п.)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Родная семья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C:\Users\Юрич\Pictures\img_0177d659d9ab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91650"/>
            <a:ext cx="1323615" cy="188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22722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008112"/>
          </a:xfrm>
        </p:spPr>
        <p:txBody>
          <a:bodyPr anchor="t"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любимый детский сад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-2268760" y="4005064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SzPct val="100000"/>
            </a:pPr>
            <a:r>
              <a:rPr lang="ru-RU" altLang="ru-RU" sz="3000" b="1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    </a:t>
            </a:r>
            <a:endParaRPr lang="ru-RU" altLang="ru-RU" sz="3000" b="1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6147" name="Picture 3" descr="C:\Users\Юрич\Pictures\с.каменки\дет.сад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5" y="3068959"/>
            <a:ext cx="3912249" cy="286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556693"/>
            <a:ext cx="3888432" cy="509883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закреплять представления ребенка о себе как о члене коллектива, развивать чувство общности с другими детьми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закреплять навыки бережного отношения к вещам, учить использовать их по назначению, ставить на место</a:t>
            </a:r>
          </a:p>
          <a:p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85957" y="188640"/>
            <a:ext cx="1522363" cy="216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545728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Юрич\Desktop\фото для аттестации\DCIM\CIMG398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467469" y="2204864"/>
            <a:ext cx="4353412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772816"/>
            <a:ext cx="4608511" cy="4824536"/>
          </a:xfrm>
        </p:spPr>
        <p:txBody>
          <a:bodyPr>
            <a:normAutofit/>
          </a:bodyPr>
          <a:lstStyle/>
          <a:p>
            <a:pPr marL="0" lvl="0" indent="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None/>
            </a:pP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Задачи:</a:t>
            </a:r>
          </a:p>
          <a:p>
            <a:pPr lvl="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FontTx/>
              <a:buChar char="-"/>
            </a:pP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Рассказать детям о самых красивых местах родного села, его достопримечательностях</a:t>
            </a:r>
          </a:p>
          <a:p>
            <a:pPr lvl="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FontTx/>
              <a:buChar char="-"/>
            </a:pP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Продолжать воспитывать любовь к родному краю</a:t>
            </a:r>
            <a:endParaRPr lang="ru-RU" altLang="ru-RU" sz="2800" b="1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 anchor="t"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малая родина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 descr="C:\Users\Юрич\Pictures\img_0177d659d9ab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54000"/>
            <a:ext cx="1458290" cy="2071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450379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Юрич\Pictures\с.каменки\каменки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3356849" cy="2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556792"/>
            <a:ext cx="3600399" cy="504056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получают краеведческие сведения о родном посёлке, об истории его возникновения, о его достопримечательностях,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видах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транспорта, поселковых зданиях и учреждениях, трудовой деятельности людей, знаменитых земляках.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Воспитывается гордость за свою малую родину, желание сделать её лучше.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 anchor="t"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малая родина - родное село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4" name="Picture 4" descr="C:\Users\Юрич\Pictures\img_0177d659d9ab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49164" y="4392295"/>
            <a:ext cx="1645955" cy="2338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923026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73016"/>
            <a:ext cx="1976737" cy="273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3543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C:\Users\Юрич\Pictures\с.каменки\церковь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20688"/>
            <a:ext cx="2114115" cy="28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Юрич\Desktop\фото для аттестации\DCIM\CIMG399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979712" y="836712"/>
            <a:ext cx="3484020" cy="263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Юрич\Desktop\фото для аттестации\DCIM\CIMG453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3" y="3646125"/>
            <a:ext cx="3479999" cy="26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Юрич\Pictures\img_0177d659d9ab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599" y="307621"/>
            <a:ext cx="1500002" cy="213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31456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450</TotalTime>
  <Words>378</Words>
  <Application>Microsoft Office PowerPoint</Application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МБДОУ «Каменский детский сад» Богородского муниципального района Нижегородской области </vt:lpstr>
      <vt:lpstr>Слайд 2</vt:lpstr>
      <vt:lpstr>Задачи патриотического воспитания</vt:lpstr>
      <vt:lpstr>Содержание работы с детьми </vt:lpstr>
      <vt:lpstr>Родная семья</vt:lpstr>
      <vt:lpstr>Наш любимый детский сад</vt:lpstr>
      <vt:lpstr>Моя малая родина</vt:lpstr>
      <vt:lpstr>Моя малая родина - родное село</vt:lpstr>
      <vt:lpstr>Слайд 9</vt:lpstr>
      <vt:lpstr>Слайд 10</vt:lpstr>
      <vt:lpstr>Слайд 11</vt:lpstr>
      <vt:lpstr>Слайд 12</vt:lpstr>
      <vt:lpstr>Воспитание патриотизма, уважения к культурному прошлому России невозможно без средств эстетического воспитания: музыки, изо деятельности, художественного слова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«Каменский детский сад» Богородского муниципального района Нижегородской области</dc:title>
  <dc:creator>Юрич</dc:creator>
  <cp:lastModifiedBy>МДОУ Каменки</cp:lastModifiedBy>
  <cp:revision>46</cp:revision>
  <dcterms:created xsi:type="dcterms:W3CDTF">2015-02-15T09:37:25Z</dcterms:created>
  <dcterms:modified xsi:type="dcterms:W3CDTF">2015-03-13T10:31:19Z</dcterms:modified>
</cp:coreProperties>
</file>