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84" r:id="rId11"/>
    <p:sldId id="285" r:id="rId12"/>
    <p:sldId id="266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33D5F7-638B-4426-A8CF-CF7BB830AAF9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6A79BC-7FAA-4743-B831-028F2CEAD5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6A79BC-7FAA-4743-B831-028F2CEAD5D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472518" cy="65722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>
                <a:solidFill>
                  <a:srgbClr val="C00000"/>
                </a:solidFill>
              </a:rPr>
              <a:t>  Электронное </a:t>
            </a:r>
            <a:r>
              <a:rPr lang="ru-RU" sz="4800" dirty="0" err="1" smtClean="0">
                <a:solidFill>
                  <a:srgbClr val="C00000"/>
                </a:solidFill>
              </a:rPr>
              <a:t>портфолио</a:t>
            </a:r>
            <a:endParaRPr lang="ru-RU" sz="4800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4800" dirty="0" smtClean="0">
                <a:solidFill>
                  <a:srgbClr val="C00000"/>
                </a:solidFill>
              </a:rPr>
              <a:t>  учителя МБОУ    </a:t>
            </a:r>
            <a:r>
              <a:rPr lang="ru-RU" sz="4800" dirty="0" err="1" smtClean="0">
                <a:solidFill>
                  <a:srgbClr val="C00000"/>
                </a:solidFill>
              </a:rPr>
              <a:t>Хемчикской</a:t>
            </a:r>
            <a:r>
              <a:rPr lang="ru-RU" sz="4800" dirty="0" smtClean="0">
                <a:solidFill>
                  <a:srgbClr val="C00000"/>
                </a:solidFill>
              </a:rPr>
              <a:t> СОШ. </a:t>
            </a:r>
          </a:p>
          <a:p>
            <a:pPr algn="ctr">
              <a:buNone/>
            </a:pPr>
            <a:r>
              <a:rPr lang="ru-RU" sz="5400" dirty="0" err="1" smtClean="0">
                <a:solidFill>
                  <a:srgbClr val="002060"/>
                </a:solidFill>
              </a:rPr>
              <a:t>Хертек</a:t>
            </a:r>
            <a:r>
              <a:rPr lang="ru-RU" sz="5400" dirty="0" smtClean="0">
                <a:solidFill>
                  <a:srgbClr val="002060"/>
                </a:solidFill>
              </a:rPr>
              <a:t> </a:t>
            </a:r>
            <a:r>
              <a:rPr lang="ru-RU" sz="5400" dirty="0" err="1" smtClean="0">
                <a:solidFill>
                  <a:srgbClr val="002060"/>
                </a:solidFill>
              </a:rPr>
              <a:t>Ангыр-оол</a:t>
            </a:r>
            <a:r>
              <a:rPr lang="ru-RU" sz="5400" dirty="0" smtClean="0">
                <a:solidFill>
                  <a:srgbClr val="002060"/>
                </a:solidFill>
              </a:rPr>
              <a:t>    </a:t>
            </a:r>
            <a:r>
              <a:rPr lang="ru-RU" sz="5400" dirty="0" err="1" smtClean="0">
                <a:solidFill>
                  <a:srgbClr val="002060"/>
                </a:solidFill>
              </a:rPr>
              <a:t>Майныовича</a:t>
            </a:r>
            <a:r>
              <a:rPr lang="ru-RU" sz="5400" dirty="0" smtClean="0">
                <a:solidFill>
                  <a:srgbClr val="C00000"/>
                </a:solidFill>
              </a:rPr>
              <a:t>.</a:t>
            </a:r>
            <a:endParaRPr lang="ru-RU" sz="5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500066"/>
          </a:xfrm>
        </p:spPr>
        <p:txBody>
          <a:bodyPr>
            <a:normAutofit/>
          </a:bodyPr>
          <a:lstStyle/>
          <a:p>
            <a:r>
              <a:rPr lang="ru-RU" sz="1600" dirty="0" smtClean="0"/>
              <a:t>1</a:t>
            </a:r>
            <a:endParaRPr lang="ru-RU" sz="1600" dirty="0"/>
          </a:p>
        </p:txBody>
      </p:sp>
      <p:pic>
        <p:nvPicPr>
          <p:cNvPr id="3074" name="Picture 2" descr="C:\Users\Школа\Desktop\P13-02-15_04.0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15436" cy="6143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Images\P13-02-15_04.16[01]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178695" y="1035827"/>
            <a:ext cx="6143668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6743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b="1" i="1" dirty="0" smtClean="0"/>
              <a:t> </a:t>
            </a:r>
            <a:r>
              <a:rPr lang="ru-RU" sz="1800" b="1" i="1" dirty="0" smtClean="0">
                <a:solidFill>
                  <a:srgbClr val="C00000"/>
                </a:solidFill>
              </a:rPr>
              <a:t>Участие в предметных олимпиадах, не входящие в  рекомендуемый перечень олимпиад Министерства образования и науки РТ. РФ</a:t>
            </a:r>
            <a:endParaRPr lang="ru-RU" sz="1800" dirty="0">
              <a:solidFill>
                <a:srgbClr val="C0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1397000"/>
          <a:ext cx="8501120" cy="51752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504"/>
                <a:gridCol w="3643338"/>
                <a:gridCol w="1000132"/>
                <a:gridCol w="1585922"/>
                <a:gridCol w="1700224"/>
              </a:tblGrid>
              <a:tr h="667527">
                <a:tc>
                  <a:txBody>
                    <a:bodyPr/>
                    <a:lstStyle/>
                    <a:p>
                      <a:pPr marL="96838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635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Ф.И.О. учащегося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Тур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635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Учебный год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635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Подтверждающий документ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02582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Сундуй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Айзанак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Международ-ный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2014/2015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сертификат</a:t>
                      </a:r>
                      <a:endParaRPr lang="ru-RU" dirty="0"/>
                    </a:p>
                  </a:txBody>
                  <a:tcPr/>
                </a:tc>
              </a:tr>
              <a:tr h="1502582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Соян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Аянбек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err="1" smtClean="0"/>
                        <a:t>Международ-ный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2014/2015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сертификат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1502582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Иргит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Эрес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err="1" smtClean="0"/>
                        <a:t>Международ-ный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2014/2015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сертификат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67434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Выявления развития у                                       обучающихся способностей к  </a:t>
            </a:r>
            <a:b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научной, творческой  деятельности, </a:t>
            </a:r>
            <a:b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также их    участия в олимпиадах, конкурсах.</a:t>
            </a:r>
          </a:p>
          <a:p>
            <a:pPr algn="ctr">
              <a:buNone/>
            </a:pPr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i="1" dirty="0" smtClean="0"/>
              <a:t> </a:t>
            </a:r>
            <a:r>
              <a:rPr lang="ru-RU" sz="2400" b="1" i="1" dirty="0" smtClean="0">
                <a:solidFill>
                  <a:srgbClr val="C00000"/>
                </a:solidFill>
              </a:rPr>
              <a:t>Наличие участников научных конференций, олимпиад, конкурсов.</a:t>
            </a:r>
          </a:p>
          <a:p>
            <a:pPr algn="ctr">
              <a:buNone/>
            </a:pPr>
            <a:endParaRPr lang="ru-RU" sz="2400" b="1" i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2400" dirty="0" err="1" smtClean="0"/>
              <a:t>Хертек</a:t>
            </a:r>
            <a:r>
              <a:rPr lang="ru-RU" sz="2400" dirty="0" smtClean="0"/>
              <a:t> </a:t>
            </a:r>
            <a:r>
              <a:rPr lang="ru-RU" sz="2400" dirty="0" err="1" smtClean="0"/>
              <a:t>Азияна</a:t>
            </a:r>
            <a:r>
              <a:rPr lang="ru-RU" sz="2400" dirty="0" smtClean="0"/>
              <a:t>  обучающаяся 2 класса со своим проектом «</a:t>
            </a:r>
            <a:r>
              <a:rPr lang="ru-RU" sz="2400" dirty="0" err="1" smtClean="0"/>
              <a:t>Деннелге</a:t>
            </a:r>
            <a:r>
              <a:rPr lang="ru-RU" sz="2400" dirty="0" smtClean="0"/>
              <a:t>  </a:t>
            </a:r>
            <a:r>
              <a:rPr lang="ru-RU" sz="2400" dirty="0" err="1" smtClean="0"/>
              <a:t>бодаарынын</a:t>
            </a:r>
            <a:r>
              <a:rPr lang="ru-RU" sz="2400" dirty="0" smtClean="0"/>
              <a:t> </a:t>
            </a:r>
            <a:r>
              <a:rPr lang="ru-RU" sz="2400" dirty="0" err="1" smtClean="0"/>
              <a:t>эптиг</a:t>
            </a:r>
            <a:r>
              <a:rPr lang="ru-RU" sz="2400" dirty="0" smtClean="0"/>
              <a:t> </a:t>
            </a:r>
            <a:r>
              <a:rPr lang="ru-RU" sz="2400" dirty="0" err="1" smtClean="0"/>
              <a:t>аргазы</a:t>
            </a:r>
            <a:r>
              <a:rPr lang="ru-RU" sz="2400" dirty="0" smtClean="0"/>
              <a:t>»  в </a:t>
            </a:r>
            <a:r>
              <a:rPr lang="ru-RU" sz="2400" dirty="0" err="1" smtClean="0"/>
              <a:t>кожууне</a:t>
            </a:r>
            <a:r>
              <a:rPr lang="ru-RU" sz="2400" dirty="0" smtClean="0"/>
              <a:t> заняла 2 место </a:t>
            </a:r>
          </a:p>
          <a:p>
            <a:pPr algn="ctr">
              <a:buNone/>
            </a:pP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67434"/>
          </a:xfrm>
        </p:spPr>
        <p:txBody>
          <a:bodyPr/>
          <a:lstStyle/>
          <a:p>
            <a:pPr algn="ctr"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Наличие форм организации внеурочной деятельности по преподаваемым предметам.</a:t>
            </a:r>
          </a:p>
          <a:p>
            <a:pPr algn="ctr">
              <a:buNone/>
            </a:pPr>
            <a:endParaRPr lang="ru-RU" sz="2400" dirty="0">
              <a:solidFill>
                <a:srgbClr val="C0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6" y="1397000"/>
          <a:ext cx="8286812" cy="4713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30"/>
                <a:gridCol w="5000660"/>
                <a:gridCol w="1785950"/>
                <a:gridCol w="1071572"/>
              </a:tblGrid>
              <a:tr h="4603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6318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Название программы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Учебный год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4508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Класс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5063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Проектная деятельность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2014/2015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  <a:tr h="850639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Улусчу</a:t>
                      </a:r>
                      <a:r>
                        <a:rPr lang="ru-RU" dirty="0" smtClean="0"/>
                        <a:t>  </a:t>
                      </a:r>
                      <a:r>
                        <a:rPr lang="ru-RU" dirty="0" err="1" smtClean="0"/>
                        <a:t>ужурлар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2014/2015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  <a:tr h="850639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Добрая дорога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2013/2014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1-2кл</a:t>
                      </a:r>
                      <a:endParaRPr lang="ru-RU" dirty="0"/>
                    </a:p>
                  </a:txBody>
                  <a:tcPr/>
                </a:tc>
              </a:tr>
              <a:tr h="85063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5063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6743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i="1" dirty="0" smtClean="0">
                <a:solidFill>
                  <a:srgbClr val="C00000"/>
                </a:solidFill>
              </a:rPr>
              <a:t>Наличие учащихся, занимающихся проектной          деятельностью.</a:t>
            </a:r>
          </a:p>
          <a:p>
            <a:pPr algn="ctr">
              <a:buNone/>
            </a:pPr>
            <a:endParaRPr lang="ru-RU" sz="2400" dirty="0">
              <a:solidFill>
                <a:srgbClr val="C0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9" y="1285860"/>
          <a:ext cx="8405850" cy="49958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1170"/>
                <a:gridCol w="1681170"/>
                <a:gridCol w="1681170"/>
                <a:gridCol w="1681170"/>
                <a:gridCol w="1681170"/>
              </a:tblGrid>
              <a:tr h="500066">
                <a:tc>
                  <a:txBody>
                    <a:bodyPr/>
                    <a:lstStyle/>
                    <a:p>
                      <a:pPr marL="6858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Уровни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Тема работы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Участник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Результат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361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Год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57256">
                <a:tc>
                  <a:txBody>
                    <a:bodyPr/>
                    <a:lstStyle/>
                    <a:p>
                      <a:pPr marL="450850" indent="-269875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850" algn="l"/>
                        </a:tabLst>
                      </a:pPr>
                      <a:r>
                        <a:rPr lang="ru-RU" sz="1600" dirty="0" err="1" smtClean="0">
                          <a:latin typeface="Times New Roman"/>
                          <a:ea typeface="Calibri"/>
                          <a:cs typeface="Times New Roman"/>
                        </a:rPr>
                        <a:t>Муниципаль-ный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488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0488" algn="l"/>
                        </a:tabLs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ru-RU" sz="1600" dirty="0" err="1" smtClean="0">
                          <a:latin typeface="Times New Roman"/>
                          <a:ea typeface="Calibri"/>
                          <a:cs typeface="Times New Roman"/>
                        </a:rPr>
                        <a:t>Деннелге</a:t>
                      </a:r>
                      <a:r>
                        <a:rPr lang="ru-RU" sz="16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baseline="0" dirty="0" err="1" smtClean="0">
                          <a:latin typeface="Times New Roman"/>
                          <a:ea typeface="Calibri"/>
                          <a:cs typeface="Times New Roman"/>
                        </a:rPr>
                        <a:t>бодаарынын</a:t>
                      </a:r>
                      <a:r>
                        <a:rPr lang="ru-RU" sz="16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baseline="0" dirty="0" err="1" smtClean="0">
                          <a:latin typeface="Times New Roman"/>
                          <a:ea typeface="Calibri"/>
                          <a:cs typeface="Times New Roman"/>
                        </a:rPr>
                        <a:t>бир</a:t>
                      </a:r>
                      <a:r>
                        <a:rPr lang="ru-RU" sz="16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baseline="0" dirty="0" err="1" smtClean="0">
                          <a:latin typeface="Times New Roman"/>
                          <a:ea typeface="Calibri"/>
                          <a:cs typeface="Times New Roman"/>
                        </a:rPr>
                        <a:t>аргазы</a:t>
                      </a:r>
                      <a:endParaRPr lang="ru-RU" sz="16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latin typeface="Times New Roman"/>
                          <a:ea typeface="Calibri"/>
                          <a:cs typeface="Times New Roman"/>
                        </a:rPr>
                        <a:t>Хертек</a:t>
                      </a:r>
                      <a:r>
                        <a:rPr lang="ru-RU" sz="16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ru-RU" sz="1600" baseline="0" dirty="0" err="1" smtClean="0">
                          <a:latin typeface="Times New Roman"/>
                          <a:ea typeface="Calibri"/>
                          <a:cs typeface="Times New Roman"/>
                        </a:rPr>
                        <a:t>Азияна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-е 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место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361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2013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5725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Школьный.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Геометриялыг</a:t>
                      </a:r>
                      <a:r>
                        <a:rPr lang="ru-RU" sz="1600" dirty="0" smtClean="0"/>
                        <a:t> </a:t>
                      </a:r>
                    </a:p>
                    <a:p>
                      <a:r>
                        <a:rPr lang="ru-RU" sz="1600" dirty="0" err="1" smtClean="0"/>
                        <a:t>Фигуралар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бистин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хевивисте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Иргит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baseline="0" dirty="0" err="1" smtClean="0"/>
                        <a:t>Эрес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2место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2014</a:t>
                      </a:r>
                      <a:endParaRPr lang="ru-RU" sz="1600" dirty="0"/>
                    </a:p>
                  </a:txBody>
                  <a:tcPr/>
                </a:tc>
              </a:tr>
              <a:tr h="8572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5725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5725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Школа\Desktop\P13-02-15_03.4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715436" cy="6572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53120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Личный вклад и  повышение качества               образования на основе совершенствования методов обучения и воспитания.</a:t>
            </a:r>
          </a:p>
          <a:p>
            <a:pPr algn="ctr">
              <a:buNone/>
            </a:pPr>
            <a:r>
              <a:rPr lang="ru-RU" sz="2400" b="1" i="1" dirty="0" smtClean="0"/>
              <a:t> Программно-методическое сопровождение</a:t>
            </a: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5" y="2500306"/>
          <a:ext cx="8215371" cy="49977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4843"/>
                <a:gridCol w="2714644"/>
                <a:gridCol w="1285884"/>
              </a:tblGrid>
              <a:tr h="500066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Ф.И.О. автора и название программы, год издания, кем рекомендовано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71463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366713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975" algn="l"/>
                        </a:tabLs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85818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Государственный стандарт и учебные программы по тувинскому языку для 1-4 классов. / А.К.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Ойдан-оол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Э.Д.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Ондар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Н.Ч.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Дамба.-К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.: ГУП «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Тываполиграф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».- 2008г.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Математика. Рабочие программы. 1-4 классы. Моро М.И., Волкова С.И., Степанова С.В.- М.: Просвещение 2011г.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85818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Учебные программы по тувинскому языку, чтению и внеклассному чтению 1-4 классов./ А.К.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Ойдан-оол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Э.Д.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Ондар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–Кызыл-2000г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Окружающий мир. Рабочие программы. 1-4 классы. А.А. </a:t>
                      </a:r>
                      <a:r>
                        <a:rPr kumimoji="0" lang="ru-RU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Плешаков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8581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858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24558"/>
          </a:xfrm>
        </p:spPr>
        <p:txBody>
          <a:bodyPr/>
          <a:lstStyle/>
          <a:p>
            <a:pPr algn="ctr"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Наличие публикаций, имеющих  соответствующий гриф и выходные данные,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в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том числе электронной версии  сайте профильных издательств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6" y="1415354"/>
          <a:ext cx="8429688" cy="46568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068"/>
                <a:gridCol w="2714644"/>
                <a:gridCol w="1000132"/>
                <a:gridCol w="1404948"/>
                <a:gridCol w="1404948"/>
                <a:gridCol w="1404948"/>
              </a:tblGrid>
              <a:tr h="531802">
                <a:tc>
                  <a:txBody>
                    <a:bodyPr/>
                    <a:lstStyle/>
                    <a:p>
                      <a:pPr marL="34925" lvl="0" indent="-6985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Наименование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год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Место издание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Адрес сайта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Подтверждающий документ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06479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Инфоурок.ру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сайт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Infourok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ru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свидетельство</a:t>
                      </a:r>
                      <a:endParaRPr lang="ru-RU" dirty="0"/>
                    </a:p>
                  </a:txBody>
                  <a:tcPr/>
                </a:tc>
              </a:tr>
              <a:tr h="1006479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Инфоурок.ру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сайт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Infourok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ru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свидетельство</a:t>
                      </a:r>
                      <a:endParaRPr lang="ru-RU" dirty="0"/>
                    </a:p>
                  </a:txBody>
                  <a:tcPr/>
                </a:tc>
              </a:tr>
              <a:tr h="1006479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Социальная сеть работников образования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сайт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ns.portal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свидетельство</a:t>
                      </a:r>
                      <a:endParaRPr lang="ru-RU" dirty="0"/>
                    </a:p>
                  </a:txBody>
                  <a:tcPr/>
                </a:tc>
              </a:tr>
              <a:tr h="100647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9599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Сертификат о публикации.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122" name="Picture 2" descr="G:\Images\P13-02-15_04.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-607241" y="1750193"/>
            <a:ext cx="5572133" cy="3929091"/>
          </a:xfrm>
          <a:prstGeom prst="rect">
            <a:avLst/>
          </a:prstGeom>
          <a:noFill/>
        </p:spPr>
      </p:pic>
      <p:pic>
        <p:nvPicPr>
          <p:cNvPr id="5123" name="Picture 3" descr="G:\Images\P13-02-15_04.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3583778" y="1559702"/>
            <a:ext cx="5619757" cy="42148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110310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Материалы для прохождения аттестации на подтверждение первой квалификационной категории учителя начальных классов  муниципальной бюджетной       общеобразовательной школы села 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Хемчик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 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Бай-Тайгинский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кожуун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Республики Тыва»</a:t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Хертек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Ангыр-оол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Майныовича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6743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Публичное представление собственного педагогического опыта на сайте</a:t>
            </a:r>
          </a:p>
          <a:p>
            <a:pPr algn="ctr">
              <a:buNone/>
            </a:pPr>
            <a:endParaRPr lang="ru-RU" sz="2400" dirty="0">
              <a:solidFill>
                <a:srgbClr val="C0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1397000"/>
          <a:ext cx="8286808" cy="44422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702"/>
                <a:gridCol w="2071702"/>
                <a:gridCol w="2071702"/>
                <a:gridCol w="2071702"/>
              </a:tblGrid>
              <a:tr h="5318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Методическая тема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Место издания</a:t>
                      </a: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Адрес сайта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Подтверждающий документ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</a:tr>
              <a:tr h="12938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Творческие работы учащихся</a:t>
                      </a: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сеть работников  образования</a:t>
                      </a: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6FC6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bai-tal.edu17.ru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свидетельство</a:t>
                      </a:r>
                    </a:p>
                  </a:txBody>
                  <a:tcPr marL="68580" marR="68580" marT="0" marB="0" horzOverflow="overflow"/>
                </a:tc>
              </a:tr>
              <a:tr h="1293818">
                <a:tc>
                  <a:txBody>
                    <a:bodyPr/>
                    <a:lstStyle/>
                    <a:p>
                      <a:r>
                        <a:rPr lang="ru-RU" dirty="0" smtClean="0"/>
                        <a:t>Игра «</a:t>
                      </a:r>
                      <a:r>
                        <a:rPr lang="ru-RU" dirty="0" err="1" smtClean="0"/>
                        <a:t>Сагынгырлар</a:t>
                      </a:r>
                      <a:r>
                        <a:rPr lang="ru-RU" dirty="0" smtClean="0"/>
                        <a:t>,</a:t>
                      </a:r>
                    </a:p>
                    <a:p>
                      <a:r>
                        <a:rPr lang="ru-RU" dirty="0" err="1" smtClean="0"/>
                        <a:t>тывынгырлар</a:t>
                      </a:r>
                      <a:r>
                        <a:rPr lang="ru-RU" dirty="0" smtClean="0"/>
                        <a:t>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Инфоурок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infourok.ru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r>
                        <a:rPr lang="ru-RU" dirty="0" err="1" smtClean="0"/>
                        <a:t>видетельство</a:t>
                      </a:r>
                      <a:endParaRPr lang="ru-RU" dirty="0"/>
                    </a:p>
                  </a:txBody>
                  <a:tcPr/>
                </a:tc>
              </a:tr>
              <a:tr h="1293818">
                <a:tc>
                  <a:txBody>
                    <a:bodyPr/>
                    <a:lstStyle/>
                    <a:p>
                      <a:r>
                        <a:rPr lang="ru-RU" dirty="0" smtClean="0"/>
                        <a:t>Презентация</a:t>
                      </a:r>
                    </a:p>
                    <a:p>
                      <a:r>
                        <a:rPr lang="ru-RU" dirty="0" smtClean="0"/>
                        <a:t>«Тыва </a:t>
                      </a:r>
                      <a:r>
                        <a:rPr lang="ru-RU" dirty="0" err="1" smtClean="0"/>
                        <a:t>улустун</a:t>
                      </a:r>
                      <a:r>
                        <a:rPr lang="ru-RU" dirty="0" smtClean="0"/>
                        <a:t> 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Инфоурок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infourok.ru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свидетельство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6743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Выступления на презентациях,  круглых столах в </a:t>
            </a:r>
            <a:b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рамках   которых демонстрировался данный </a:t>
            </a:r>
            <a:b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педагогический опыт 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388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i="1" dirty="0" smtClean="0"/>
              <a:t>Использование современных образовательных технологий</a:t>
            </a:r>
          </a:p>
          <a:p>
            <a:pPr algn="ctr">
              <a:buNone/>
            </a:pP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1397000"/>
          <a:ext cx="8286808" cy="47864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"/>
                <a:gridCol w="3714776"/>
                <a:gridCol w="3786214"/>
                <a:gridCol w="357190"/>
              </a:tblGrid>
              <a:tr h="6032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Современные образовательные технологии: название, автор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b="1" kern="120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b="1" kern="120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 использования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</a:tr>
              <a:tr h="1677465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Информационно-коммуникационные технологии</a:t>
                      </a: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позволяют обеспечить переход от механического усвоения знаний к овладению навыкам самостоятельно приобретать новые знания и умения, приобщает обучаемых к современным методам работы с информацией.</a:t>
                      </a: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77465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Здоровьесберегающие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технологии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Применяю по укреплению здоровья учащихся, учитывая важнейшие характеристики образовательной среды и условия жизни ребенка.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95996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Мои личные достижения.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Повышение квалификации за последние 5 лет.</a:t>
            </a:r>
          </a:p>
          <a:p>
            <a:pPr algn="ctr">
              <a:buNone/>
            </a:pPr>
            <a:r>
              <a:rPr lang="ru-RU" sz="2400" dirty="0" smtClean="0"/>
              <a:t>«Формирование универсальных учебных действий в младшем школьном возрасте в соответствии с требованиями ФГОС НОО» 72ч.</a:t>
            </a:r>
          </a:p>
          <a:p>
            <a:pPr algn="ctr">
              <a:buNone/>
            </a:pPr>
            <a:endParaRPr lang="ru-RU" sz="24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«Подготовка и проведение </a:t>
            </a:r>
            <a:r>
              <a:rPr lang="en-US" sz="2400" dirty="0" smtClean="0">
                <a:solidFill>
                  <a:srgbClr val="FF0000"/>
                </a:solidFill>
              </a:rPr>
              <a:t>V</a:t>
            </a:r>
            <a:r>
              <a:rPr lang="ru-RU" sz="2400" dirty="0" smtClean="0">
                <a:solidFill>
                  <a:srgbClr val="FF0000"/>
                </a:solidFill>
              </a:rPr>
              <a:t> республиканской олимпиады развивающего обучения»</a:t>
            </a:r>
          </a:p>
          <a:p>
            <a:pPr algn="ctr">
              <a:buNone/>
            </a:pPr>
            <a:endParaRPr lang="ru-RU" sz="24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2400" dirty="0" smtClean="0"/>
              <a:t> «Обновление содержания гуманитарного и естественнонаучного физического образования в начальной школе»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Всего 370 часов  </a:t>
            </a:r>
            <a:r>
              <a:rPr lang="ru-RU" sz="2400" dirty="0" err="1" smtClean="0">
                <a:solidFill>
                  <a:srgbClr val="FF0000"/>
                </a:solidFill>
              </a:rPr>
              <a:t>часов</a:t>
            </a:r>
            <a:r>
              <a:rPr lang="ru-RU" sz="2400" dirty="0" smtClean="0">
                <a:solidFill>
                  <a:srgbClr val="FF0000"/>
                </a:solidFill>
              </a:rPr>
              <a:t>   курсов повышения за 5 лет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 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95996"/>
          </a:xfrm>
        </p:spPr>
        <p:txBody>
          <a:bodyPr/>
          <a:lstStyle/>
          <a:p>
            <a:pPr algn="ctr">
              <a:buNone/>
            </a:pPr>
            <a:endParaRPr lang="ru-RU" sz="2800" dirty="0" smtClean="0">
              <a:solidFill>
                <a:srgbClr val="C00000"/>
              </a:solidFill>
            </a:endParaRPr>
          </a:p>
          <a:p>
            <a:pPr algn="ctr">
              <a:buNone/>
            </a:pPr>
            <a:endParaRPr lang="ru-RU" sz="2800" dirty="0" smtClean="0">
              <a:solidFill>
                <a:srgbClr val="C00000"/>
              </a:solidFill>
            </a:endParaRPr>
          </a:p>
          <a:p>
            <a:pPr algn="ctr">
              <a:buNone/>
            </a:pPr>
            <a:endParaRPr lang="ru-RU" sz="2800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Владею навыками пользователя персонального компьютера . Получил справку №304 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ru-RU" sz="2800" dirty="0" smtClean="0">
                <a:solidFill>
                  <a:srgbClr val="C00000"/>
                </a:solidFill>
              </a:rPr>
              <a:t>о базовом уровне подготовки слушателя. 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(от</a:t>
            </a:r>
            <a:r>
              <a:rPr lang="en-US" sz="2800" dirty="0" smtClean="0">
                <a:solidFill>
                  <a:srgbClr val="C00000"/>
                </a:solidFill>
              </a:rPr>
              <a:t> 9</a:t>
            </a:r>
            <a:r>
              <a:rPr lang="ru-RU" sz="2800" dirty="0" smtClean="0">
                <a:solidFill>
                  <a:srgbClr val="C00000"/>
                </a:solidFill>
              </a:rPr>
              <a:t> февраля 2015)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959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Имею государственные     и    отраслевые, муниципальные поощрения.</a:t>
            </a:r>
          </a:p>
          <a:p>
            <a:pPr lvl="0" algn="ctr">
              <a:buNone/>
            </a:pPr>
            <a:r>
              <a:rPr lang="ru-RU" sz="2000" dirty="0" smtClean="0"/>
              <a:t>Грамота Министерство образования, и науки и молодежной политики Республики Тыва за хорошую подготовку ученика 3 класса </a:t>
            </a:r>
            <a:r>
              <a:rPr lang="ru-RU" sz="2000" dirty="0" err="1" smtClean="0"/>
              <a:t>Салчак</a:t>
            </a:r>
            <a:r>
              <a:rPr lang="ru-RU" sz="2000" dirty="0" smtClean="0"/>
              <a:t> </a:t>
            </a:r>
            <a:r>
              <a:rPr lang="ru-RU" sz="2000" dirty="0" err="1" smtClean="0"/>
              <a:t>Сайына</a:t>
            </a:r>
            <a:r>
              <a:rPr lang="ru-RU" sz="2000" dirty="0" smtClean="0"/>
              <a:t>, занявшего   1 место по математике в индивидуальном и парном турах  </a:t>
            </a:r>
            <a:r>
              <a:rPr lang="en-US" sz="2000" dirty="0" smtClean="0"/>
              <a:t>III</a:t>
            </a:r>
            <a:r>
              <a:rPr lang="ru-RU" sz="2000" dirty="0" smtClean="0"/>
              <a:t> Республиканской олимпиады развивающего обучения среди учащихся начальной школы</a:t>
            </a:r>
          </a:p>
          <a:p>
            <a:pPr lvl="0" algn="ctr">
              <a:buNone/>
            </a:pPr>
            <a:r>
              <a:rPr lang="ru-RU" sz="2000" dirty="0" smtClean="0"/>
              <a:t> (25-26.03.2010</a:t>
            </a:r>
            <a:r>
              <a:rPr lang="ru-RU" sz="2400" dirty="0" smtClean="0"/>
              <a:t>)</a:t>
            </a:r>
          </a:p>
          <a:p>
            <a:pPr lvl="0" algn="ctr">
              <a:buNone/>
            </a:pPr>
            <a:endParaRPr lang="ru-RU" sz="2400" dirty="0" smtClean="0"/>
          </a:p>
          <a:p>
            <a:pPr algn="ctr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Почетная грамота  Верховный хурал (парламент) Республики Тыва за добросовестный труд в сфере обучения и воспитания подрастающего поколения (распоряжение № 453от 20.05.2014)</a:t>
            </a:r>
          </a:p>
          <a:p>
            <a:pPr lvl="0" algn="ctr">
              <a:buNone/>
            </a:pPr>
            <a:endParaRPr lang="ru-RU" sz="2400" dirty="0" smtClean="0"/>
          </a:p>
          <a:p>
            <a:pPr algn="ctr">
              <a:buNone/>
            </a:pP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67434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Занимал призовые места в профессиональных конкурсах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 «Учитель года 2011, 2015»</a:t>
            </a:r>
          </a:p>
          <a:p>
            <a:pPr lvl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Почетная грамота МОУ </a:t>
            </a:r>
            <a:r>
              <a:rPr lang="ru-RU" dirty="0" err="1" smtClean="0">
                <a:solidFill>
                  <a:srgbClr val="FF0000"/>
                </a:solidFill>
              </a:rPr>
              <a:t>Хемчикская</a:t>
            </a:r>
            <a:r>
              <a:rPr lang="ru-RU" dirty="0" smtClean="0">
                <a:solidFill>
                  <a:srgbClr val="FF0000"/>
                </a:solidFill>
              </a:rPr>
              <a:t> СОШ победитель школьного этапа Всероссийского профессионального конкурса педагогического мастерства «Учитель года – 2015»</a:t>
            </a:r>
          </a:p>
          <a:p>
            <a:pPr lvl="0"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Почетная грамота МОУ </a:t>
            </a:r>
            <a:r>
              <a:rPr lang="ru-RU" dirty="0" err="1" smtClean="0">
                <a:solidFill>
                  <a:srgbClr val="FF0000"/>
                </a:solidFill>
              </a:rPr>
              <a:t>Хемчикская</a:t>
            </a:r>
            <a:r>
              <a:rPr lang="ru-RU" dirty="0" smtClean="0">
                <a:solidFill>
                  <a:srgbClr val="FF0000"/>
                </a:solidFill>
              </a:rPr>
              <a:t> СОШ  Победитель конкурса «Лучший учитель - 2012»</a:t>
            </a:r>
          </a:p>
          <a:p>
            <a:pPr lvl="0"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38872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88" y="214313"/>
          <a:ext cx="8429626" cy="66191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4813"/>
                <a:gridCol w="4214813"/>
              </a:tblGrid>
              <a:tr h="4982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Фамилия, имя, отчество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Хертек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Ангыр-оол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Майныович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4982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 и год рождения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03.06.1973г</a:t>
                      </a:r>
                    </a:p>
                  </a:txBody>
                  <a:tcPr horzOverflow="overflow"/>
                </a:tc>
              </a:tr>
              <a:tr h="11056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 работы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Муниципальное бюджетное общеобразовательное учреждение 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Хемчикская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средняя  общеобразовательная школа села 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Хемчик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муниципального  района  «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Бай-Тайгинский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кожуун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Республики Тыва»,</a:t>
                      </a:r>
                    </a:p>
                  </a:txBody>
                  <a:tcPr horzOverflow="overflow"/>
                </a:tc>
              </a:tr>
              <a:tr h="8599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Среднее специальное.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Кызылское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педагогическое училище.  1997г. Учитель начальных классов и дошкольное воспитание</a:t>
                      </a:r>
                    </a:p>
                  </a:txBody>
                  <a:tcPr horzOverflow="overflow"/>
                </a:tc>
              </a:tr>
              <a:tr h="49824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Стаж педагогической работы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824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Стаж работы в данной должности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18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824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Стаж работы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данном учреждении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18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5998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Квалификационная категория с указанием срока действия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I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квалификационная категория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(Приказ №45– О.Д. Отдела образования </a:t>
                      </a:r>
                      <a:r>
                        <a:rPr lang="ru-RU" sz="14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Бай-Тайгинского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района   от 15.04.2010г) до 01.05.2015г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824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Преподаваемый предмет, классы, классное руководство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Начальные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классы.  Руководитель 2класса с 1сентября 2014г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427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Наличие государственных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отраслевых наград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Почетные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грамоты МО и науки РТ  -2006,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Верховного Хурала ( парламента) Республики Тыва-2014.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11031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C00000"/>
                </a:solidFill>
              </a:rPr>
              <a:t> </a:t>
            </a:r>
            <a:r>
              <a:rPr lang="en-US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Стабильные результаты освоения         обучения обучающимися     образовательных   программ и     показатель динамики их </a:t>
            </a:r>
            <a:b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достижения</a:t>
            </a:r>
            <a:endParaRPr lang="ru-RU" sz="4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38872"/>
          </a:xfrm>
        </p:spPr>
        <p:txBody>
          <a:bodyPr/>
          <a:lstStyle/>
          <a:p>
            <a:pPr>
              <a:buNone/>
            </a:pP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1.2. Качество знаний учащихся по итогам мониторингов, проводимых</a:t>
            </a:r>
          </a:p>
          <a:p>
            <a:pPr>
              <a:buNone/>
            </a:pP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общеобразовательным учреждением.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2000240"/>
          <a:ext cx="8358246" cy="4572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9123"/>
                <a:gridCol w="4179123"/>
              </a:tblGrid>
              <a:tr h="762005">
                <a:tc>
                  <a:txBody>
                    <a:bodyPr/>
                    <a:lstStyle/>
                    <a:p>
                      <a:pPr marL="96838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2009-2010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43%</a:t>
                      </a:r>
                      <a:endParaRPr lang="ru-RU" dirty="0"/>
                    </a:p>
                  </a:txBody>
                  <a:tcPr/>
                </a:tc>
              </a:tr>
              <a:tr h="762005">
                <a:tc>
                  <a:txBody>
                    <a:bodyPr/>
                    <a:lstStyle/>
                    <a:p>
                      <a:pPr marL="96838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2010-2011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42%</a:t>
                      </a:r>
                      <a:endParaRPr lang="ru-RU" dirty="0"/>
                    </a:p>
                  </a:txBody>
                  <a:tcPr/>
                </a:tc>
              </a:tr>
              <a:tr h="762005">
                <a:tc>
                  <a:txBody>
                    <a:bodyPr/>
                    <a:lstStyle/>
                    <a:p>
                      <a:pPr marL="96838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2011-2012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45%</a:t>
                      </a:r>
                      <a:endParaRPr lang="ru-RU" dirty="0"/>
                    </a:p>
                  </a:txBody>
                  <a:tcPr/>
                </a:tc>
              </a:tr>
              <a:tr h="762005">
                <a:tc>
                  <a:txBody>
                    <a:bodyPr/>
                    <a:lstStyle/>
                    <a:p>
                      <a:pPr marL="96838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2012-2013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  <a:tr h="762005">
                <a:tc>
                  <a:txBody>
                    <a:bodyPr/>
                    <a:lstStyle/>
                    <a:p>
                      <a:pPr marL="96838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2013-2014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  <a:tr h="762005">
                <a:tc>
                  <a:txBody>
                    <a:bodyPr/>
                    <a:lstStyle/>
                    <a:p>
                      <a:pPr marL="96838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За пять лет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110310"/>
          </a:xfrm>
        </p:spPr>
        <p:txBody>
          <a:bodyPr/>
          <a:lstStyle/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Качество знаний по ЕРМКО.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0032" y="1000106"/>
          <a:ext cx="8143933" cy="54292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506"/>
                <a:gridCol w="1755332"/>
                <a:gridCol w="1163419"/>
                <a:gridCol w="1163419"/>
                <a:gridCol w="1163419"/>
                <a:gridCol w="1163419"/>
                <a:gridCol w="1163419"/>
              </a:tblGrid>
              <a:tr h="90488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0488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0488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0488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0488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0488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11031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Сканер ЕРМКО.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95996"/>
          </a:xfrm>
        </p:spPr>
        <p:txBody>
          <a:bodyPr/>
          <a:lstStyle/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 Участие в предметных олимпиадах, входящих в перечень олимпиад Министерства  образования и науки РТ.РФ </a:t>
            </a:r>
            <a:br>
              <a:rPr lang="ru-RU" sz="2800" b="1" i="1" dirty="0" smtClean="0">
                <a:solidFill>
                  <a:srgbClr val="C00000"/>
                </a:solidFill>
              </a:rPr>
            </a:br>
            <a:r>
              <a:rPr lang="ru-RU" sz="1600" b="1" i="1" dirty="0" smtClean="0">
                <a:solidFill>
                  <a:srgbClr val="C00000"/>
                </a:solidFill>
              </a:rPr>
              <a:t>                   </a:t>
            </a: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1857364"/>
          <a:ext cx="8429685" cy="50006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"/>
                <a:gridCol w="2943246"/>
                <a:gridCol w="1685937"/>
                <a:gridCol w="1514485"/>
                <a:gridCol w="1857389"/>
              </a:tblGrid>
              <a:tr h="670251">
                <a:tc>
                  <a:txBody>
                    <a:bodyPr/>
                    <a:lstStyle/>
                    <a:p>
                      <a:pPr marL="96838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Ф.И.О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учащихся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66713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Тур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5738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Учебный год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6838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Подтверждающий документ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30385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2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Салчак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Сайын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err="1" smtClean="0"/>
                        <a:t>Кужугет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Чинчи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Команда 2-го класса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Региональ-ный</a:t>
                      </a:r>
                      <a:r>
                        <a:rPr lang="ru-RU" dirty="0" smtClean="0"/>
                        <a:t> (ОРО)</a:t>
                      </a:r>
                    </a:p>
                    <a:p>
                      <a:r>
                        <a:rPr lang="ru-RU" dirty="0" err="1" smtClean="0"/>
                        <a:t>Шагаан-Арыг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err="1" smtClean="0"/>
                        <a:t>Региональ-ный</a:t>
                      </a:r>
                      <a:r>
                        <a:rPr lang="ru-RU" dirty="0" smtClean="0"/>
                        <a:t> (ОРО)</a:t>
                      </a:r>
                    </a:p>
                    <a:p>
                      <a:r>
                        <a:rPr lang="ru-RU" dirty="0" smtClean="0"/>
                        <a:t>Кызыл-Мажалык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err="1" smtClean="0"/>
                        <a:t>Муниципаль</a:t>
                      </a:r>
                      <a:r>
                        <a:rPr lang="ru-RU" dirty="0" smtClean="0"/>
                        <a:t>-</a:t>
                      </a:r>
                    </a:p>
                    <a:p>
                      <a:r>
                        <a:rPr lang="ru-RU" dirty="0" err="1" smtClean="0"/>
                        <a:t>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2010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2012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2013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Грамота от 25марта 2010г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26.05.2012 </a:t>
                      </a:r>
                    </a:p>
                    <a:p>
                      <a:r>
                        <a:rPr lang="ru-RU" dirty="0" smtClean="0"/>
                        <a:t>Сертификат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Грамота учителю от 18марта 2013</a:t>
                      </a:r>
                    </a:p>
                    <a:p>
                      <a:r>
                        <a:rPr lang="ru-RU" dirty="0" smtClean="0"/>
                        <a:t>№73 о/</a:t>
                      </a:r>
                      <a:r>
                        <a:rPr lang="ru-RU" dirty="0" err="1" smtClean="0"/>
                        <a:t>д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38872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Достижения учащихся на предметных олимпиадах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G:\Images\P13-02-15_03.3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1607336" y="-178630"/>
            <a:ext cx="6072206" cy="8001054"/>
          </a:xfrm>
          <a:prstGeom prst="rect">
            <a:avLst/>
          </a:prstGeom>
          <a:noFill/>
        </p:spPr>
      </p:pic>
      <p:pic>
        <p:nvPicPr>
          <p:cNvPr id="5" name="Picture 2" descr="G:\Images\P13-02-15_03.3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1607334" y="-107168"/>
            <a:ext cx="6072206" cy="80010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621</TotalTime>
  <Words>861</Words>
  <PresentationFormat>Экран (4:3)</PresentationFormat>
  <Paragraphs>252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1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Школа</dc:creator>
  <cp:lastModifiedBy>Школа</cp:lastModifiedBy>
  <cp:revision>99</cp:revision>
  <dcterms:created xsi:type="dcterms:W3CDTF">2015-02-13T15:13:54Z</dcterms:created>
  <dcterms:modified xsi:type="dcterms:W3CDTF">2015-03-13T02:06:40Z</dcterms:modified>
</cp:coreProperties>
</file>