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76" r:id="rId3"/>
    <p:sldId id="270" r:id="rId4"/>
    <p:sldId id="267" r:id="rId5"/>
    <p:sldId id="268" r:id="rId6"/>
    <p:sldId id="273" r:id="rId7"/>
    <p:sldId id="261" r:id="rId8"/>
    <p:sldId id="274" r:id="rId9"/>
    <p:sldId id="275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9" autoAdjust="0"/>
    <p:restoredTop sz="86355" autoAdjust="0"/>
  </p:normalViewPr>
  <p:slideViewPr>
    <p:cSldViewPr>
      <p:cViewPr varScale="1">
        <p:scale>
          <a:sx n="58" d="100"/>
          <a:sy n="58" d="100"/>
        </p:scale>
        <p:origin x="-12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173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4D17-B895-4D19-A10F-CDA6B63BCDB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588B56-65F3-45A0-96F9-991D4A129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4D17-B895-4D19-A10F-CDA6B63BCDB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8B56-65F3-45A0-96F9-991D4A129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4D17-B895-4D19-A10F-CDA6B63BCDB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8B56-65F3-45A0-96F9-991D4A129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4D17-B895-4D19-A10F-CDA6B63BCDB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588B56-65F3-45A0-96F9-991D4A129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4D17-B895-4D19-A10F-CDA6B63BCDB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8B56-65F3-45A0-96F9-991D4A1298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4D17-B895-4D19-A10F-CDA6B63BCDB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8B56-65F3-45A0-96F9-991D4A129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4D17-B895-4D19-A10F-CDA6B63BCDB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1588B56-65F3-45A0-96F9-991D4A1298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4D17-B895-4D19-A10F-CDA6B63BCDB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8B56-65F3-45A0-96F9-991D4A129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4D17-B895-4D19-A10F-CDA6B63BCDB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8B56-65F3-45A0-96F9-991D4A129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4D17-B895-4D19-A10F-CDA6B63BCDB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8B56-65F3-45A0-96F9-991D4A129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4D17-B895-4D19-A10F-CDA6B63BCDB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88B56-65F3-45A0-96F9-991D4A1298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BE4D17-B895-4D19-A10F-CDA6B63BCDB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588B56-65F3-45A0-96F9-991D4A1298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Формирование логических 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умений и навыков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на уроках химии и биологии</a:t>
            </a:r>
          </a:p>
          <a:p>
            <a:pPr>
              <a:buNone/>
            </a:pPr>
            <a:r>
              <a:rPr lang="ru-RU" dirty="0" smtClean="0"/>
              <a:t>                                                    Белова А.П.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Определить типы химических реакций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1. </a:t>
            </a:r>
            <a:r>
              <a:rPr lang="pt-BR" dirty="0" smtClean="0"/>
              <a:t>C </a:t>
            </a:r>
            <a:r>
              <a:rPr lang="pt-BR" dirty="0" smtClean="0"/>
              <a:t>+ O</a:t>
            </a:r>
            <a:r>
              <a:rPr lang="pt-BR" baseline="-25000" dirty="0" smtClean="0"/>
              <a:t>2</a:t>
            </a:r>
            <a:r>
              <a:rPr lang="pt-BR" dirty="0" smtClean="0"/>
              <a:t> → </a:t>
            </a:r>
            <a:r>
              <a:rPr lang="pt-BR" dirty="0" smtClean="0"/>
              <a:t>CO</a:t>
            </a:r>
            <a:r>
              <a:rPr lang="pt-BR" baseline="-25000" dirty="0" smtClean="0"/>
              <a:t>2</a:t>
            </a:r>
            <a:endParaRPr lang="ru-RU" baseline="-25000" dirty="0" smtClean="0"/>
          </a:p>
          <a:p>
            <a:pPr>
              <a:buNone/>
            </a:pPr>
            <a:r>
              <a:rPr lang="ru-RU" dirty="0" smtClean="0"/>
              <a:t>2. </a:t>
            </a:r>
            <a:r>
              <a:rPr lang="pt-BR" dirty="0" smtClean="0"/>
              <a:t>CH</a:t>
            </a:r>
            <a:r>
              <a:rPr lang="pt-BR" baseline="-25000" dirty="0" smtClean="0"/>
              <a:t>4</a:t>
            </a:r>
            <a:r>
              <a:rPr lang="pt-BR" dirty="0" smtClean="0"/>
              <a:t> → C</a:t>
            </a:r>
            <a:r>
              <a:rPr lang="pt-BR" baseline="-25000" dirty="0" smtClean="0"/>
              <a:t>2</a:t>
            </a:r>
            <a:r>
              <a:rPr lang="pt-BR" dirty="0" smtClean="0"/>
              <a:t>H</a:t>
            </a:r>
            <a:r>
              <a:rPr lang="pt-BR" baseline="-25000" dirty="0" smtClean="0"/>
              <a:t>2</a:t>
            </a:r>
            <a:r>
              <a:rPr lang="pt-BR" dirty="0" smtClean="0"/>
              <a:t> + </a:t>
            </a:r>
            <a:r>
              <a:rPr lang="pt-BR" dirty="0" smtClean="0"/>
              <a:t>H</a:t>
            </a:r>
            <a:r>
              <a:rPr lang="pt-BR" baseline="-25000" dirty="0" smtClean="0"/>
              <a:t>2</a:t>
            </a:r>
            <a:endParaRPr lang="ru-RU" baseline="-25000" dirty="0" smtClean="0"/>
          </a:p>
          <a:p>
            <a:pPr>
              <a:buNone/>
            </a:pPr>
            <a:r>
              <a:rPr lang="ru-RU" dirty="0" smtClean="0"/>
              <a:t>3. </a:t>
            </a:r>
            <a:r>
              <a:rPr lang="pt-BR" dirty="0" smtClean="0"/>
              <a:t>Ca </a:t>
            </a:r>
            <a:r>
              <a:rPr lang="pt-BR" dirty="0" smtClean="0"/>
              <a:t>+ HCl → CaCl</a:t>
            </a:r>
            <a:r>
              <a:rPr lang="pt-BR" baseline="-25000" dirty="0" smtClean="0"/>
              <a:t>2</a:t>
            </a:r>
            <a:r>
              <a:rPr lang="pt-BR" dirty="0" smtClean="0"/>
              <a:t> + H</a:t>
            </a:r>
            <a:r>
              <a:rPr lang="pt-BR" baseline="-25000" dirty="0" smtClean="0"/>
              <a:t>2</a:t>
            </a:r>
            <a:endParaRPr lang="pt-BR" dirty="0" smtClean="0"/>
          </a:p>
          <a:p>
            <a:pPr>
              <a:buNone/>
            </a:pPr>
            <a:r>
              <a:rPr lang="ru-RU" dirty="0" smtClean="0"/>
              <a:t>4. </a:t>
            </a:r>
            <a:r>
              <a:rPr lang="pt-BR" dirty="0" smtClean="0"/>
              <a:t>K </a:t>
            </a:r>
            <a:r>
              <a:rPr lang="pt-BR" dirty="0" smtClean="0"/>
              <a:t>+ S → K</a:t>
            </a:r>
            <a:r>
              <a:rPr lang="pt-BR" baseline="-25000" dirty="0" smtClean="0"/>
              <a:t>2</a:t>
            </a:r>
            <a:r>
              <a:rPr lang="pt-BR" dirty="0" smtClean="0"/>
              <a:t>S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/>
              <a:t>Равивать</a:t>
            </a:r>
            <a:r>
              <a:rPr lang="ru-RU" sz="2000" dirty="0" smtClean="0"/>
              <a:t> логическое мышление учащихся в процессе обучения это значит: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развивать умение сравнивать наблюдаемые предметы, находя в них сходство и различие; сравнение – это первая ступень познания вещей через посредство индукции;</a:t>
            </a:r>
          </a:p>
          <a:p>
            <a:r>
              <a:rPr lang="ru-RU" dirty="0" smtClean="0"/>
              <a:t>учить детей мысленно расчленять (анализировать) предмет на составные части в целях познания каждой составной части и соединять (синтезировать) расчлененные мысленно предметы в одно целое, познавая при этом взаимодействие частей  и предмет как единое целое;</a:t>
            </a:r>
          </a:p>
          <a:p>
            <a:r>
              <a:rPr lang="ru-RU" dirty="0" smtClean="0"/>
              <a:t>вырабатывать умение выделять существенные свойства предметов и отвлекать (абстрагировать) их от второстепенных, несущественных;</a:t>
            </a:r>
          </a:p>
          <a:p>
            <a:r>
              <a:rPr lang="ru-RU" dirty="0" smtClean="0"/>
              <a:t>учить делать правильные выводы из наблюдений или фактов, уметь проверять эти выводы;</a:t>
            </a:r>
          </a:p>
          <a:p>
            <a:r>
              <a:rPr lang="ru-RU" dirty="0" smtClean="0"/>
              <a:t>прививать умение обобщать эти факты;</a:t>
            </a:r>
          </a:p>
          <a:p>
            <a:r>
              <a:rPr lang="ru-RU" dirty="0" smtClean="0"/>
              <a:t>развивать у учащихся умение убедительно доказывать  истинность своих суждений и опровергать ложные умозаключения;</a:t>
            </a:r>
          </a:p>
          <a:p>
            <a:r>
              <a:rPr lang="ru-RU" dirty="0" smtClean="0"/>
              <a:t>следить за тем, чтобы мысли учащихся излагались определенно, последовательно, непротиворечиво, обоснованно.</a:t>
            </a:r>
          </a:p>
          <a:p>
            <a:r>
              <a:rPr lang="ru-RU" dirty="0" smtClean="0"/>
              <a:t>Задача учителя – раскрыть возможности и способы использования логических приемов на химическом и биологическом материале как в интересах привития навыков логического мышления вообще, так и в интересах получения учащимися более глубоких и осознанных знаний и навыков по химии.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4800" y="411481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лу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500042"/>
            <a:ext cx="5429288" cy="3500462"/>
          </a:xfrm>
        </p:spPr>
      </p:pic>
      <p:sp>
        <p:nvSpPr>
          <p:cNvPr id="5" name="Прямоугольник 4"/>
          <p:cNvSpPr/>
          <p:nvPr/>
        </p:nvSpPr>
        <p:spPr>
          <a:xfrm>
            <a:off x="571440" y="4214818"/>
            <a:ext cx="83582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Задача №1. Любители букетов, постоянно срывают все появляющиеся цветки у растений, растущих на лугу. Правильным ли будет вывод о том, что растения на этом лугу вообще не смогут размножаться? Является ли постоянное уничтожение цветов безразличным для растения? Почему вы так думаете? 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 smtClean="0"/>
              <a:t> проблемное задание может фигурировать в начале урока при изучении темы «Размножение растений» (6 класс  Биология 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100" dirty="0" smtClean="0"/>
              <a:t>Решение задачи вызывает определенные действия:</a:t>
            </a:r>
          </a:p>
          <a:p>
            <a:r>
              <a:rPr lang="ru-RU" sz="2100" dirty="0" smtClean="0"/>
              <a:t>Ребята выдвигают гипотезы по данному вопросу</a:t>
            </a:r>
          </a:p>
          <a:p>
            <a:r>
              <a:rPr lang="ru-RU" sz="2100" dirty="0" smtClean="0"/>
              <a:t>Выбирают пути решения данной проблемы ( Я организую работу в группах )</a:t>
            </a:r>
          </a:p>
          <a:p>
            <a:r>
              <a:rPr lang="ru-RU" sz="2100" dirty="0" smtClean="0"/>
              <a:t>Проводят теоретическое исследование по своим вопросам</a:t>
            </a:r>
          </a:p>
          <a:p>
            <a:r>
              <a:rPr lang="ru-RU" sz="2100" dirty="0" smtClean="0"/>
              <a:t>Делают сообщения о способах размножения растений</a:t>
            </a:r>
          </a:p>
          <a:p>
            <a:r>
              <a:rPr lang="ru-RU" sz="2100" dirty="0" smtClean="0"/>
              <a:t>Делают выводы и дают правильный и лаконичный ответ на проблемный вопрос.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75748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жаб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500042"/>
            <a:ext cx="2854518" cy="2714644"/>
          </a:xfrm>
        </p:spPr>
      </p:pic>
      <p:sp>
        <p:nvSpPr>
          <p:cNvPr id="5" name="Прямоугольник 4"/>
          <p:cNvSpPr/>
          <p:nvPr/>
        </p:nvSpPr>
        <p:spPr>
          <a:xfrm>
            <a:off x="428596" y="3571876"/>
            <a:ext cx="84296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Задача №2.При изучении темы «Земноводные» (7 класс Биология).</a:t>
            </a:r>
          </a:p>
          <a:p>
            <a:r>
              <a:rPr lang="ru-RU" dirty="0" smtClean="0"/>
              <a:t>Садовники Великобритании, Нидерландов, Венгрии завозили жаб из других стран и выпускали их в сады и в оранжереи. А в середине 30 годов  с Антильских островов на Гавайские было привезено  около 150 экземпляров  жабы – аги. Их размножили, и более  миллиона жаб было выпущено на плантации сахарного тростника и батата. Объясните почему?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4800" y="411481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коро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571480"/>
            <a:ext cx="4525962" cy="3214711"/>
          </a:xfrm>
        </p:spPr>
      </p:pic>
      <p:sp>
        <p:nvSpPr>
          <p:cNvPr id="5" name="Прямоугольник 4"/>
          <p:cNvSpPr/>
          <p:nvPr/>
        </p:nvSpPr>
        <p:spPr>
          <a:xfrm>
            <a:off x="571472" y="3929066"/>
            <a:ext cx="8572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Задача № 3.при изучении темы «Насекомые» ( Биология 7 класс)</a:t>
            </a:r>
          </a:p>
          <a:p>
            <a:pPr>
              <a:buNone/>
            </a:pPr>
            <a:r>
              <a:rPr lang="ru-RU" dirty="0" smtClean="0"/>
              <a:t>За сутки  одна  божья  коровка уничтожает  до100 тлей.  Ее самка за летний период откладывает до 1000 яиц, а каждая личинка до окукливания(40 суток) может уничтожить до 1000 тлей или 3000 их личинок. Рассчитайте, сколько тлей может уничтожить пара жуков и их поколение   за летний период (90дней). На основе полученных данных сделайте вывод о значении божьих коровок в регуляции численности тлей.  </a:t>
            </a:r>
          </a:p>
          <a:p>
            <a:pPr>
              <a:buNone/>
            </a:pPr>
            <a:r>
              <a:rPr lang="ru-RU" dirty="0" smtClean="0"/>
              <a:t>Подобные  задания позволяют интегрировать материал с другими предметами: математикой,  химией, географией и т.п.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 </a:t>
            </a:r>
            <a:r>
              <a:rPr lang="ru-RU" sz="2000" dirty="0" smtClean="0"/>
              <a:t>Какой орган у картофеля мы употребляем в пищу?</a:t>
            </a:r>
            <a:br>
              <a:rPr lang="ru-RU" sz="2000" dirty="0" smtClean="0"/>
            </a:br>
            <a:r>
              <a:rPr lang="ru-RU" sz="2000" dirty="0" smtClean="0"/>
              <a:t> (Биология 6 класс)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кл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45306" y="2129631"/>
            <a:ext cx="3762375" cy="2314575"/>
          </a:xfrm>
        </p:spPr>
      </p:pic>
      <p:pic>
        <p:nvPicPr>
          <p:cNvPr id="8" name="Содержимое 7" descr="кар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8200" y="1643971"/>
            <a:ext cx="4289425" cy="328589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Процесс мышления не возможен и без сравнения. Мы часто слышим: «Все познается в сравнении», «Без сравнения нет обучения». Содержание некоторых учебников составлено так, что материал в них изложен в форме сравнения. Примером может служить учебник Н.И.Сонин «Живой организм» 6класс. В биологии прием сравнения очень важен, так как он позволяет увидеть и понять процесс эволюции живого мира. Поэтому этот прием я очень часто использую на своих уроках в форме  сравнительной таблицы:</a:t>
            </a:r>
          </a:p>
          <a:p>
            <a:r>
              <a:rPr lang="ru-RU" dirty="0" smtClean="0"/>
              <a:t>   - Чем растительная  клетка по строению отличается от животной, а что у них общего?</a:t>
            </a:r>
          </a:p>
          <a:p>
            <a:r>
              <a:rPr lang="ru-RU" dirty="0" smtClean="0"/>
              <a:t>   - Чем представители класса однодольных отличается от представителей  класса двудольных растений?</a:t>
            </a:r>
          </a:p>
          <a:p>
            <a:r>
              <a:rPr lang="ru-RU" dirty="0" smtClean="0"/>
              <a:t>  - Сравните  головной мозг позвоночных животных, чем он отличается у представителей разных классов?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Развитие логического мышления при </a:t>
            </a:r>
            <a:r>
              <a:rPr lang="ru-RU" sz="2400" dirty="0" smtClean="0"/>
              <a:t>закреплении </a:t>
            </a:r>
            <a:r>
              <a:rPr lang="ru-RU" sz="2400" dirty="0" smtClean="0"/>
              <a:t>темы: «Типы Химических реакций» (Химия 8 класс)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 smtClean="0"/>
              <a:t>Какие из перечисленных явлений относятся к физическим и какие относятся к химических явлениям:1) появление зеленого налета на старинных медных монетах, 2) обращение расплавленного свинца в свинцовую дробь, 3) протухание яиц, 4) появление запаха при открывании флакона с духами, 5) появление зимой инея на деревьях, 6) взрыв пороха, 7) отстаивание мутной воды, 8)прокисание молока, 9) выделение кристаллов сахара при высыхании сахарного раствора ( или «засахаривании» варенья)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301</TotalTime>
  <Words>442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Равивать логическое мышление учащихся в процессе обучения это значит:</vt:lpstr>
      <vt:lpstr>Слайд 3</vt:lpstr>
      <vt:lpstr>Слайд 4</vt:lpstr>
      <vt:lpstr>Слайд 5</vt:lpstr>
      <vt:lpstr>Слайд 6</vt:lpstr>
      <vt:lpstr> Какой орган у картофеля мы употребляем в пищу?  (Биология 6 класс)</vt:lpstr>
      <vt:lpstr>Слайд 8</vt:lpstr>
      <vt:lpstr>Развитие логического мышления при закреплении темы: «Типы Химических реакций» (Химия 8 класс)</vt:lpstr>
      <vt:lpstr>Определить типы химических реакций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Белова А.П.</dc:creator>
  <cp:lastModifiedBy>user</cp:lastModifiedBy>
  <cp:revision>36</cp:revision>
  <dcterms:created xsi:type="dcterms:W3CDTF">2014-11-11T06:19:21Z</dcterms:created>
  <dcterms:modified xsi:type="dcterms:W3CDTF">2015-01-25T12:48:39Z</dcterms:modified>
</cp:coreProperties>
</file>