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  <p:sldMasterId id="2147483777" r:id="rId2"/>
  </p:sldMasterIdLst>
  <p:handoutMasterIdLst>
    <p:handoutMasterId r:id="rId17"/>
  </p:handoutMasterIdLst>
  <p:sldIdLst>
    <p:sldId id="270" r:id="rId3"/>
    <p:sldId id="269" r:id="rId4"/>
    <p:sldId id="256" r:id="rId5"/>
    <p:sldId id="276" r:id="rId6"/>
    <p:sldId id="271" r:id="rId7"/>
    <p:sldId id="277" r:id="rId8"/>
    <p:sldId id="278" r:id="rId9"/>
    <p:sldId id="279" r:id="rId10"/>
    <p:sldId id="280" r:id="rId11"/>
    <p:sldId id="274" r:id="rId12"/>
    <p:sldId id="275" r:id="rId13"/>
    <p:sldId id="282" r:id="rId14"/>
    <p:sldId id="281" r:id="rId15"/>
    <p:sldId id="27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лицей 12" initials="л1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3300"/>
    <a:srgbClr val="006600"/>
    <a:srgbClr val="660033"/>
    <a:srgbClr val="80000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7A22EF8-3FF0-486D-B5B2-AA279860AEF5}" type="datetimeFigureOut">
              <a:rPr lang="ru-RU"/>
              <a:pPr>
                <a:defRPr/>
              </a:pPr>
              <a:t>10.03.2014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BF0F8DC-ADE5-4C48-A0D1-96BD53BA5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7723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420A925-B82C-474F-A38E-C2AAEB42597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B3E06C-20C0-41C4-B843-D2E482EA3922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E55322-4BA5-464C-A4EC-1EC19C909BB5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41B514D-05C5-47EC-A5FB-E89005674DD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04231B-0957-481D-B605-9822F60D824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D77AC73-0E37-42D8-B03A-3D50D343928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8BB433A-F80B-491F-A7DE-E7A85B90823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3F4F64D-404C-423E-A136-72AF2FCF218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DDB25E7-FCD7-4FF3-A3FA-C3B5D48AF20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F53BE97-BDB8-4B13-8A0C-72FB8B47C1C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0F2FB3C-9C6F-40EB-BF82-118E4B0249A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296AF0-B3C0-4FCC-81C5-ECDDCBB1D25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25FBBDC-7DCF-4C82-930A-5EB10934BD9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ADD0562-7F9D-4272-BF84-AAC1FF00F36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C9CFEE3-9E1B-46A7-BDE4-BD9D1C7E97D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390190-DF27-41A7-B300-2C19137B740A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5A06E-EDF2-4181-A064-5C4921ECD8EE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39B52-AE3A-4B01-8871-EB972534EAE7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BA0839-A4E8-4819-8E58-148F845A69D3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E811C7-2FCD-455E-86B8-8FC9A7C21544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89459B-5585-4475-96A5-74E8564A9EF1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19C6B4C-97B7-4DAB-8813-EBCC38A66BD7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1D5CE3A-F393-4FCE-8E85-63A7CC5E668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1D5CE3A-F393-4FCE-8E85-63A7CC5E668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0.pn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N:\&#1082;&#1080;&#1085;&#1086;.wm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535567" y="1382122"/>
            <a:ext cx="72723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 rot="20732012">
            <a:off x="169011" y="2147443"/>
            <a:ext cx="84963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8000" b="1" dirty="0">
                <a:solidFill>
                  <a:srgbClr val="0070C0"/>
                </a:solidFill>
                <a:latin typeface="Times New Roman" pitchFamily="18" charset="0"/>
              </a:rPr>
              <a:t>Family</a:t>
            </a:r>
            <a:r>
              <a:rPr lang="en-US" sz="6000" b="1" dirty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en-US" sz="8000" b="1" dirty="0">
                <a:solidFill>
                  <a:srgbClr val="0070C0"/>
                </a:solidFill>
                <a:latin typeface="Times New Roman" pitchFamily="18" charset="0"/>
              </a:rPr>
              <a:t>conflicts</a:t>
            </a:r>
          </a:p>
          <a:p>
            <a:pPr algn="ctr"/>
            <a:r>
              <a:rPr lang="en-US" b="1" dirty="0">
                <a:solidFill>
                  <a:srgbClr val="0070C0"/>
                </a:solidFill>
                <a:latin typeface="Times New Roman" pitchFamily="18" charset="0"/>
              </a:rPr>
              <a:t>                 </a:t>
            </a:r>
            <a:r>
              <a:rPr lang="en-US" sz="3600" b="1" dirty="0">
                <a:solidFill>
                  <a:srgbClr val="0070C0"/>
                </a:solidFill>
                <a:latin typeface="Times New Roman" pitchFamily="18" charset="0"/>
              </a:rPr>
              <a:t>the 9th </a:t>
            </a:r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</a:rPr>
              <a:t>form</a:t>
            </a:r>
            <a:endParaRPr lang="en-US" sz="3600" dirty="0">
              <a:solidFill>
                <a:srgbClr val="0070C0"/>
              </a:solidFill>
              <a:latin typeface="Times New Roman" pitchFamily="18" charset="0"/>
            </a:endParaRPr>
          </a:p>
          <a:p>
            <a:pPr algn="r"/>
            <a:endParaRPr lang="en-US" sz="3600" dirty="0">
              <a:latin typeface="Times New Roman" pitchFamily="18" charset="0"/>
            </a:endParaRPr>
          </a:p>
        </p:txBody>
      </p:sp>
      <p:pic>
        <p:nvPicPr>
          <p:cNvPr id="4" name="Picture 4" descr="http://im5-tub-ru.yandex.net/i?id=44414902-44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68458">
            <a:off x="6444208" y="3933056"/>
            <a:ext cx="2363696" cy="2347940"/>
          </a:xfrm>
          <a:prstGeom prst="rect">
            <a:avLst/>
          </a:prstGeom>
          <a:noFill/>
        </p:spPr>
      </p:pic>
      <p:pic>
        <p:nvPicPr>
          <p:cNvPr id="5" name="Picture 8" descr="http://im0-tub-ru.yandex.net/i?id=174068784-63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352147">
            <a:off x="467544" y="422470"/>
            <a:ext cx="2286016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76672"/>
            <a:ext cx="8229600" cy="1143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8" descr="http://im5-tub-ru.yandex.net/i?id=291689785-66-7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 rot="896751">
            <a:off x="295832" y="3523229"/>
            <a:ext cx="3308664" cy="2817699"/>
          </a:xfrm>
          <a:prstGeom prst="rect">
            <a:avLst/>
          </a:prstGeom>
          <a:noFill/>
        </p:spPr>
      </p:pic>
      <p:pic>
        <p:nvPicPr>
          <p:cNvPr id="8" name="Picture 2" descr="http://im3-tub-ru.yandex.net/i?id=21927987-19-7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11960" y="3650353"/>
            <a:ext cx="3384376" cy="2854973"/>
          </a:xfrm>
          <a:prstGeom prst="rect">
            <a:avLst/>
          </a:prstGeom>
          <a:noFill/>
        </p:spPr>
      </p:pic>
      <p:pic>
        <p:nvPicPr>
          <p:cNvPr id="9" name="Picture 4" descr="http://go2.imgsmail.ru/imgpreview?u=http%3A//mirsovetov.ru/images/1560/1.jpg&amp;mb=1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45134">
            <a:off x="696561" y="688383"/>
            <a:ext cx="3496301" cy="270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email"/>
          <a:srcRect l="6078" r="7613"/>
          <a:stretch>
            <a:fillRect/>
          </a:stretch>
        </p:blipFill>
        <p:spPr bwMode="auto">
          <a:xfrm rot="1085245">
            <a:off x="5220072" y="789804"/>
            <a:ext cx="3384376" cy="2761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9440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3-tub-ru.yandex.net/i?id=178232954-50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437544">
            <a:off x="642910" y="3888847"/>
            <a:ext cx="3000396" cy="1960259"/>
          </a:xfrm>
          <a:prstGeom prst="rect">
            <a:avLst/>
          </a:prstGeom>
          <a:noFill/>
        </p:spPr>
      </p:pic>
      <p:pic>
        <p:nvPicPr>
          <p:cNvPr id="4102" name="Picture 6" descr="http://im4-tub-ru.yandex.net/i?id=293968854-41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37832">
            <a:off x="5652119" y="3601311"/>
            <a:ext cx="2867293" cy="2005020"/>
          </a:xfrm>
          <a:prstGeom prst="rect">
            <a:avLst/>
          </a:prstGeom>
          <a:noFill/>
        </p:spPr>
      </p:pic>
      <p:pic>
        <p:nvPicPr>
          <p:cNvPr id="4104" name="Picture 8" descr="http://im4-tub-ru.yandex.net/i?id=388587383-70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1643050"/>
            <a:ext cx="2500330" cy="2500330"/>
          </a:xfrm>
          <a:prstGeom prst="rect">
            <a:avLst/>
          </a:prstGeom>
          <a:noFill/>
        </p:spPr>
      </p:pic>
      <p:sp>
        <p:nvSpPr>
          <p:cNvPr id="4108" name="AutoShape 12" descr="http://im2-tub-ru.yandex.net/i?id=240552527-20-72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642938" y="714375"/>
            <a:ext cx="8229600" cy="1139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 b="1" dirty="0" smtClean="0">
                <a:solidFill>
                  <a:srgbClr val="1A8048"/>
                </a:solidFill>
                <a:latin typeface="Times New Roman" pitchFamily="18" charset="0"/>
                <a:cs typeface="Times New Roman" pitchFamily="18" charset="0"/>
              </a:rPr>
              <a:t>Role-playing</a:t>
            </a:r>
            <a:endParaRPr lang="ru-RU" sz="4800" b="1" dirty="0">
              <a:solidFill>
                <a:srgbClr val="1A804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90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ts val="400"/>
              </a:spcBef>
            </a:pPr>
            <a:r>
              <a:rPr lang="en-US" sz="3200" b="0" dirty="0">
                <a:solidFill>
                  <a:srgbClr val="002060"/>
                </a:solidFill>
                <a:effectLst/>
              </a:rPr>
              <a:t>Make up a dialog between two sisters.</a:t>
            </a:r>
            <a:br>
              <a:rPr lang="en-US" sz="3200" b="0" dirty="0">
                <a:solidFill>
                  <a:srgbClr val="002060"/>
                </a:solidFill>
                <a:effectLst/>
              </a:rPr>
            </a:br>
            <a:r>
              <a:rPr lang="en-US" sz="3200" b="0" dirty="0">
                <a:solidFill>
                  <a:srgbClr val="002060"/>
                </a:solidFill>
                <a:effectLst/>
              </a:rPr>
              <a:t>Use the information from the cards.</a:t>
            </a:r>
            <a:r>
              <a:rPr lang="ru-RU" sz="3200" b="0" dirty="0">
                <a:solidFill>
                  <a:prstClr val="black"/>
                </a:solidFill>
                <a:effectLst/>
              </a:rPr>
              <a:t/>
            </a:r>
            <a:br>
              <a:rPr lang="ru-RU" sz="3200" b="0" dirty="0">
                <a:solidFill>
                  <a:prstClr val="black"/>
                </a:solidFill>
                <a:effectLst/>
              </a:rPr>
            </a:br>
            <a:endParaRPr lang="ru-RU" sz="3200" dirty="0"/>
          </a:p>
        </p:txBody>
      </p:sp>
      <p:sp>
        <p:nvSpPr>
          <p:cNvPr id="8" name="Прямоугольная выноска 7"/>
          <p:cNvSpPr/>
          <p:nvPr/>
        </p:nvSpPr>
        <p:spPr>
          <a:xfrm rot="780103">
            <a:off x="4572000" y="2348880"/>
            <a:ext cx="4104456" cy="331236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to explain to your sister that you love her not less than before.</a:t>
            </a:r>
          </a:p>
          <a:p>
            <a:pPr algn="ctr"/>
            <a:r>
              <a:rPr lang="en-US" dirty="0" smtClean="0"/>
              <a:t>Do your best to avoid the conflict and to calm your sister.</a:t>
            </a:r>
            <a:endParaRPr lang="ru-RU" dirty="0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 rot="21018613">
            <a:off x="467544" y="1412776"/>
            <a:ext cx="3888432" cy="396044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Tell your sister that you take offense because she spends too much time with her friend.</a:t>
            </a:r>
          </a:p>
          <a:p>
            <a:pPr algn="ctr"/>
            <a:r>
              <a:rPr lang="en-US" dirty="0" smtClean="0"/>
              <a:t>Convince her to change her </a:t>
            </a:r>
            <a:r>
              <a:rPr lang="en-US" dirty="0" smtClean="0"/>
              <a:t>behavior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618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sz="4800" b="1" dirty="0"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“PLANT KINDNESS AND LOVE WILL GROW”</a:t>
            </a:r>
            <a:r>
              <a:rPr lang="ru-RU" sz="3900" b="1" dirty="0">
                <a:solidFill>
                  <a:srgbClr val="1A8048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900" b="1" dirty="0">
                <a:solidFill>
                  <a:srgbClr val="1A8048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83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5" name="WordArt 7"/>
          <p:cNvSpPr>
            <a:spLocks noChangeArrowheads="1" noChangeShapeType="1" noTextEdit="1"/>
          </p:cNvSpPr>
          <p:nvPr/>
        </p:nvSpPr>
        <p:spPr bwMode="auto">
          <a:xfrm>
            <a:off x="611188" y="1700213"/>
            <a:ext cx="7632700" cy="25923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Thank you for the lesson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0070C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3" name="Picture 6" descr="http://im6-tub-ru.yandex.net/i?id=281767967-70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88975" y="3861048"/>
            <a:ext cx="3357586" cy="2686072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564321"/>
            <a:ext cx="4035425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кино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263" fill="hold"/>
                                        <p:tgtEl>
                                          <p:spTgt spid="286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867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6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86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3429000"/>
            <a:ext cx="5060950" cy="2357438"/>
          </a:xfrm>
        </p:spPr>
        <p:txBody>
          <a:bodyPr/>
          <a:lstStyle/>
          <a:p>
            <a:pPr eaLnBrk="1" hangingPunct="1"/>
            <a:r>
              <a:rPr lang="en-US" sz="6000" dirty="0" smtClean="0">
                <a:solidFill>
                  <a:srgbClr val="0070C0"/>
                </a:solidFill>
                <a:latin typeface="Times New Roman" pitchFamily="18" charset="0"/>
              </a:rPr>
              <a:t>WHAT</a:t>
            </a:r>
            <a:r>
              <a:rPr lang="ru-RU" sz="6000" dirty="0" smtClean="0">
                <a:solidFill>
                  <a:srgbClr val="0070C0"/>
                </a:solidFill>
                <a:latin typeface="Arial" charset="0"/>
              </a:rPr>
              <a:t>   </a:t>
            </a:r>
            <a:r>
              <a:rPr lang="en-US" sz="6000" dirty="0" smtClean="0">
                <a:solidFill>
                  <a:srgbClr val="0070C0"/>
                </a:solidFill>
                <a:latin typeface="Times New Roman" pitchFamily="18" charset="0"/>
              </a:rPr>
              <a:t>IS CONFLICT?</a:t>
            </a:r>
            <a:endParaRPr lang="ru-RU" sz="6000" dirty="0" smtClean="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549275"/>
            <a:ext cx="5472112" cy="2879725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4400" b="1" dirty="0" smtClean="0">
                <a:solidFill>
                  <a:schemeClr val="accent1"/>
                </a:solidFill>
                <a:latin typeface="Times New Roman" pitchFamily="18" charset="0"/>
              </a:rPr>
              <a:t>.</a:t>
            </a:r>
            <a:endParaRPr lang="ru-RU" sz="4400" b="1" dirty="0" smtClean="0">
              <a:solidFill>
                <a:schemeClr val="accent1"/>
              </a:solidFill>
              <a:latin typeface="Times New Roman" pitchFamily="18" charset="0"/>
            </a:endParaRPr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0425" y="3716338"/>
            <a:ext cx="25050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5" y="285750"/>
            <a:ext cx="2714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Прямоугольник 7"/>
          <p:cNvSpPr>
            <a:spLocks noChangeArrowheads="1"/>
          </p:cNvSpPr>
          <p:nvPr/>
        </p:nvSpPr>
        <p:spPr bwMode="auto">
          <a:xfrm>
            <a:off x="3059113" y="765175"/>
            <a:ext cx="5834062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600" b="1" dirty="0">
                <a:solidFill>
                  <a:srgbClr val="0070C0"/>
                </a:solidFill>
                <a:latin typeface="Times New Roman" pitchFamily="18" charset="0"/>
              </a:rPr>
              <a:t>THE FAMILY CONFLICTS</a:t>
            </a:r>
            <a:endParaRPr lang="ru-RU" sz="6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16632"/>
            <a:ext cx="3976706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Вертикальный свиток 1"/>
          <p:cNvSpPr/>
          <p:nvPr/>
        </p:nvSpPr>
        <p:spPr>
          <a:xfrm rot="20417827">
            <a:off x="179512" y="1628800"/>
            <a:ext cx="4191020" cy="460851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</a:rPr>
              <a:t>conflict</a:t>
            </a:r>
          </a:p>
          <a:p>
            <a:pPr algn="ctr"/>
            <a:r>
              <a:rPr lang="en-US" sz="2800" dirty="0">
                <a:solidFill>
                  <a:srgbClr val="002060"/>
                </a:solidFill>
              </a:rPr>
              <a:t>p</a:t>
            </a:r>
            <a:r>
              <a:rPr lang="en-US" sz="2800" dirty="0" smtClean="0">
                <a:solidFill>
                  <a:srgbClr val="002060"/>
                </a:solidFill>
              </a:rPr>
              <a:t>eople`s life</a:t>
            </a:r>
          </a:p>
          <a:p>
            <a:pPr algn="ctr"/>
            <a:r>
              <a:rPr lang="en-US" sz="2800" dirty="0">
                <a:solidFill>
                  <a:srgbClr val="002060"/>
                </a:solidFill>
              </a:rPr>
              <a:t>e</a:t>
            </a:r>
            <a:r>
              <a:rPr lang="en-US" sz="2800" dirty="0" smtClean="0">
                <a:solidFill>
                  <a:srgbClr val="002060"/>
                </a:solidFill>
              </a:rPr>
              <a:t>ach other</a:t>
            </a:r>
          </a:p>
          <a:p>
            <a:pPr algn="ctr"/>
            <a:r>
              <a:rPr lang="en-US" sz="2800" dirty="0">
                <a:solidFill>
                  <a:srgbClr val="002060"/>
                </a:solidFill>
              </a:rPr>
              <a:t>l</a:t>
            </a:r>
            <a:r>
              <a:rPr lang="en-US" sz="2800" dirty="0" smtClean="0">
                <a:solidFill>
                  <a:srgbClr val="002060"/>
                </a:solidFill>
              </a:rPr>
              <a:t>ead</a:t>
            </a:r>
          </a:p>
          <a:p>
            <a:pPr algn="ctr"/>
            <a:r>
              <a:rPr lang="en-US" sz="2800" dirty="0">
                <a:solidFill>
                  <a:srgbClr val="002060"/>
                </a:solidFill>
              </a:rPr>
              <a:t>b</a:t>
            </a:r>
            <a:r>
              <a:rPr lang="en-US" sz="2800" dirty="0" smtClean="0">
                <a:solidFill>
                  <a:srgbClr val="002060"/>
                </a:solidFill>
              </a:rPr>
              <a:t>ad relations</a:t>
            </a:r>
          </a:p>
          <a:p>
            <a:pPr algn="ctr"/>
            <a:r>
              <a:rPr lang="en-US" sz="2800" dirty="0">
                <a:solidFill>
                  <a:srgbClr val="002060"/>
                </a:solidFill>
              </a:rPr>
              <a:t>f</a:t>
            </a:r>
            <a:r>
              <a:rPr lang="en-US" sz="2800" dirty="0" smtClean="0">
                <a:solidFill>
                  <a:srgbClr val="002060"/>
                </a:solidFill>
              </a:rPr>
              <a:t>ights 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</a:rPr>
              <a:t>violence</a:t>
            </a:r>
          </a:p>
          <a:p>
            <a:pPr algn="ctr"/>
            <a:r>
              <a:rPr lang="en-US" sz="2800" dirty="0">
                <a:solidFill>
                  <a:srgbClr val="002060"/>
                </a:solidFill>
              </a:rPr>
              <a:t>s</a:t>
            </a:r>
            <a:r>
              <a:rPr lang="en-US" sz="2800" dirty="0" smtClean="0">
                <a:solidFill>
                  <a:srgbClr val="002060"/>
                </a:solidFill>
              </a:rPr>
              <a:t>uffer</a:t>
            </a:r>
          </a:p>
          <a:p>
            <a:pPr algn="ctr"/>
            <a:r>
              <a:rPr lang="en-US" sz="2800" dirty="0">
                <a:solidFill>
                  <a:srgbClr val="002060"/>
                </a:solidFill>
              </a:rPr>
              <a:t>v</a:t>
            </a:r>
            <a:r>
              <a:rPr lang="en-US" sz="2800" dirty="0" smtClean="0">
                <a:solidFill>
                  <a:srgbClr val="002060"/>
                </a:solidFill>
              </a:rPr>
              <a:t>alues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</a:rPr>
              <a:t> peacefully</a:t>
            </a:r>
          </a:p>
          <a:p>
            <a:pPr algn="ctr"/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76672"/>
            <a:ext cx="4852987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737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8245475" y="2924175"/>
            <a:ext cx="2873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.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900113" y="2924175"/>
            <a:ext cx="14366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thing in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4573588" y="2924175"/>
            <a:ext cx="7381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is a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2413000" y="2924175"/>
            <a:ext cx="7254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life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3276600" y="2924175"/>
            <a:ext cx="13128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natural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5292725" y="2924175"/>
            <a:ext cx="15621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people’s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786" name="Rectangle 18"/>
          <p:cNvSpPr>
            <a:spLocks noChangeArrowheads="1"/>
          </p:cNvSpPr>
          <p:nvPr/>
        </p:nvSpPr>
        <p:spPr bwMode="auto">
          <a:xfrm>
            <a:off x="6805613" y="2924175"/>
            <a:ext cx="15160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Conflict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7308850" y="3355975"/>
            <a:ext cx="2873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.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789" name="Rectangle 21"/>
          <p:cNvSpPr>
            <a:spLocks noChangeArrowheads="1"/>
          </p:cNvSpPr>
          <p:nvPr/>
        </p:nvSpPr>
        <p:spPr bwMode="auto">
          <a:xfrm>
            <a:off x="4572000" y="2636838"/>
            <a:ext cx="13350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During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791" name="Rectangle 23"/>
          <p:cNvSpPr>
            <a:spLocks noChangeArrowheads="1"/>
          </p:cNvSpPr>
          <p:nvPr/>
        </p:nvSpPr>
        <p:spPr bwMode="auto">
          <a:xfrm>
            <a:off x="3489325" y="3357563"/>
            <a:ext cx="21605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conflicts we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793" name="Rectangle 25"/>
          <p:cNvSpPr>
            <a:spLocks noChangeArrowheads="1"/>
          </p:cNvSpPr>
          <p:nvPr/>
        </p:nvSpPr>
        <p:spPr bwMode="auto">
          <a:xfrm>
            <a:off x="2339975" y="2636838"/>
            <a:ext cx="2295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neither listen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795" name="Rectangle 27"/>
          <p:cNvSpPr>
            <a:spLocks noChangeArrowheads="1"/>
          </p:cNvSpPr>
          <p:nvPr/>
        </p:nvSpPr>
        <p:spPr bwMode="auto">
          <a:xfrm>
            <a:off x="5867400" y="2636838"/>
            <a:ext cx="22844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to each other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797" name="Rectangle 29"/>
          <p:cNvSpPr>
            <a:spLocks noChangeArrowheads="1"/>
          </p:cNvSpPr>
          <p:nvPr/>
        </p:nvSpPr>
        <p:spPr bwMode="auto">
          <a:xfrm>
            <a:off x="5794375" y="3357563"/>
            <a:ext cx="1752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nor really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799" name="Rectangle 31"/>
          <p:cNvSpPr>
            <a:spLocks noChangeArrowheads="1"/>
          </p:cNvSpPr>
          <p:nvPr/>
        </p:nvSpPr>
        <p:spPr bwMode="auto">
          <a:xfrm>
            <a:off x="611188" y="2636838"/>
            <a:ext cx="17764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hear what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01" name="Rectangle 33"/>
          <p:cNvSpPr>
            <a:spLocks noChangeArrowheads="1"/>
          </p:cNvSpPr>
          <p:nvPr/>
        </p:nvSpPr>
        <p:spPr bwMode="auto">
          <a:xfrm>
            <a:off x="1114425" y="3357563"/>
            <a:ext cx="2273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we’re saying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02" name="Text Box 34"/>
          <p:cNvSpPr txBox="1">
            <a:spLocks noChangeArrowheads="1"/>
          </p:cNvSpPr>
          <p:nvPr/>
        </p:nvSpPr>
        <p:spPr bwMode="auto">
          <a:xfrm>
            <a:off x="5581650" y="3429000"/>
            <a:ext cx="2873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.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08" name="Rectangle 40"/>
          <p:cNvSpPr>
            <a:spLocks noChangeArrowheads="1"/>
          </p:cNvSpPr>
          <p:nvPr/>
        </p:nvSpPr>
        <p:spPr bwMode="auto">
          <a:xfrm>
            <a:off x="7021513" y="2708275"/>
            <a:ext cx="15160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Conflict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10" name="Rectangle 42"/>
          <p:cNvSpPr>
            <a:spLocks noChangeArrowheads="1"/>
          </p:cNvSpPr>
          <p:nvPr/>
        </p:nvSpPr>
        <p:spPr bwMode="auto">
          <a:xfrm>
            <a:off x="3636963" y="2708275"/>
            <a:ext cx="16637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may lead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12" name="Rectangle 44"/>
          <p:cNvSpPr>
            <a:spLocks noChangeArrowheads="1"/>
          </p:cNvSpPr>
          <p:nvPr/>
        </p:nvSpPr>
        <p:spPr bwMode="auto">
          <a:xfrm>
            <a:off x="4213225" y="3429000"/>
            <a:ext cx="11890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to bad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14" name="Rectangle 46"/>
          <p:cNvSpPr>
            <a:spLocks noChangeArrowheads="1"/>
          </p:cNvSpPr>
          <p:nvPr/>
        </p:nvSpPr>
        <p:spPr bwMode="auto">
          <a:xfrm>
            <a:off x="900113" y="2708275"/>
            <a:ext cx="27130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relations, fights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16" name="Rectangle 48"/>
          <p:cNvSpPr>
            <a:spLocks noChangeArrowheads="1"/>
          </p:cNvSpPr>
          <p:nvPr/>
        </p:nvSpPr>
        <p:spPr bwMode="auto">
          <a:xfrm>
            <a:off x="5364163" y="2708275"/>
            <a:ext cx="16414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and even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18" name="Rectangle 50"/>
          <p:cNvSpPr>
            <a:spLocks noChangeArrowheads="1"/>
          </p:cNvSpPr>
          <p:nvPr/>
        </p:nvSpPr>
        <p:spPr bwMode="auto">
          <a:xfrm>
            <a:off x="2628900" y="3429000"/>
            <a:ext cx="15621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violence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19" name="Text Box 51"/>
          <p:cNvSpPr txBox="1">
            <a:spLocks noChangeArrowheads="1"/>
          </p:cNvSpPr>
          <p:nvPr/>
        </p:nvSpPr>
        <p:spPr bwMode="auto">
          <a:xfrm>
            <a:off x="8172450" y="3213100"/>
            <a:ext cx="2159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.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21" name="Rectangle 53"/>
          <p:cNvSpPr>
            <a:spLocks noChangeArrowheads="1"/>
          </p:cNvSpPr>
          <p:nvPr/>
        </p:nvSpPr>
        <p:spPr bwMode="auto">
          <a:xfrm>
            <a:off x="1979613" y="3213100"/>
            <a:ext cx="31321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>
                <a:latin typeface="Times New Roman" pitchFamily="18" charset="0"/>
              </a:rPr>
              <a:t>Conflicts between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23" name="Rectangle 55"/>
          <p:cNvSpPr>
            <a:spLocks noChangeArrowheads="1"/>
          </p:cNvSpPr>
          <p:nvPr/>
        </p:nvSpPr>
        <p:spPr bwMode="auto">
          <a:xfrm>
            <a:off x="4356100" y="2636838"/>
            <a:ext cx="27146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parties or states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25" name="Rectangle 57"/>
          <p:cNvSpPr>
            <a:spLocks noChangeArrowheads="1"/>
          </p:cNvSpPr>
          <p:nvPr/>
        </p:nvSpPr>
        <p:spPr bwMode="auto">
          <a:xfrm>
            <a:off x="2484438" y="2636838"/>
            <a:ext cx="19240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sometimes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27" name="Rectangle 59"/>
          <p:cNvSpPr>
            <a:spLocks noChangeArrowheads="1"/>
          </p:cNvSpPr>
          <p:nvPr/>
        </p:nvSpPr>
        <p:spPr bwMode="auto">
          <a:xfrm>
            <a:off x="7051675" y="2636838"/>
            <a:ext cx="20923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lead to war,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29" name="Rectangle 61"/>
          <p:cNvSpPr>
            <a:spLocks noChangeArrowheads="1"/>
          </p:cNvSpPr>
          <p:nvPr/>
        </p:nvSpPr>
        <p:spPr bwMode="auto">
          <a:xfrm>
            <a:off x="5076825" y="3213100"/>
            <a:ext cx="21605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which make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31" name="Rectangle 63"/>
          <p:cNvSpPr>
            <a:spLocks noChangeArrowheads="1"/>
          </p:cNvSpPr>
          <p:nvPr/>
        </p:nvSpPr>
        <p:spPr bwMode="auto">
          <a:xfrm>
            <a:off x="250825" y="2636838"/>
            <a:ext cx="23177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people suffer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32" name="Text Box 64"/>
          <p:cNvSpPr txBox="1">
            <a:spLocks noChangeArrowheads="1"/>
          </p:cNvSpPr>
          <p:nvPr/>
        </p:nvSpPr>
        <p:spPr bwMode="auto">
          <a:xfrm>
            <a:off x="6300788" y="3355975"/>
            <a:ext cx="2159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.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34" name="Rectangle 66"/>
          <p:cNvSpPr>
            <a:spLocks noChangeArrowheads="1"/>
          </p:cNvSpPr>
          <p:nvPr/>
        </p:nvSpPr>
        <p:spPr bwMode="auto">
          <a:xfrm>
            <a:off x="2987675" y="2708275"/>
            <a:ext cx="16748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Conflicts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36" name="Rectangle 68"/>
          <p:cNvSpPr>
            <a:spLocks noChangeArrowheads="1"/>
          </p:cNvSpPr>
          <p:nvPr/>
        </p:nvSpPr>
        <p:spPr bwMode="auto">
          <a:xfrm>
            <a:off x="2555875" y="3355975"/>
            <a:ext cx="18002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happen as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38" name="Rectangle 70"/>
          <p:cNvSpPr>
            <a:spLocks noChangeArrowheads="1"/>
          </p:cNvSpPr>
          <p:nvPr/>
        </p:nvSpPr>
        <p:spPr bwMode="auto">
          <a:xfrm>
            <a:off x="6516688" y="2708275"/>
            <a:ext cx="18669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people are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40" name="Rectangle 72"/>
          <p:cNvSpPr>
            <a:spLocks noChangeArrowheads="1"/>
          </p:cNvSpPr>
          <p:nvPr/>
        </p:nvSpPr>
        <p:spPr bwMode="auto">
          <a:xfrm>
            <a:off x="539750" y="2708275"/>
            <a:ext cx="2406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different with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42" name="Rectangle 74"/>
          <p:cNvSpPr>
            <a:spLocks noChangeArrowheads="1"/>
          </p:cNvSpPr>
          <p:nvPr/>
        </p:nvSpPr>
        <p:spPr bwMode="auto">
          <a:xfrm>
            <a:off x="4356100" y="3355975"/>
            <a:ext cx="18669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their ideas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44" name="Rectangle 76"/>
          <p:cNvSpPr>
            <a:spLocks noChangeArrowheads="1"/>
          </p:cNvSpPr>
          <p:nvPr/>
        </p:nvSpPr>
        <p:spPr bwMode="auto">
          <a:xfrm>
            <a:off x="4645025" y="2708275"/>
            <a:ext cx="19129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and values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45" name="Text Box 77"/>
          <p:cNvSpPr txBox="1">
            <a:spLocks noChangeArrowheads="1"/>
          </p:cNvSpPr>
          <p:nvPr/>
        </p:nvSpPr>
        <p:spPr bwMode="auto">
          <a:xfrm>
            <a:off x="6300788" y="3357563"/>
            <a:ext cx="2159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.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47" name="Rectangle 79"/>
          <p:cNvSpPr>
            <a:spLocks noChangeArrowheads="1"/>
          </p:cNvSpPr>
          <p:nvPr/>
        </p:nvSpPr>
        <p:spPr bwMode="auto">
          <a:xfrm>
            <a:off x="5435600" y="2708275"/>
            <a:ext cx="974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Both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49" name="Rectangle 81"/>
          <p:cNvSpPr>
            <a:spLocks noChangeArrowheads="1"/>
          </p:cNvSpPr>
          <p:nvPr/>
        </p:nvSpPr>
        <p:spPr bwMode="auto">
          <a:xfrm>
            <a:off x="4500563" y="3357563"/>
            <a:ext cx="19224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grown-ups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51" name="Rectangle 83"/>
          <p:cNvSpPr>
            <a:spLocks noChangeArrowheads="1"/>
          </p:cNvSpPr>
          <p:nvPr/>
        </p:nvSpPr>
        <p:spPr bwMode="auto">
          <a:xfrm>
            <a:off x="1908175" y="2708275"/>
            <a:ext cx="16525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and  kids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53" name="Rectangle 85"/>
          <p:cNvSpPr>
            <a:spLocks noChangeArrowheads="1"/>
          </p:cNvSpPr>
          <p:nvPr/>
        </p:nvSpPr>
        <p:spPr bwMode="auto">
          <a:xfrm>
            <a:off x="611188" y="2708275"/>
            <a:ext cx="12684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should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55" name="Rectangle 87"/>
          <p:cNvSpPr>
            <a:spLocks noChangeArrowheads="1"/>
          </p:cNvSpPr>
          <p:nvPr/>
        </p:nvSpPr>
        <p:spPr bwMode="auto">
          <a:xfrm>
            <a:off x="2987675" y="3357563"/>
            <a:ext cx="13589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resolve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57" name="Rectangle 89"/>
          <p:cNvSpPr>
            <a:spLocks noChangeArrowheads="1"/>
          </p:cNvSpPr>
          <p:nvPr/>
        </p:nvSpPr>
        <p:spPr bwMode="auto">
          <a:xfrm>
            <a:off x="6516688" y="2708275"/>
            <a:ext cx="15843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conflicts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59" name="Rectangle 91"/>
          <p:cNvSpPr>
            <a:spLocks noChangeArrowheads="1"/>
          </p:cNvSpPr>
          <p:nvPr/>
        </p:nvSpPr>
        <p:spPr bwMode="auto">
          <a:xfrm>
            <a:off x="3492500" y="2708275"/>
            <a:ext cx="18780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</a:rPr>
              <a:t>peacefully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32860" name="Text Box 92"/>
          <p:cNvSpPr txBox="1">
            <a:spLocks noChangeArrowheads="1"/>
          </p:cNvSpPr>
          <p:nvPr/>
        </p:nvSpPr>
        <p:spPr bwMode="auto">
          <a:xfrm>
            <a:off x="3616325" y="4254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2861" name="Text Box 93"/>
          <p:cNvSpPr txBox="1">
            <a:spLocks noChangeArrowheads="1"/>
          </p:cNvSpPr>
          <p:nvPr/>
        </p:nvSpPr>
        <p:spPr bwMode="auto">
          <a:xfrm>
            <a:off x="1685924" y="5725"/>
            <a:ext cx="6513513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6000" b="1" i="1" dirty="0">
                <a:solidFill>
                  <a:srgbClr val="0070C0"/>
                </a:solidFill>
                <a:latin typeface="Times New Roman" pitchFamily="18" charset="0"/>
              </a:rPr>
              <a:t>Make up sentences </a:t>
            </a:r>
          </a:p>
          <a:p>
            <a:r>
              <a:rPr lang="en-US" sz="6000" b="1" i="1" dirty="0">
                <a:solidFill>
                  <a:srgbClr val="0070C0"/>
                </a:solidFill>
                <a:latin typeface="Times New Roman" pitchFamily="18" charset="0"/>
              </a:rPr>
              <a:t>using the </a:t>
            </a:r>
            <a:r>
              <a:rPr lang="en-US" sz="6000" b="1" i="1" dirty="0" smtClean="0">
                <a:solidFill>
                  <a:srgbClr val="0070C0"/>
                </a:solidFill>
                <a:latin typeface="Times New Roman" pitchFamily="18" charset="0"/>
              </a:rPr>
              <a:t>words</a:t>
            </a:r>
            <a:endParaRPr lang="ru-RU" sz="6000" b="1" i="1" dirty="0">
              <a:solidFill>
                <a:srgbClr val="0070C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-8.09249E-7 L -0.63403 -8.09249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43 -8.09249E-7 L 0.55868 -8.09249E-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62 -8.09249E-7 L 0.08003 -8.09249E-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719 -8.09249E-7 L -0.21354 -8.09249E-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 -8.09249E-7 L 0.4099 -8.09249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2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2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2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2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2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2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67 3.93064E-6 L -0.41962 3.93064E-6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" y="0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25 -0.02104 L -0.16511 -0.10497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-42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639 3.93064E-6 L 0.19722 3.93064E-6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327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93064E-6 L 0.06406 3.93064E-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327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" y="0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83237E-6 L -0.48958 -0.00023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327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5" y="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93064E-6 L 0.2757 0.10474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52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04624E-6 L 0.42534 4.04624E-6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328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327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327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327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327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2000"/>
                                        <p:tgtEl>
                                          <p:spTgt spid="327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327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2000"/>
                                        <p:tgtEl>
                                          <p:spTgt spid="327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328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32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32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32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32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32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32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32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83237E-6 L -0.62622 -0.00023 " pathEditMode="relative" rAng="0" ptsTypes="AA">
                                      <p:cBhvr>
                                        <p:cTn id="128" dur="2000" fill="hold"/>
                                        <p:tgtEl>
                                          <p:spTgt spid="328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83237E-6 L -0.09098 -0.00023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328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" y="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7341E-6 L 0.02951 -0.1052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328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" y="-53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83237E-6 L 0.54479 -0.00023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328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5.20231E-7 L 0.1724 -0.00046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328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" y="0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58 0.00023 L -0.30347 0.10497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328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" y="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2000"/>
                                        <p:tgtEl>
                                          <p:spTgt spid="328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2000"/>
                                        <p:tgtEl>
                                          <p:spTgt spid="328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2000"/>
                                        <p:tgtEl>
                                          <p:spTgt spid="328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2000"/>
                                        <p:tgtEl>
                                          <p:spTgt spid="328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2000"/>
                                        <p:tgtEl>
                                          <p:spTgt spid="328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000"/>
                                        <p:tgtEl>
                                          <p:spTgt spid="328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2000"/>
                                        <p:tgtEl>
                                          <p:spTgt spid="328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2000"/>
                                        <p:tgtEl>
                                          <p:spTgt spid="32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32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2000"/>
                                        <p:tgtEl>
                                          <p:spTgt spid="32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2000"/>
                                        <p:tgtEl>
                                          <p:spTgt spid="32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2000"/>
                                        <p:tgtEl>
                                          <p:spTgt spid="32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2000"/>
                                        <p:tgtEl>
                                          <p:spTgt spid="32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23699E-6 L -0.18698 -0.08393 " pathEditMode="relative" rAng="0" ptsTypes="AA">
                                      <p:cBhvr>
                                        <p:cTn id="183" dur="2000" fill="hold"/>
                                        <p:tgtEl>
                                          <p:spTgt spid="328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-42"/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60116E-6 L -0.10903 -2.60116E-6 " pathEditMode="relative" rAng="0" ptsTypes="AA">
                                      <p:cBhvr>
                                        <p:cTn id="185" dur="2000" fill="hold"/>
                                        <p:tgtEl>
                                          <p:spTgt spid="328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" y="0"/>
                                    </p:animMotion>
                                  </p:childTnLst>
                                </p:cTn>
                              </p:par>
                              <p:par>
                                <p:cTn id="18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60116E-6 L 0.3908 -2.60116E-6 " pathEditMode="relative" rAng="0" ptsTypes="AA">
                                      <p:cBhvr>
                                        <p:cTn id="187" dur="2000" fill="hold"/>
                                        <p:tgtEl>
                                          <p:spTgt spid="328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" y="0"/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60116E-6 L 0.63715 0.08393 " pathEditMode="relative" rAng="0" ptsTypes="AA">
                                      <p:cBhvr>
                                        <p:cTn id="189" dur="2000" fill="hold"/>
                                        <p:tgtEl>
                                          <p:spTgt spid="328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" y="42"/>
                                    </p:animMotion>
                                  </p:childTnLst>
                                </p:cTn>
                              </p:par>
                              <p:par>
                                <p:cTn id="19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23699E-6 L -0.11805 -3.23699E-6 " pathEditMode="relative" rAng="0" ptsTypes="AA">
                                      <p:cBhvr>
                                        <p:cTn id="191" dur="2000" fill="hold"/>
                                        <p:tgtEl>
                                          <p:spTgt spid="328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0"/>
                                    </p:animMotion>
                                  </p:childTnLst>
                                </p:cTn>
                              </p:par>
                              <p:par>
                                <p:cTn id="19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60116E-6 L -0.56476 0.08393 " pathEditMode="relative" rAng="0" ptsTypes="AA">
                                      <p:cBhvr>
                                        <p:cTn id="193" dur="2000" fill="hold"/>
                                        <p:tgtEl>
                                          <p:spTgt spid="328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" y="42"/>
                                    </p:animMotion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2000"/>
                                        <p:tgtEl>
                                          <p:spTgt spid="32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2000"/>
                                        <p:tgtEl>
                                          <p:spTgt spid="328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2000"/>
                                        <p:tgtEl>
                                          <p:spTgt spid="328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2000"/>
                                        <p:tgtEl>
                                          <p:spTgt spid="328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" dur="2000"/>
                                        <p:tgtEl>
                                          <p:spTgt spid="328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000"/>
                                        <p:tgtEl>
                                          <p:spTgt spid="328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2000"/>
                                        <p:tgtEl>
                                          <p:spTgt spid="328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2000"/>
                                        <p:tgtEl>
                                          <p:spTgt spid="328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2000"/>
                                        <p:tgtEl>
                                          <p:spTgt spid="32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2000"/>
                                        <p:tgtEl>
                                          <p:spTgt spid="32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2000"/>
                                        <p:tgtEl>
                                          <p:spTgt spid="32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2000"/>
                                        <p:tgtEl>
                                          <p:spTgt spid="32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2000"/>
                                        <p:tgtEl>
                                          <p:spTgt spid="32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000"/>
                                        <p:tgtEl>
                                          <p:spTgt spid="32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2000"/>
                                        <p:tgtEl>
                                          <p:spTgt spid="32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98844E-6 L -0.26476 -0.00023 " pathEditMode="relative" rAng="0" ptsTypes="AA">
                                      <p:cBhvr>
                                        <p:cTn id="244" dur="2000" fill="hold"/>
                                        <p:tgtEl>
                                          <p:spTgt spid="328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" y="0"/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7.51445E-7 L -0.01962 -0.09457 " pathEditMode="relative" rAng="0" ptsTypes="AA">
                                      <p:cBhvr>
                                        <p:cTn id="246" dur="2000" fill="hold"/>
                                        <p:tgtEl>
                                          <p:spTgt spid="328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" y="-47"/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98844E-6 L -0.25955 -0.00023 " pathEditMode="relative" rAng="0" ptsTypes="AA">
                                      <p:cBhvr>
                                        <p:cTn id="248" dur="2000" fill="hold"/>
                                        <p:tgtEl>
                                          <p:spTgt spid="328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0"/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08 0.00023 L 0.63194 -2.77457E-6 " pathEditMode="relative" rAng="0" ptsTypes="AA">
                                      <p:cBhvr>
                                        <p:cTn id="250" dur="2000" fill="hold"/>
                                        <p:tgtEl>
                                          <p:spTgt spid="328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0"/>
                                    </p:animMotion>
                                  </p:childTnLst>
                                </p:cTn>
                              </p:par>
                              <p:par>
                                <p:cTn id="25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2 0.00023 L -0.20851 1.96532E-6 " pathEditMode="relative" rAng="0" ptsTypes="AA">
                                      <p:cBhvr>
                                        <p:cTn id="252" dur="2000" fill="hold"/>
                                        <p:tgtEl>
                                          <p:spTgt spid="328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" y="0"/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44 0.00046 L -0.00643 0.09457 " pathEditMode="relative" rAng="0" ptsTypes="AA">
                                      <p:cBhvr>
                                        <p:cTn id="254" dur="2000" fill="hold"/>
                                        <p:tgtEl>
                                          <p:spTgt spid="328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2000"/>
                                        <p:tgtEl>
                                          <p:spTgt spid="328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2000"/>
                                        <p:tgtEl>
                                          <p:spTgt spid="328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4" dur="2000"/>
                                        <p:tgtEl>
                                          <p:spTgt spid="328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000"/>
                                        <p:tgtEl>
                                          <p:spTgt spid="328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0" dur="2000"/>
                                        <p:tgtEl>
                                          <p:spTgt spid="328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3" dur="2000"/>
                                        <p:tgtEl>
                                          <p:spTgt spid="328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6" dur="2000"/>
                                        <p:tgtEl>
                                          <p:spTgt spid="328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2000"/>
                                        <p:tgtEl>
                                          <p:spTgt spid="32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2000"/>
                                        <p:tgtEl>
                                          <p:spTgt spid="32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2000"/>
                                        <p:tgtEl>
                                          <p:spTgt spid="32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2000"/>
                                        <p:tgtEl>
                                          <p:spTgt spid="32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000"/>
                                        <p:tgtEl>
                                          <p:spTgt spid="32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2000"/>
                                        <p:tgtEl>
                                          <p:spTgt spid="32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2000"/>
                                        <p:tgtEl>
                                          <p:spTgt spid="32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2000"/>
                                        <p:tgtEl>
                                          <p:spTgt spid="32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2" fill="hold">
                      <p:stCondLst>
                        <p:cond delay="indefinite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89 -3.23699E-6 L -0.53941 -3.23699E-6 " pathEditMode="relative" rAng="0" ptsTypes="AA">
                                      <p:cBhvr>
                                        <p:cTn id="305" dur="2000" fill="hold"/>
                                        <p:tgtEl>
                                          <p:spTgt spid="328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5" y="0"/>
                                    </p:animMotion>
                                  </p:childTnLst>
                                </p:cTn>
                              </p:par>
                              <p:par>
                                <p:cTn id="30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33526E-6 L -0.32552 -0.09456 " pathEditMode="relative" rAng="0" ptsTypes="AA">
                                      <p:cBhvr>
                                        <p:cTn id="307" dur="2000" fill="hold"/>
                                        <p:tgtEl>
                                          <p:spTgt spid="328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" y="-47"/>
                                    </p:animMotion>
                                  </p:childTnLst>
                                </p:cTn>
                              </p:par>
                              <p:par>
                                <p:cTn id="30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72 -3.23699E-6 L 0.1849 -3.23699E-6 " pathEditMode="relative" rAng="0" ptsTypes="AA">
                                      <p:cBhvr>
                                        <p:cTn id="309" dur="2000" fill="hold"/>
                                        <p:tgtEl>
                                          <p:spTgt spid="328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0"/>
                                    </p:animMotion>
                                  </p:childTnLst>
                                </p:cTn>
                              </p:par>
                              <p:par>
                                <p:cTn id="31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23699E-6 L 0.52153 -3.23699E-6 " pathEditMode="relative" rAng="0" ptsTypes="AA">
                                      <p:cBhvr>
                                        <p:cTn id="311" dur="2000" fill="hold"/>
                                        <p:tgtEl>
                                          <p:spTgt spid="328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" y="0"/>
                                    </p:animMotion>
                                  </p:childTnLst>
                                </p:cTn>
                              </p:par>
                              <p:par>
                                <p:cTn id="31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78 0.01041 L 0.42969 -0.09456 " pathEditMode="relative" rAng="0" ptsTypes="AA">
                                      <p:cBhvr>
                                        <p:cTn id="313" dur="2000" fill="hold"/>
                                        <p:tgtEl>
                                          <p:spTgt spid="328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" y="-52"/>
                                    </p:animMotion>
                                  </p:childTnLst>
                                </p:cTn>
                              </p:par>
                              <p:par>
                                <p:cTn id="31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0.00023 L -0.42205 0.10497 " pathEditMode="relative" rAng="0" ptsTypes="AA">
                                      <p:cBhvr>
                                        <p:cTn id="315" dur="2000" fill="hold"/>
                                        <p:tgtEl>
                                          <p:spTgt spid="328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" y="52"/>
                                    </p:animMotion>
                                  </p:childTnLst>
                                </p:cTn>
                              </p:par>
                              <p:par>
                                <p:cTn id="31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-3.23699E-6 L 0.11944 0.10474 " pathEditMode="relative" rAng="0" ptsTypes="AA">
                                      <p:cBhvr>
                                        <p:cTn id="317" dur="2000" fill="hold"/>
                                        <p:tgtEl>
                                          <p:spTgt spid="328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  <p:bldP spid="32775" grpId="0"/>
      <p:bldP spid="32775" grpId="1"/>
      <p:bldP spid="32777" grpId="0"/>
      <p:bldP spid="32777" grpId="1"/>
      <p:bldP spid="32779" grpId="0"/>
      <p:bldP spid="32779" grpId="1"/>
      <p:bldP spid="32781" grpId="0"/>
      <p:bldP spid="32784" grpId="0"/>
      <p:bldP spid="32784" grpId="1"/>
      <p:bldP spid="32786" grpId="0"/>
      <p:bldP spid="32786" grpId="1"/>
      <p:bldP spid="32787" grpId="0"/>
      <p:bldP spid="32787" grpId="1"/>
      <p:bldP spid="32789" grpId="0"/>
      <p:bldP spid="32789" grpId="1"/>
      <p:bldP spid="32789" grpId="2"/>
      <p:bldP spid="32791" grpId="0"/>
      <p:bldP spid="32791" grpId="1"/>
      <p:bldP spid="32791" grpId="2"/>
      <p:bldP spid="32793" grpId="0"/>
      <p:bldP spid="32793" grpId="1"/>
      <p:bldP spid="32793" grpId="2"/>
      <p:bldP spid="32795" grpId="0"/>
      <p:bldP spid="32795" grpId="1"/>
      <p:bldP spid="32795" grpId="2"/>
      <p:bldP spid="32797" grpId="0"/>
      <p:bldP spid="32797" grpId="1"/>
      <p:bldP spid="32797" grpId="2"/>
      <p:bldP spid="32799" grpId="0"/>
      <p:bldP spid="32799" grpId="1"/>
      <p:bldP spid="32799" grpId="2"/>
      <p:bldP spid="32801" grpId="0"/>
      <p:bldP spid="32801" grpId="1"/>
      <p:bldP spid="32801" grpId="2"/>
      <p:bldP spid="32802" grpId="0"/>
      <p:bldP spid="32802" grpId="1"/>
      <p:bldP spid="32808" grpId="0"/>
      <p:bldP spid="32808" grpId="1"/>
      <p:bldP spid="32808" grpId="2"/>
      <p:bldP spid="32810" grpId="0"/>
      <p:bldP spid="32810" grpId="1"/>
      <p:bldP spid="32810" grpId="2"/>
      <p:bldP spid="32812" grpId="0"/>
      <p:bldP spid="32812" grpId="1"/>
      <p:bldP spid="32812" grpId="2"/>
      <p:bldP spid="32814" grpId="0"/>
      <p:bldP spid="32814" grpId="1"/>
      <p:bldP spid="32814" grpId="2"/>
      <p:bldP spid="32816" grpId="0"/>
      <p:bldP spid="32816" grpId="1"/>
      <p:bldP spid="32816" grpId="2"/>
      <p:bldP spid="32818" grpId="0"/>
      <p:bldP spid="32818" grpId="1"/>
      <p:bldP spid="32818" grpId="2"/>
      <p:bldP spid="32819" grpId="0"/>
      <p:bldP spid="32819" grpId="1"/>
      <p:bldP spid="32821" grpId="0"/>
      <p:bldP spid="32821" grpId="1"/>
      <p:bldP spid="32821" grpId="2"/>
      <p:bldP spid="32823" grpId="0"/>
      <p:bldP spid="32823" grpId="1"/>
      <p:bldP spid="32823" grpId="2"/>
      <p:bldP spid="32825" grpId="0"/>
      <p:bldP spid="32825" grpId="1"/>
      <p:bldP spid="32825" grpId="2"/>
      <p:bldP spid="32827" grpId="0"/>
      <p:bldP spid="32827" grpId="1"/>
      <p:bldP spid="32827" grpId="2"/>
      <p:bldP spid="32829" grpId="0"/>
      <p:bldP spid="32829" grpId="1"/>
      <p:bldP spid="32829" grpId="2"/>
      <p:bldP spid="32831" grpId="0"/>
      <p:bldP spid="32831" grpId="1"/>
      <p:bldP spid="32831" grpId="2"/>
      <p:bldP spid="32832" grpId="0"/>
      <p:bldP spid="32832" grpId="1"/>
      <p:bldP spid="32834" grpId="0"/>
      <p:bldP spid="32834" grpId="1"/>
      <p:bldP spid="32834" grpId="2"/>
      <p:bldP spid="32836" grpId="0"/>
      <p:bldP spid="32836" grpId="1"/>
      <p:bldP spid="32836" grpId="2"/>
      <p:bldP spid="32838" grpId="0"/>
      <p:bldP spid="32838" grpId="1"/>
      <p:bldP spid="32838" grpId="2"/>
      <p:bldP spid="32840" grpId="0"/>
      <p:bldP spid="32840" grpId="1"/>
      <p:bldP spid="32840" grpId="2"/>
      <p:bldP spid="32842" grpId="0"/>
      <p:bldP spid="32842" grpId="1"/>
      <p:bldP spid="32842" grpId="2"/>
      <p:bldP spid="32844" grpId="0"/>
      <p:bldP spid="32844" grpId="1"/>
      <p:bldP spid="32844" grpId="2"/>
      <p:bldP spid="32845" grpId="0"/>
      <p:bldP spid="32847" grpId="0"/>
      <p:bldP spid="32847" grpId="1"/>
      <p:bldP spid="32849" grpId="0"/>
      <p:bldP spid="32849" grpId="1"/>
      <p:bldP spid="32851" grpId="0"/>
      <p:bldP spid="32851" grpId="1"/>
      <p:bldP spid="32853" grpId="0"/>
      <p:bldP spid="32853" grpId="1"/>
      <p:bldP spid="32855" grpId="0"/>
      <p:bldP spid="32855" grpId="1"/>
      <p:bldP spid="32857" grpId="0"/>
      <p:bldP spid="32857" grpId="1"/>
      <p:bldP spid="32859" grpId="0"/>
      <p:bldP spid="3285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4432176" cy="3785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>
                <a:solidFill>
                  <a:srgbClr val="7030A0"/>
                </a:solidFill>
                <a:latin typeface="Times New Roman" pitchFamily="18" charset="0"/>
              </a:rPr>
              <a:t>Why do conflicts happen?</a:t>
            </a:r>
            <a:br>
              <a:rPr lang="en-US" sz="4800" dirty="0">
                <a:solidFill>
                  <a:srgbClr val="7030A0"/>
                </a:solidFill>
                <a:latin typeface="Times New Roman" pitchFamily="18" charset="0"/>
              </a:rPr>
            </a:b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 rot="952337">
            <a:off x="4791616" y="1510936"/>
            <a:ext cx="3744416" cy="489654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dirty="0">
                <a:solidFill>
                  <a:srgbClr val="FFFF00"/>
                </a:solidFill>
              </a:rPr>
              <a:t>Key words</a:t>
            </a:r>
          </a:p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people </a:t>
            </a:r>
            <a:r>
              <a:rPr lang="en-US" sz="2400" dirty="0">
                <a:solidFill>
                  <a:srgbClr val="002060"/>
                </a:solidFill>
              </a:rPr>
              <a:t>are different</a:t>
            </a:r>
          </a:p>
          <a:p>
            <a:pPr algn="ctr"/>
            <a:r>
              <a:rPr lang="en-US" sz="2400" dirty="0">
                <a:solidFill>
                  <a:srgbClr val="002060"/>
                </a:solidFill>
              </a:rPr>
              <a:t>                                                                                                people do not listen to each other well </a:t>
            </a:r>
          </a:p>
          <a:p>
            <a:pPr algn="ctr"/>
            <a:r>
              <a:rPr lang="en-US" sz="2400" dirty="0">
                <a:solidFill>
                  <a:srgbClr val="002060"/>
                </a:solidFill>
              </a:rPr>
              <a:t>                                                                                               people don`t hear what the other person is saying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01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>
                <a:solidFill>
                  <a:srgbClr val="7030A0"/>
                </a:solidFill>
              </a:rPr>
              <a:t>What or who can be involved in </a:t>
            </a:r>
            <a:r>
              <a:rPr lang="en-US" sz="4400" dirty="0" smtClean="0">
                <a:solidFill>
                  <a:srgbClr val="7030A0"/>
                </a:solidFill>
              </a:rPr>
              <a:t>a </a:t>
            </a:r>
            <a:r>
              <a:rPr lang="en-US" sz="4400" dirty="0">
                <a:solidFill>
                  <a:srgbClr val="7030A0"/>
                </a:solidFill>
              </a:rPr>
              <a:t>conflict?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email"/>
          <a:srcRect l="6078" r="7613"/>
          <a:stretch>
            <a:fillRect/>
          </a:stretch>
        </p:blipFill>
        <p:spPr bwMode="auto">
          <a:xfrm>
            <a:off x="395288" y="1916832"/>
            <a:ext cx="4032696" cy="3625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Горизонтальный свиток 4"/>
          <p:cNvSpPr/>
          <p:nvPr/>
        </p:nvSpPr>
        <p:spPr>
          <a:xfrm rot="938930">
            <a:off x="4716016" y="908720"/>
            <a:ext cx="3888432" cy="42484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FFFF00"/>
                </a:solidFill>
              </a:rPr>
              <a:t>Key words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</a:rPr>
              <a:t>Any  </a:t>
            </a:r>
            <a:r>
              <a:rPr lang="en-US" sz="2800" dirty="0">
                <a:solidFill>
                  <a:srgbClr val="002060"/>
                </a:solidFill>
              </a:rPr>
              <a:t>person…</a:t>
            </a:r>
          </a:p>
          <a:p>
            <a:pPr algn="ctr"/>
            <a:r>
              <a:rPr lang="en-US" sz="2800" dirty="0">
                <a:solidFill>
                  <a:srgbClr val="002060"/>
                </a:solidFill>
              </a:rPr>
              <a:t>                                                                                               Both  grown-ups  and children …</a:t>
            </a:r>
          </a:p>
          <a:p>
            <a:pPr algn="ctr"/>
            <a:r>
              <a:rPr lang="en-US" sz="2800" dirty="0">
                <a:solidFill>
                  <a:srgbClr val="002060"/>
                </a:solidFill>
              </a:rPr>
              <a:t>                                                                                                Countries and states…</a:t>
            </a:r>
          </a:p>
        </p:txBody>
      </p:sp>
    </p:spTree>
    <p:extLst>
      <p:ext uri="{BB962C8B-B14F-4D97-AF65-F5344CB8AC3E}">
        <p14:creationId xmlns:p14="http://schemas.microsoft.com/office/powerpoint/2010/main" val="350110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5300" dirty="0">
                <a:solidFill>
                  <a:srgbClr val="7030A0"/>
                </a:solidFill>
              </a:rPr>
              <a:t>What can </a:t>
            </a:r>
            <a:r>
              <a:rPr lang="en-US" sz="5300" dirty="0" smtClean="0">
                <a:solidFill>
                  <a:srgbClr val="7030A0"/>
                </a:solidFill>
              </a:rPr>
              <a:t>conflicts </a:t>
            </a:r>
            <a:r>
              <a:rPr lang="en-US" sz="5300" dirty="0">
                <a:solidFill>
                  <a:srgbClr val="7030A0"/>
                </a:solidFill>
              </a:rPr>
              <a:t>lead to?</a:t>
            </a:r>
            <a:br>
              <a:rPr lang="en-US" sz="5300" dirty="0">
                <a:solidFill>
                  <a:srgbClr val="7030A0"/>
                </a:solidFill>
              </a:rPr>
            </a:br>
            <a:endParaRPr lang="ru-RU" sz="5300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/>
          <a:srcRect t="6050" b="9213"/>
          <a:stretch>
            <a:fillRect/>
          </a:stretch>
        </p:blipFill>
        <p:spPr bwMode="auto">
          <a:xfrm>
            <a:off x="4499992" y="1988840"/>
            <a:ext cx="4320158" cy="3600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ертикальный свиток 4"/>
          <p:cNvSpPr/>
          <p:nvPr/>
        </p:nvSpPr>
        <p:spPr>
          <a:xfrm>
            <a:off x="2627784" y="3356992"/>
            <a:ext cx="45719" cy="45719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ертикальный свиток 5"/>
          <p:cNvSpPr/>
          <p:nvPr/>
        </p:nvSpPr>
        <p:spPr>
          <a:xfrm rot="20526432">
            <a:off x="467544" y="1628800"/>
            <a:ext cx="4320480" cy="36004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FF00"/>
                </a:solidFill>
              </a:rPr>
              <a:t>Key words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</a:rPr>
              <a:t>wars</a:t>
            </a:r>
          </a:p>
          <a:p>
            <a:pPr algn="ctr"/>
            <a:r>
              <a:rPr lang="en-US" sz="2800" dirty="0">
                <a:solidFill>
                  <a:srgbClr val="002060"/>
                </a:solidFill>
              </a:rPr>
              <a:t>f</a:t>
            </a:r>
            <a:r>
              <a:rPr lang="en-US" sz="2800" dirty="0" smtClean="0">
                <a:solidFill>
                  <a:srgbClr val="002060"/>
                </a:solidFill>
              </a:rPr>
              <a:t>ights</a:t>
            </a:r>
          </a:p>
          <a:p>
            <a:pPr algn="ctr"/>
            <a:r>
              <a:rPr lang="en-US" sz="2800" dirty="0">
                <a:solidFill>
                  <a:srgbClr val="002060"/>
                </a:solidFill>
              </a:rPr>
              <a:t>m</a:t>
            </a:r>
            <a:r>
              <a:rPr lang="en-US" sz="2800" dirty="0" smtClean="0">
                <a:solidFill>
                  <a:srgbClr val="002060"/>
                </a:solidFill>
              </a:rPr>
              <a:t>isunderstanding</a:t>
            </a:r>
          </a:p>
          <a:p>
            <a:pPr algn="ctr"/>
            <a:r>
              <a:rPr lang="en-US" sz="2800" dirty="0">
                <a:solidFill>
                  <a:srgbClr val="002060"/>
                </a:solidFill>
              </a:rPr>
              <a:t>d</a:t>
            </a:r>
            <a:r>
              <a:rPr lang="en-US" sz="2800" dirty="0" smtClean="0">
                <a:solidFill>
                  <a:srgbClr val="002060"/>
                </a:solidFill>
              </a:rPr>
              <a:t>isagreement</a:t>
            </a:r>
          </a:p>
          <a:p>
            <a:pPr algn="ctr"/>
            <a:r>
              <a:rPr lang="en-US" sz="2800" dirty="0">
                <a:solidFill>
                  <a:srgbClr val="002060"/>
                </a:solidFill>
              </a:rPr>
              <a:t>b</a:t>
            </a:r>
            <a:r>
              <a:rPr lang="en-US" sz="2800" dirty="0" smtClean="0">
                <a:solidFill>
                  <a:srgbClr val="002060"/>
                </a:solidFill>
              </a:rPr>
              <a:t>ad relations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</a:rPr>
              <a:t>violence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91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85192" y="2332037"/>
            <a:ext cx="8229600" cy="4265315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l</a:t>
            </a:r>
            <a:r>
              <a:rPr lang="en-US" dirty="0" smtClean="0">
                <a:solidFill>
                  <a:srgbClr val="002060"/>
                </a:solidFill>
              </a:rPr>
              <a:t>isten to each other</a:t>
            </a:r>
          </a:p>
          <a:p>
            <a:r>
              <a:rPr lang="en-US" dirty="0">
                <a:solidFill>
                  <a:srgbClr val="002060"/>
                </a:solidFill>
              </a:rPr>
              <a:t>t</a:t>
            </a:r>
            <a:r>
              <a:rPr lang="en-US" dirty="0" smtClean="0">
                <a:solidFill>
                  <a:srgbClr val="002060"/>
                </a:solidFill>
              </a:rPr>
              <a:t>ry to find compromise</a:t>
            </a:r>
          </a:p>
          <a:p>
            <a:r>
              <a:rPr lang="en-US" dirty="0">
                <a:solidFill>
                  <a:srgbClr val="002060"/>
                </a:solidFill>
              </a:rPr>
              <a:t>r</a:t>
            </a:r>
            <a:r>
              <a:rPr lang="en-US" dirty="0" smtClean="0">
                <a:solidFill>
                  <a:srgbClr val="002060"/>
                </a:solidFill>
              </a:rPr>
              <a:t>espect the opponent`s opinion</a:t>
            </a:r>
          </a:p>
          <a:p>
            <a:r>
              <a:rPr lang="en-US" dirty="0">
                <a:solidFill>
                  <a:srgbClr val="002060"/>
                </a:solidFill>
              </a:rPr>
              <a:t>t</a:t>
            </a:r>
            <a:r>
              <a:rPr lang="en-US" dirty="0" smtClean="0">
                <a:solidFill>
                  <a:srgbClr val="002060"/>
                </a:solidFill>
              </a:rPr>
              <a:t>hreaten or frighten</a:t>
            </a:r>
          </a:p>
          <a:p>
            <a:r>
              <a:rPr lang="en-US" dirty="0">
                <a:solidFill>
                  <a:srgbClr val="002060"/>
                </a:solidFill>
              </a:rPr>
              <a:t>m</a:t>
            </a:r>
            <a:r>
              <a:rPr lang="en-US" dirty="0" smtClean="0">
                <a:solidFill>
                  <a:srgbClr val="002060"/>
                </a:solidFill>
              </a:rPr>
              <a:t>ake fun of somebody</a:t>
            </a:r>
          </a:p>
          <a:p>
            <a:r>
              <a:rPr lang="en-US" dirty="0">
                <a:solidFill>
                  <a:srgbClr val="002060"/>
                </a:solidFill>
              </a:rPr>
              <a:t>s</a:t>
            </a:r>
            <a:r>
              <a:rPr lang="en-US" dirty="0" smtClean="0">
                <a:solidFill>
                  <a:srgbClr val="002060"/>
                </a:solidFill>
              </a:rPr>
              <a:t>hout or quarrel</a:t>
            </a:r>
          </a:p>
          <a:p>
            <a:r>
              <a:rPr lang="en-US" dirty="0">
                <a:solidFill>
                  <a:srgbClr val="002060"/>
                </a:solidFill>
              </a:rPr>
              <a:t>t</a:t>
            </a:r>
            <a:r>
              <a:rPr lang="en-US" dirty="0" smtClean="0">
                <a:solidFill>
                  <a:srgbClr val="002060"/>
                </a:solidFill>
              </a:rPr>
              <a:t>ry to forgive people</a:t>
            </a:r>
          </a:p>
          <a:p>
            <a:r>
              <a:rPr lang="en-US" dirty="0">
                <a:solidFill>
                  <a:srgbClr val="002060"/>
                </a:solidFill>
              </a:rPr>
              <a:t>u</a:t>
            </a:r>
            <a:r>
              <a:rPr lang="en-US" dirty="0" smtClean="0">
                <a:solidFill>
                  <a:srgbClr val="002060"/>
                </a:solidFill>
              </a:rPr>
              <a:t>nderstand the younger/older generation</a:t>
            </a:r>
          </a:p>
          <a:p>
            <a:r>
              <a:rPr lang="en-US" dirty="0">
                <a:solidFill>
                  <a:srgbClr val="002060"/>
                </a:solidFill>
              </a:rPr>
              <a:t>b</a:t>
            </a:r>
            <a:r>
              <a:rPr lang="en-US" dirty="0" smtClean="0">
                <a:solidFill>
                  <a:srgbClr val="002060"/>
                </a:solidFill>
              </a:rPr>
              <a:t>etray friends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rgbClr val="7030A0"/>
                </a:solidFill>
              </a:rPr>
              <a:t>How to </a:t>
            </a:r>
            <a:r>
              <a:rPr lang="en-US" sz="4800" dirty="0" smtClean="0">
                <a:solidFill>
                  <a:srgbClr val="7030A0"/>
                </a:solidFill>
              </a:rPr>
              <a:t>prevent conflicts ?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 rot="21271218">
            <a:off x="755576" y="1124744"/>
            <a:ext cx="7488832" cy="10332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People should/shouldn`t…</a:t>
            </a:r>
          </a:p>
        </p:txBody>
      </p:sp>
    </p:spTree>
    <p:extLst>
      <p:ext uri="{BB962C8B-B14F-4D97-AF65-F5344CB8AC3E}">
        <p14:creationId xmlns:p14="http://schemas.microsoft.com/office/powerpoint/2010/main" val="319638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2561</TotalTime>
  <Words>284</Words>
  <Application>Microsoft Office PowerPoint</Application>
  <PresentationFormat>Экран (4:3)</PresentationFormat>
  <Paragraphs>99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1_Открытая</vt:lpstr>
      <vt:lpstr>Открытая</vt:lpstr>
      <vt:lpstr>Презентация PowerPoint</vt:lpstr>
      <vt:lpstr>Презентация PowerPoint</vt:lpstr>
      <vt:lpstr>WHAT   IS CONFLICT?</vt:lpstr>
      <vt:lpstr>Презентация PowerPoint</vt:lpstr>
      <vt:lpstr>Презентация PowerPoint</vt:lpstr>
      <vt:lpstr>Why do conflicts happen? </vt:lpstr>
      <vt:lpstr>What or who can be involved in a conflict?</vt:lpstr>
      <vt:lpstr> What can conflicts lead to? </vt:lpstr>
      <vt:lpstr>How to prevent conflicts ?</vt:lpstr>
      <vt:lpstr>Презентация PowerPoint</vt:lpstr>
      <vt:lpstr>Role-playing</vt:lpstr>
      <vt:lpstr>Make up a dialog between two sisters. Use the information from the cards. 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Пантера</dc:creator>
  <cp:lastModifiedBy>Elena</cp:lastModifiedBy>
  <cp:revision>39</cp:revision>
  <dcterms:created xsi:type="dcterms:W3CDTF">2012-01-24T17:33:46Z</dcterms:created>
  <dcterms:modified xsi:type="dcterms:W3CDTF">2014-03-10T18:50:13Z</dcterms:modified>
</cp:coreProperties>
</file>