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7"/>
  </p:notesMasterIdLst>
  <p:sldIdLst>
    <p:sldId id="256" r:id="rId2"/>
    <p:sldId id="257" r:id="rId3"/>
    <p:sldId id="258" r:id="rId4"/>
    <p:sldId id="288" r:id="rId5"/>
    <p:sldId id="284" r:id="rId6"/>
    <p:sldId id="286" r:id="rId7"/>
    <p:sldId id="260" r:id="rId8"/>
    <p:sldId id="267" r:id="rId9"/>
    <p:sldId id="276" r:id="rId10"/>
    <p:sldId id="262" r:id="rId11"/>
    <p:sldId id="268" r:id="rId12"/>
    <p:sldId id="263" r:id="rId13"/>
    <p:sldId id="264" r:id="rId14"/>
    <p:sldId id="271" r:id="rId15"/>
    <p:sldId id="280" r:id="rId16"/>
    <p:sldId id="281" r:id="rId17"/>
    <p:sldId id="266" r:id="rId18"/>
    <p:sldId id="272" r:id="rId19"/>
    <p:sldId id="265" r:id="rId20"/>
    <p:sldId id="289" r:id="rId21"/>
    <p:sldId id="290" r:id="rId22"/>
    <p:sldId id="269" r:id="rId23"/>
    <p:sldId id="273" r:id="rId24"/>
    <p:sldId id="291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B1057-214B-41B2-8F09-55656033A411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83E42-DCF8-4304-8813-0B9314343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stavka.ru/Tactic-Games-Angry-Birds-id_6743239?partner_id=admitad&amp;utm_source=admitad&amp;utm_medium=cpa&amp;utm_campaign=&amp;utm_content=6743239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6048672"/>
          </a:xfrm>
        </p:spPr>
        <p:txBody>
          <a:bodyPr/>
          <a:lstStyle/>
          <a:p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4800" b="1" i="1" dirty="0" smtClean="0"/>
              <a:t>Использование дидактического материала  на уроках «Основы религиозных культур и светской этики»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dirty="0" smtClean="0"/>
              <a:t> 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endParaRPr lang="ru-RU" sz="2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4869160"/>
            <a:ext cx="4176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</a:rPr>
              <a:t>Царева Н.В.,</a:t>
            </a:r>
          </a:p>
          <a:p>
            <a:pPr algn="r"/>
            <a:r>
              <a:rPr lang="ru-RU" b="1" i="1" dirty="0" smtClean="0">
                <a:latin typeface="Times New Roman" pitchFamily="18" charset="0"/>
              </a:rPr>
              <a:t>  учитель начальных классов</a:t>
            </a:r>
          </a:p>
          <a:p>
            <a:pPr algn="r"/>
            <a:r>
              <a:rPr lang="ru-RU" b="1" i="1" dirty="0" smtClean="0">
                <a:latin typeface="Times New Roman" pitchFamily="18" charset="0"/>
              </a:rPr>
              <a:t> МБОУ «</a:t>
            </a:r>
            <a:r>
              <a:rPr lang="ru-RU" b="1" i="1" dirty="0" err="1" smtClean="0">
                <a:latin typeface="Times New Roman" pitchFamily="18" charset="0"/>
              </a:rPr>
              <a:t>Гмелинская</a:t>
            </a:r>
            <a:r>
              <a:rPr lang="ru-RU" b="1" i="1" dirty="0" smtClean="0">
                <a:latin typeface="Times New Roman" pitchFamily="18" charset="0"/>
              </a:rPr>
              <a:t> СШ им. В.П. </a:t>
            </a:r>
            <a:r>
              <a:rPr lang="ru-RU" b="1" i="1" dirty="0" err="1" smtClean="0">
                <a:latin typeface="Times New Roman" pitchFamily="18" charset="0"/>
              </a:rPr>
              <a:t>Агаркова</a:t>
            </a:r>
            <a:r>
              <a:rPr lang="ru-RU" b="1" i="1" dirty="0" smtClean="0">
                <a:latin typeface="Times New Roman" pitchFamily="18" charset="0"/>
              </a:rPr>
              <a:t>» </a:t>
            </a:r>
            <a:r>
              <a:rPr lang="ru-RU" b="1" i="1" dirty="0" err="1" smtClean="0">
                <a:latin typeface="Times New Roman" pitchFamily="18" charset="0"/>
              </a:rPr>
              <a:t>Старополтавского</a:t>
            </a:r>
            <a:r>
              <a:rPr lang="ru-RU" b="1" i="1" dirty="0" smtClean="0">
                <a:latin typeface="Times New Roman" pitchFamily="18" charset="0"/>
              </a:rPr>
              <a:t> района </a:t>
            </a:r>
          </a:p>
          <a:p>
            <a:pPr algn="r"/>
            <a:r>
              <a:rPr lang="ru-RU" b="1" i="1" dirty="0" smtClean="0">
                <a:latin typeface="Times New Roman" pitchFamily="18" charset="0"/>
              </a:rPr>
              <a:t>Волгоградской области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Памятка к описанию исторического памятника </a:t>
            </a:r>
            <a:r>
              <a:rPr lang="ru-RU" dirty="0" smtClean="0"/>
              <a:t>(храма)</a:t>
            </a:r>
          </a:p>
          <a:p>
            <a:pPr lvl="0"/>
            <a:r>
              <a:rPr lang="ru-RU" dirty="0" smtClean="0"/>
              <a:t>Как называется памятник?</a:t>
            </a:r>
          </a:p>
          <a:p>
            <a:pPr lvl="0"/>
            <a:r>
              <a:rPr lang="ru-RU" dirty="0" smtClean="0"/>
              <a:t>Кто его создал (кто автор)?</a:t>
            </a:r>
          </a:p>
          <a:p>
            <a:pPr lvl="0"/>
            <a:r>
              <a:rPr lang="ru-RU" dirty="0" smtClean="0"/>
              <a:t>Как выглядит памятник? (опишите его внешний вид).</a:t>
            </a:r>
          </a:p>
          <a:p>
            <a:pPr lvl="0"/>
            <a:r>
              <a:rPr lang="ru-RU" dirty="0" smtClean="0"/>
              <a:t>Каково его назначение?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566124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404664"/>
            <a:ext cx="6647295" cy="5832648"/>
          </a:xfrm>
        </p:spPr>
      </p:pic>
      <p:sp>
        <p:nvSpPr>
          <p:cNvPr id="3" name="Прямоугольник 2"/>
          <p:cNvSpPr/>
          <p:nvPr/>
        </p:nvSpPr>
        <p:spPr>
          <a:xfrm>
            <a:off x="2555776" y="5517232"/>
            <a:ext cx="529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Памятка к составлению плана текста</a:t>
            </a:r>
            <a:endParaRPr lang="ru-RU" dirty="0" smtClean="0"/>
          </a:p>
          <a:p>
            <a:pPr lvl="0"/>
            <a:r>
              <a:rPr lang="ru-RU" dirty="0" smtClean="0"/>
              <a:t>Внимательно прочитайте текст.</a:t>
            </a:r>
          </a:p>
          <a:p>
            <a:pPr lvl="0"/>
            <a:r>
              <a:rPr lang="ru-RU" dirty="0" smtClean="0"/>
              <a:t>Разделите текст по смыслу на логически законченные части.</a:t>
            </a:r>
          </a:p>
          <a:p>
            <a:pPr lvl="0"/>
            <a:r>
              <a:rPr lang="ru-RU" dirty="0" smtClean="0"/>
              <a:t>Выделите в каждой части главную мысль. </a:t>
            </a:r>
          </a:p>
          <a:p>
            <a:r>
              <a:rPr lang="ru-RU" dirty="0" smtClean="0"/>
              <a:t>Озаглавьте каждую часть. В заголовках должна содержаться главная мысль каждой части.</a:t>
            </a:r>
          </a:p>
          <a:p>
            <a:r>
              <a:rPr lang="ru-RU" dirty="0" smtClean="0"/>
              <a:t>Проверьте, связан ли последующий пункт плана с предыдущим.</a:t>
            </a:r>
          </a:p>
          <a:p>
            <a:pPr>
              <a:buNone/>
            </a:pPr>
            <a:endParaRPr lang="ru-RU" dirty="0" smtClean="0"/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МБОУ «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9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616530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Как определить главную мысль в тексте (части текста)?</a:t>
            </a:r>
            <a:endParaRPr lang="ru-RU" dirty="0" smtClean="0"/>
          </a:p>
          <a:p>
            <a:r>
              <a:rPr lang="ru-RU" dirty="0" smtClean="0"/>
              <a:t> Прочитайте текст.</a:t>
            </a:r>
          </a:p>
          <a:p>
            <a:r>
              <a:rPr lang="ru-RU" dirty="0" smtClean="0"/>
              <a:t> Подумайте, о чем говорится. Если затрудняетесь ответить кратко, поставьте к тексту вопросы. </a:t>
            </a:r>
          </a:p>
          <a:p>
            <a:r>
              <a:rPr lang="ru-RU" dirty="0" smtClean="0"/>
              <a:t> Выберите ответ, без которого текст теряет смысл, то есть без которого нельзя обойтись. Этот ответ  должен содержать в себе смысл других.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МБОУ «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9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9766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 smtClean="0"/>
              <a:t>       Карточки с начатыми  пословицами. Задание: выбрать окончание пословицы по предложенным вариантам ответа .</a:t>
            </a:r>
          </a:p>
          <a:p>
            <a:pPr lvl="0">
              <a:buNone/>
            </a:pPr>
            <a:r>
              <a:rPr lang="ru-RU" sz="6400" dirty="0" smtClean="0"/>
              <a:t>          1.Смелость силе…..</a:t>
            </a:r>
          </a:p>
          <a:p>
            <a:pPr>
              <a:buNone/>
            </a:pPr>
            <a:r>
              <a:rPr lang="ru-RU" sz="6400" dirty="0" smtClean="0"/>
              <a:t>           А) воевода;</a:t>
            </a:r>
          </a:p>
          <a:p>
            <a:pPr>
              <a:buNone/>
            </a:pPr>
            <a:r>
              <a:rPr lang="ru-RU" sz="6400" dirty="0" smtClean="0"/>
              <a:t>           Б) невзгода;</a:t>
            </a:r>
          </a:p>
          <a:p>
            <a:pPr>
              <a:buNone/>
            </a:pPr>
            <a:r>
              <a:rPr lang="ru-RU" sz="6400" dirty="0" smtClean="0"/>
              <a:t>           В) непогода.</a:t>
            </a:r>
          </a:p>
          <a:p>
            <a:pPr algn="ctr">
              <a:buNone/>
            </a:pPr>
            <a:r>
              <a:rPr lang="ru-RU" sz="6400" dirty="0" smtClean="0"/>
              <a:t>             2. Кто смел, тот…..</a:t>
            </a:r>
          </a:p>
          <a:p>
            <a:pPr algn="ctr">
              <a:buNone/>
            </a:pPr>
            <a:r>
              <a:rPr lang="ru-RU" sz="6400" b="1" dirty="0" smtClean="0"/>
              <a:t>      </a:t>
            </a:r>
            <a:r>
              <a:rPr lang="ru-RU" sz="6400" dirty="0" smtClean="0"/>
              <a:t>А) на коня сел;</a:t>
            </a:r>
          </a:p>
          <a:p>
            <a:pPr algn="ctr">
              <a:buNone/>
            </a:pPr>
            <a:r>
              <a:rPr lang="ru-RU" sz="6400" dirty="0" smtClean="0"/>
              <a:t>                      Б) тот остался не у дел;</a:t>
            </a:r>
          </a:p>
          <a:p>
            <a:pPr algn="ctr">
              <a:buNone/>
            </a:pPr>
            <a:r>
              <a:rPr lang="ru-RU" sz="6400" dirty="0" smtClean="0"/>
              <a:t>                         В) тот на дерево взлетел.</a:t>
            </a:r>
          </a:p>
          <a:p>
            <a:pPr>
              <a:buNone/>
            </a:pPr>
            <a:r>
              <a:rPr lang="ru-RU" sz="6400" dirty="0" smtClean="0"/>
              <a:t>            3. Русский ни с мечом,…..</a:t>
            </a:r>
          </a:p>
          <a:p>
            <a:pPr>
              <a:buNone/>
            </a:pPr>
            <a:r>
              <a:rPr lang="ru-RU" sz="6400" b="1" dirty="0" smtClean="0"/>
              <a:t>            </a:t>
            </a:r>
            <a:r>
              <a:rPr lang="ru-RU" sz="6400" dirty="0" smtClean="0"/>
              <a:t>А) ни с калачом не шутит;</a:t>
            </a:r>
          </a:p>
          <a:p>
            <a:pPr>
              <a:buNone/>
            </a:pPr>
            <a:r>
              <a:rPr lang="ru-RU" sz="6400" dirty="0" smtClean="0"/>
              <a:t>            Б) а с дубиной;</a:t>
            </a:r>
          </a:p>
          <a:p>
            <a:pPr>
              <a:buNone/>
            </a:pPr>
            <a:r>
              <a:rPr lang="ru-RU" sz="6400" dirty="0" smtClean="0"/>
              <a:t>            В) а с большим кулаком.</a:t>
            </a:r>
          </a:p>
          <a:p>
            <a:pPr algn="ctr">
              <a:buNone/>
            </a:pPr>
            <a:r>
              <a:rPr lang="ru-RU" sz="6400" dirty="0" smtClean="0"/>
              <a:t>                              4. На Руси не все караси,….</a:t>
            </a:r>
          </a:p>
          <a:p>
            <a:pPr algn="ctr">
              <a:buNone/>
            </a:pPr>
            <a:r>
              <a:rPr lang="ru-RU" sz="6400" b="1" dirty="0" smtClean="0"/>
              <a:t>        </a:t>
            </a:r>
            <a:r>
              <a:rPr lang="ru-RU" sz="6400" dirty="0" smtClean="0"/>
              <a:t>А) есть и ерши;</a:t>
            </a:r>
          </a:p>
          <a:p>
            <a:pPr algn="ctr">
              <a:buNone/>
            </a:pPr>
            <a:r>
              <a:rPr lang="ru-RU" sz="6400" dirty="0" smtClean="0"/>
              <a:t>           Б) есть и кумачи;</a:t>
            </a:r>
            <a:br>
              <a:rPr lang="ru-RU" sz="6400" dirty="0" smtClean="0"/>
            </a:br>
            <a:r>
              <a:rPr lang="ru-RU" sz="6400" dirty="0" smtClean="0"/>
              <a:t>   В) есть и калачи.</a:t>
            </a:r>
          </a:p>
          <a:p>
            <a:pPr>
              <a:buNone/>
            </a:pPr>
            <a:r>
              <a:rPr lang="ru-RU" sz="6400" dirty="0" smtClean="0"/>
              <a:t>                   5. Смелому горох хлебать, а….</a:t>
            </a:r>
          </a:p>
          <a:p>
            <a:pPr>
              <a:buNone/>
            </a:pPr>
            <a:r>
              <a:rPr lang="ru-RU" sz="6400" b="1" dirty="0" smtClean="0"/>
              <a:t>                   </a:t>
            </a:r>
            <a:r>
              <a:rPr lang="ru-RU" sz="6400" dirty="0" smtClean="0"/>
              <a:t>А) несмелому и щей не видать;</a:t>
            </a:r>
          </a:p>
          <a:p>
            <a:r>
              <a:rPr lang="ru-RU" sz="6400" dirty="0" smtClean="0"/>
              <a:t>           Б) чумазому все спать;</a:t>
            </a:r>
          </a:p>
          <a:p>
            <a:r>
              <a:rPr lang="ru-RU" sz="6400" dirty="0" smtClean="0"/>
              <a:t>           В) голодному страдать.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              МБОУ «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64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sz="3200" b="1" dirty="0" smtClean="0"/>
              <a:t>Праздники народов России</a:t>
            </a:r>
            <a:endParaRPr lang="ru-RU" sz="3200" b="1" dirty="0"/>
          </a:p>
        </p:txBody>
      </p:sp>
      <p:pic>
        <p:nvPicPr>
          <p:cNvPr id="6" name="Содержимое 5" descr="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3744416" cy="5112568"/>
          </a:xfrm>
        </p:spPr>
      </p:pic>
      <p:sp>
        <p:nvSpPr>
          <p:cNvPr id="7" name="TextBox 6"/>
          <p:cNvSpPr txBox="1"/>
          <p:nvPr/>
        </p:nvSpPr>
        <p:spPr>
          <a:xfrm>
            <a:off x="3275856" y="548680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Пасха</a:t>
            </a:r>
            <a:endParaRPr lang="ru-RU" sz="4800" dirty="0"/>
          </a:p>
        </p:txBody>
      </p:sp>
      <p:pic>
        <p:nvPicPr>
          <p:cNvPr id="4099" name="Picture 3" descr="C:\Users\User\Desktop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40768"/>
            <a:ext cx="4464496" cy="52565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err="1" smtClean="0"/>
              <a:t>Курбан</a:t>
            </a:r>
            <a:r>
              <a:rPr lang="ru-RU" dirty="0" smtClean="0"/>
              <a:t> –Байрам</a:t>
            </a:r>
            <a:endParaRPr lang="ru-RU" dirty="0"/>
          </a:p>
        </p:txBody>
      </p:sp>
      <p:pic>
        <p:nvPicPr>
          <p:cNvPr id="4" name="Содержимое 3" descr="не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56176" y="980728"/>
            <a:ext cx="2810068" cy="3024336"/>
          </a:xfrm>
        </p:spPr>
      </p:pic>
      <p:pic>
        <p:nvPicPr>
          <p:cNvPr id="5122" name="Picture 2" descr="C:\Users\User\Desktop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5760640" cy="56345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84168" y="6021288"/>
            <a:ext cx="3059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Синквейн</a:t>
            </a:r>
            <a:endParaRPr lang="ru-RU" b="1" dirty="0"/>
          </a:p>
        </p:txBody>
      </p:sp>
      <p:pic>
        <p:nvPicPr>
          <p:cNvPr id="2050" name="Picture 2" descr="C:\Users\User\Desktop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392656" cy="41764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5805264"/>
            <a:ext cx="5220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гнн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8398780" cy="43204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5733256"/>
            <a:ext cx="5076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  <p:cxnSp>
        <p:nvCxnSpPr>
          <p:cNvPr id="8" name="Скругленная соединительная линия 7"/>
          <p:cNvCxnSpPr/>
          <p:nvPr/>
        </p:nvCxnSpPr>
        <p:spPr>
          <a:xfrm rot="16200000" flipH="1">
            <a:off x="5364088" y="3356992"/>
            <a:ext cx="72008" cy="7200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5400000" flipH="1" flipV="1">
            <a:off x="5292080" y="3284984"/>
            <a:ext cx="144016" cy="127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>
            <a:off x="5364088" y="3212976"/>
            <a:ext cx="72008" cy="45719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5364088" y="3212976"/>
            <a:ext cx="72008" cy="72008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384800" y="3195782"/>
            <a:ext cx="73891" cy="55418"/>
          </a:xfrm>
          <a:custGeom>
            <a:avLst/>
            <a:gdLst>
              <a:gd name="connsiteX0" fmla="*/ 0 w 73891"/>
              <a:gd name="connsiteY0" fmla="*/ 55418 h 55418"/>
              <a:gd name="connsiteX1" fmla="*/ 36945 w 73891"/>
              <a:gd name="connsiteY1" fmla="*/ 0 h 55418"/>
              <a:gd name="connsiteX2" fmla="*/ 64655 w 73891"/>
              <a:gd name="connsiteY2" fmla="*/ 18473 h 55418"/>
              <a:gd name="connsiteX3" fmla="*/ 73891 w 73891"/>
              <a:gd name="connsiteY3" fmla="*/ 46182 h 5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891" h="55418">
                <a:moveTo>
                  <a:pt x="0" y="55418"/>
                </a:moveTo>
                <a:cubicBezTo>
                  <a:pt x="4634" y="36880"/>
                  <a:pt x="5052" y="0"/>
                  <a:pt x="36945" y="0"/>
                </a:cubicBezTo>
                <a:cubicBezTo>
                  <a:pt x="48046" y="0"/>
                  <a:pt x="55418" y="12315"/>
                  <a:pt x="64655" y="18473"/>
                </a:cubicBezTo>
                <a:lnTo>
                  <a:pt x="73891" y="4618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Памятка для сравнения культурных </a:t>
            </a:r>
            <a:r>
              <a:rPr lang="ru-RU" dirty="0" smtClean="0"/>
              <a:t>(культовых) </a:t>
            </a:r>
            <a:r>
              <a:rPr lang="ru-RU" b="1" dirty="0" smtClean="0"/>
              <a:t>объектов</a:t>
            </a:r>
            <a:endParaRPr lang="ru-RU" dirty="0" smtClean="0"/>
          </a:p>
          <a:p>
            <a:pPr lvl="0"/>
            <a:r>
              <a:rPr lang="ru-RU" dirty="0" smtClean="0"/>
              <a:t>Найдите общее в сравниваемых фактах (событиях, характеристике исторических деятелей памятниках , их </a:t>
            </a:r>
            <a:r>
              <a:rPr lang="ru-RU" dirty="0" smtClean="0"/>
              <a:t>назначении).</a:t>
            </a:r>
            <a:endParaRPr lang="ru-RU" dirty="0" smtClean="0"/>
          </a:p>
          <a:p>
            <a:pPr lvl="0"/>
            <a:r>
              <a:rPr lang="ru-RU" dirty="0" smtClean="0"/>
              <a:t>Найдите различия.</a:t>
            </a:r>
          </a:p>
          <a:p>
            <a:pPr lvl="0"/>
            <a:r>
              <a:rPr lang="ru-RU" dirty="0" smtClean="0"/>
              <a:t>Сделайте вывод.</a:t>
            </a:r>
          </a:p>
          <a:p>
            <a:pPr>
              <a:buNone/>
            </a:pPr>
            <a:r>
              <a:rPr lang="ru-RU" b="1" dirty="0" smtClean="0"/>
              <a:t> 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698477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Добро и зло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hlinkClick r:id="rId2"/>
              </a:rPr>
              <a:t> Игра</a:t>
            </a:r>
            <a:r>
              <a:rPr lang="ru-RU" sz="2800" b="1" dirty="0" smtClean="0"/>
              <a:t> «Доскажи словечко» 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- Растает даже ледяная глыба</a:t>
            </a:r>
            <a:br>
              <a:rPr lang="ru-RU" sz="2800" dirty="0" smtClean="0"/>
            </a:br>
            <a:r>
              <a:rPr lang="ru-RU" sz="2800" dirty="0" smtClean="0"/>
              <a:t> От слова теплого…</a:t>
            </a:r>
            <a:r>
              <a:rPr lang="ru-RU" sz="2800" b="1" dirty="0" smtClean="0"/>
              <a:t>(</a:t>
            </a:r>
            <a:r>
              <a:rPr lang="ru-RU" sz="2800" dirty="0" smtClean="0"/>
              <a:t> спасибо)</a:t>
            </a:r>
            <a:br>
              <a:rPr lang="ru-RU" sz="2800" dirty="0" smtClean="0"/>
            </a:br>
            <a:r>
              <a:rPr lang="ru-RU" sz="2800" dirty="0" smtClean="0"/>
              <a:t>-Зазеленеет старый пень,</a:t>
            </a:r>
            <a:br>
              <a:rPr lang="ru-RU" sz="2800" dirty="0" smtClean="0"/>
            </a:br>
            <a:r>
              <a:rPr lang="ru-RU" sz="2800" dirty="0" smtClean="0"/>
              <a:t>Когда услышит..</a:t>
            </a:r>
            <a:r>
              <a:rPr lang="ru-RU" sz="2800" b="1" dirty="0" smtClean="0"/>
              <a:t> </a:t>
            </a:r>
            <a:r>
              <a:rPr lang="ru-RU" sz="2800" dirty="0" smtClean="0"/>
              <a:t> (добрый день)</a:t>
            </a:r>
            <a:br>
              <a:rPr lang="ru-RU" sz="2800" dirty="0" smtClean="0"/>
            </a:br>
            <a:r>
              <a:rPr lang="ru-RU" sz="2800" dirty="0" smtClean="0"/>
              <a:t>- Мальчик, вежливый и развитый,</a:t>
            </a:r>
            <a:br>
              <a:rPr lang="ru-RU" sz="2800" dirty="0" smtClean="0"/>
            </a:br>
            <a:r>
              <a:rPr lang="ru-RU" sz="2800" dirty="0" smtClean="0"/>
              <a:t>  Говорит, встречаясь... (здравствуйте)</a:t>
            </a:r>
            <a:br>
              <a:rPr lang="ru-RU" sz="2800" dirty="0" smtClean="0"/>
            </a:br>
            <a:r>
              <a:rPr lang="ru-RU" sz="2800" dirty="0" smtClean="0"/>
              <a:t>- Когда нас бранят за шалости,</a:t>
            </a:r>
            <a:br>
              <a:rPr lang="ru-RU" sz="2800" dirty="0" smtClean="0"/>
            </a:br>
            <a:r>
              <a:rPr lang="ru-RU" sz="2800" dirty="0" smtClean="0"/>
              <a:t>  Говорим … (извините, пожалуйста)</a:t>
            </a:r>
            <a:br>
              <a:rPr lang="ru-RU" sz="2800" dirty="0" smtClean="0"/>
            </a:br>
            <a:r>
              <a:rPr lang="ru-RU" sz="2800" dirty="0" smtClean="0"/>
              <a:t>- И во Франции, и в Дании</a:t>
            </a:r>
            <a:br>
              <a:rPr lang="ru-RU" sz="2800" dirty="0" smtClean="0"/>
            </a:br>
            <a:r>
              <a:rPr lang="ru-RU" sz="2800" dirty="0" smtClean="0"/>
              <a:t>    На прощанье говорят …. (до свидания)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04664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1. Решите тест</a:t>
            </a:r>
          </a:p>
          <a:p>
            <a:pPr>
              <a:buNone/>
            </a:pPr>
            <a:r>
              <a:rPr lang="ru-RU" sz="2000" dirty="0" smtClean="0"/>
              <a:t>1)_____ - образец поступков людей и отношений между ними.</a:t>
            </a:r>
          </a:p>
          <a:p>
            <a:pPr>
              <a:buNone/>
            </a:pPr>
            <a:r>
              <a:rPr lang="ru-RU" sz="2000" dirty="0" smtClean="0"/>
              <a:t>2)_____ - противоположность добра, это то, что стремится устранить и исправить мораль.</a:t>
            </a:r>
          </a:p>
          <a:p>
            <a:pPr>
              <a:buNone/>
            </a:pPr>
            <a:r>
              <a:rPr lang="ru-RU" sz="2400" b="1" dirty="0" smtClean="0"/>
              <a:t>3)Что считается добрым поступком?</a:t>
            </a:r>
          </a:p>
          <a:p>
            <a:pPr>
              <a:buNone/>
            </a:pPr>
            <a:r>
              <a:rPr lang="ru-RU" sz="2000" dirty="0" smtClean="0"/>
              <a:t>        А. Забыть о неприятной просьбе</a:t>
            </a:r>
          </a:p>
          <a:p>
            <a:pPr>
              <a:buNone/>
            </a:pPr>
            <a:r>
              <a:rPr lang="ru-RU" sz="2000" dirty="0" smtClean="0"/>
              <a:t>         Б. Дать списать домашнее задание</a:t>
            </a:r>
          </a:p>
          <a:p>
            <a:pPr>
              <a:buNone/>
            </a:pPr>
            <a:r>
              <a:rPr lang="ru-RU" sz="2000" dirty="0" smtClean="0"/>
              <a:t>         В. Опоздать на неинтересную встречу</a:t>
            </a:r>
          </a:p>
          <a:p>
            <a:pPr>
              <a:buNone/>
            </a:pPr>
            <a:r>
              <a:rPr lang="ru-RU" sz="2000" dirty="0" smtClean="0"/>
              <a:t>        Г. Помочь соседу по парте разобрать задачу</a:t>
            </a:r>
          </a:p>
          <a:p>
            <a:pPr>
              <a:buNone/>
            </a:pPr>
            <a:r>
              <a:rPr lang="ru-RU" sz="2400" b="1" dirty="0" smtClean="0"/>
              <a:t>4)Укажите поступки , которые одобряет общество</a:t>
            </a:r>
          </a:p>
          <a:p>
            <a:pPr>
              <a:buNone/>
            </a:pPr>
            <a:r>
              <a:rPr lang="ru-RU" sz="2000" dirty="0" smtClean="0"/>
              <a:t>         А. обман</a:t>
            </a:r>
          </a:p>
          <a:p>
            <a:pPr>
              <a:buNone/>
            </a:pPr>
            <a:r>
              <a:rPr lang="ru-RU" sz="2000" dirty="0" smtClean="0"/>
              <a:t>         Б. насилие</a:t>
            </a:r>
          </a:p>
          <a:p>
            <a:pPr>
              <a:buNone/>
            </a:pPr>
            <a:r>
              <a:rPr lang="ru-RU" sz="2000" dirty="0" smtClean="0"/>
              <a:t>         В. взаимопомощь</a:t>
            </a:r>
          </a:p>
          <a:p>
            <a:pPr>
              <a:buNone/>
            </a:pPr>
            <a:r>
              <a:rPr lang="ru-RU" sz="2000" dirty="0" smtClean="0"/>
              <a:t>         Г.унижение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МБОУ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820472" cy="815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Разгадай     </a:t>
            </a:r>
            <a:r>
              <a:rPr lang="ru-RU" sz="3200" b="1" dirty="0" err="1" smtClean="0"/>
              <a:t>филворд</a:t>
            </a:r>
            <a:endParaRPr lang="ru-RU" sz="3200" b="1" dirty="0" smtClean="0"/>
          </a:p>
          <a:p>
            <a:r>
              <a:rPr lang="ru-RU" sz="2800" dirty="0" smtClean="0"/>
              <a:t>1)Это человеческий орган как символ переживаний , чувств, настроений человека.</a:t>
            </a:r>
          </a:p>
          <a:p>
            <a:pPr lvl="0"/>
            <a:r>
              <a:rPr lang="ru-RU" sz="2800" dirty="0" smtClean="0"/>
              <a:t>2)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Чувство гневного раздражения, недоброжелательства против кого-нибудь.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800" dirty="0" smtClean="0"/>
              <a:t>3)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Чувство самоотверженной, сердечной привязанности.</a:t>
            </a:r>
          </a:p>
          <a:p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4) Весёлое чувство, ощущение большого душевного удовлетворения.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5) Весёлое чувство, ощущение большого душевного удовлетворения.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6) Помощь, направленная к благополучию кого-нибудь.</a:t>
            </a:r>
          </a:p>
          <a:p>
            <a:pPr lvl="0"/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7)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Близкие отношения, основанные на доверии.</a:t>
            </a:r>
          </a:p>
          <a:p>
            <a:pPr lvl="0"/>
            <a:endParaRPr lang="ru-RU" sz="2800" dirty="0" smtClean="0">
              <a:latin typeface="Calibri" pitchFamily="34" charset="0"/>
              <a:cs typeface="Times New Roman" pitchFamily="18" charset="0"/>
            </a:endParaRPr>
          </a:p>
          <a:p>
            <a:pPr lvl="0"/>
            <a:endParaRPr lang="ru-RU" sz="2800" dirty="0" smtClean="0">
              <a:latin typeface="Calibri" pitchFamily="34" charset="0"/>
              <a:cs typeface="Times New Roman" pitchFamily="18" charset="0"/>
            </a:endParaRPr>
          </a:p>
          <a:p>
            <a:pPr lvl="0"/>
            <a:endParaRPr lang="ru-RU" sz="2800" dirty="0" smtClean="0">
              <a:latin typeface="Calibri" pitchFamily="34" charset="0"/>
              <a:cs typeface="Times New Roman" pitchFamily="18" charset="0"/>
            </a:endParaRPr>
          </a:p>
          <a:p>
            <a:pPr lvl="0"/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5691157"/>
            <a:ext cx="5454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esktop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7"/>
            <a:ext cx="8352928" cy="49685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5877272"/>
            <a:ext cx="529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8229600" cy="5361459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    С 8 Марта вас, коллеги, я</a:t>
            </a:r>
            <a:br>
              <a:rPr lang="ru-RU" b="1" i="1" dirty="0" smtClean="0"/>
            </a:br>
            <a:r>
              <a:rPr lang="ru-RU" b="1" i="1" dirty="0" smtClean="0"/>
              <a:t>Поздравляю от души</a:t>
            </a:r>
            <a:br>
              <a:rPr lang="ru-RU" b="1" i="1" dirty="0" smtClean="0"/>
            </a:br>
            <a:r>
              <a:rPr lang="ru-RU" b="1" i="1" dirty="0" smtClean="0"/>
              <a:t>Пусть вам в жизни много встретится</a:t>
            </a:r>
            <a:br>
              <a:rPr lang="ru-RU" b="1" i="1" dirty="0" smtClean="0"/>
            </a:br>
            <a:r>
              <a:rPr lang="ru-RU" b="1" i="1" dirty="0" smtClean="0"/>
              <a:t>Счастья, мира и любви!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Пусть хорошее все сбудется,</a:t>
            </a:r>
            <a:br>
              <a:rPr lang="ru-RU" b="1" i="1" dirty="0" smtClean="0"/>
            </a:br>
            <a:r>
              <a:rPr lang="ru-RU" b="1" i="1" dirty="0" smtClean="0"/>
              <a:t>А плохое пусть уйдет</a:t>
            </a:r>
            <a:br>
              <a:rPr lang="ru-RU" b="1" i="1" dirty="0" smtClean="0"/>
            </a:br>
            <a:r>
              <a:rPr lang="ru-RU" b="1" i="1" dirty="0" smtClean="0"/>
              <a:t>И навеки позабудется!</a:t>
            </a:r>
            <a:br>
              <a:rPr lang="ru-RU" b="1" i="1" dirty="0" smtClean="0"/>
            </a:br>
            <a:r>
              <a:rPr lang="ru-RU" b="1" i="1" dirty="0" smtClean="0"/>
              <a:t>Всем любви на целый год!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63225">
            <a:off x="327318" y="289440"/>
            <a:ext cx="1673904" cy="1302882"/>
          </a:xfrm>
          <a:prstGeom prst="rect">
            <a:avLst/>
          </a:prstGeom>
          <a:noFill/>
        </p:spPr>
      </p:pic>
      <p:pic>
        <p:nvPicPr>
          <p:cNvPr id="1028" name="Picture 4" descr="C:\Users\User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4023">
            <a:off x="6960850" y="5131561"/>
            <a:ext cx="1654043" cy="1240532"/>
          </a:xfrm>
          <a:prstGeom prst="rect">
            <a:avLst/>
          </a:prstGeom>
          <a:noFill/>
        </p:spPr>
      </p:pic>
      <p:pic>
        <p:nvPicPr>
          <p:cNvPr id="7" name="Рисунок 6" descr="Tulip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5229200"/>
            <a:ext cx="1883701" cy="14127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784976" cy="5616624"/>
          </a:xfrm>
        </p:spPr>
        <p:txBody>
          <a:bodyPr/>
          <a:lstStyle/>
          <a:p>
            <a:pPr algn="ctr">
              <a:buNone/>
            </a:pPr>
            <a:endParaRPr lang="ru-RU" sz="60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6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6597352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 </a:t>
            </a:r>
            <a:r>
              <a:rPr lang="ru-RU" sz="3600" b="1" i="1" dirty="0" smtClean="0"/>
              <a:t>Цель учебного курса ОРКСЭ</a:t>
            </a:r>
            <a:r>
              <a:rPr lang="ru-RU" sz="3600" dirty="0" smtClean="0"/>
              <a:t> — формирование у младшего подростка мотиваций к осознанному нравственному поведению, основанному на знании и уважении культурных и религиозных традиций многонационального народа России, а также к диалогу с представителями других культур и мировоззрений.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-  знакомство обучающихся с основами светской этики;</a:t>
            </a:r>
          </a:p>
          <a:p>
            <a:pPr>
              <a:buNone/>
            </a:pPr>
            <a:r>
              <a:rPr lang="ru-RU" dirty="0" smtClean="0"/>
              <a:t>-  развитие представлений о значении нравственных норм и ценностей для достойной жизни;</a:t>
            </a:r>
          </a:p>
          <a:p>
            <a:pPr>
              <a:buNone/>
            </a:pPr>
            <a:r>
              <a:rPr lang="ru-RU" dirty="0" smtClean="0"/>
              <a:t>  -обобщение знаний, понятий и представлений о духовной культуре и морали.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МБОУ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Россия – наша Родина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60648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/>
              <a:t>Задание 1</a:t>
            </a:r>
            <a:r>
              <a:rPr lang="ru-RU" sz="2800" dirty="0" smtClean="0"/>
              <a:t>. Заполни пропуски в предложениях.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6840760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Мы живем в замечательной стране , имя которой - _____________.</a:t>
            </a:r>
          </a:p>
          <a:p>
            <a:r>
              <a:rPr lang="ru-RU" sz="2000" dirty="0" smtClean="0"/>
              <a:t>   Мы с любовью называем нашу страну _______, потому что родились и живем в ней.</a:t>
            </a:r>
          </a:p>
          <a:p>
            <a:r>
              <a:rPr lang="ru-RU" sz="2000" dirty="0" smtClean="0"/>
              <a:t>   Основной закон нашего государства- ___________.</a:t>
            </a:r>
          </a:p>
          <a:p>
            <a:r>
              <a:rPr lang="ru-RU" sz="2000" dirty="0" smtClean="0"/>
              <a:t>   Столица России – город _____.</a:t>
            </a:r>
          </a:p>
          <a:p>
            <a:r>
              <a:rPr lang="ru-RU" sz="2000" dirty="0" smtClean="0"/>
              <a:t>   Глава нашего государства - ____________, в настоящее время этот пост занимает _____________________.</a:t>
            </a:r>
          </a:p>
          <a:p>
            <a:r>
              <a:rPr lang="ru-RU" sz="2000" dirty="0" smtClean="0"/>
              <a:t>   Государственные символы России – это _______,__________,_______.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В.П.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/>
              <a:t>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sz="2400" i="1" dirty="0" smtClean="0"/>
              <a:t>Задание 2. </a:t>
            </a:r>
            <a:r>
              <a:rPr lang="ru-RU" sz="2400" dirty="0" smtClean="0"/>
              <a:t>Ответь на вопросы о государственных символах России.</a:t>
            </a:r>
            <a:endParaRPr lang="ru-RU" sz="2400" dirty="0"/>
          </a:p>
        </p:txBody>
      </p:sp>
      <p:pic>
        <p:nvPicPr>
          <p:cNvPr id="33" name="Содержимое 32" descr="full-6d6922a3fbaa7674714d983050dd6ec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1527180" cy="1828959"/>
          </a:xfrm>
        </p:spPr>
      </p:pic>
      <p:pic>
        <p:nvPicPr>
          <p:cNvPr id="1027" name="Picture 3" descr="C:\Users\User\Desktop\0003-001-Flag-Rossijskoj-Federatsii-flag-Rossi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645024"/>
            <a:ext cx="2238375" cy="152400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971600" y="7647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Герб России</a:t>
            </a:r>
            <a:endParaRPr lang="ru-RU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971600" y="32129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Флаг России</a:t>
            </a:r>
            <a:endParaRPr lang="ru-RU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4139952" y="908721"/>
            <a:ext cx="410445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Назови элементы государственного герба Российской Федерации:</a:t>
            </a:r>
          </a:p>
          <a:p>
            <a:r>
              <a:rPr lang="ru-RU" sz="1400" dirty="0" smtClean="0"/>
              <a:t>______________________________________________________________________________________________________</a:t>
            </a:r>
          </a:p>
          <a:p>
            <a:endParaRPr lang="ru-RU" sz="1400" dirty="0" smtClean="0"/>
          </a:p>
          <a:p>
            <a:r>
              <a:rPr lang="ru-RU" sz="1400" dirty="0" smtClean="0"/>
              <a:t>Что , по твоему , символизируют цвета российского флага?</a:t>
            </a:r>
          </a:p>
          <a:p>
            <a:r>
              <a:rPr lang="ru-RU" sz="1400" dirty="0" smtClean="0"/>
              <a:t>белый цвет - _______________________</a:t>
            </a:r>
          </a:p>
          <a:p>
            <a:r>
              <a:rPr lang="ru-RU" sz="1400" dirty="0" smtClean="0"/>
              <a:t>синий цвет - _______________________</a:t>
            </a:r>
          </a:p>
          <a:p>
            <a:r>
              <a:rPr lang="ru-RU" sz="1400" dirty="0" smtClean="0"/>
              <a:t>красный цвет - _____________________</a:t>
            </a:r>
          </a:p>
          <a:p>
            <a:endParaRPr lang="ru-RU" sz="1400" dirty="0" smtClean="0"/>
          </a:p>
          <a:p>
            <a:r>
              <a:rPr lang="ru-RU" sz="1400" dirty="0" smtClean="0"/>
              <a:t>Кто авторы музыки и текста гимна России.</a:t>
            </a:r>
          </a:p>
          <a:p>
            <a:r>
              <a:rPr lang="ru-RU" sz="1400" dirty="0" smtClean="0"/>
              <a:t>Музыка - _________________________</a:t>
            </a:r>
          </a:p>
          <a:p>
            <a:r>
              <a:rPr lang="ru-RU" sz="1400" dirty="0" smtClean="0"/>
              <a:t>Текст - ____________________________</a:t>
            </a:r>
          </a:p>
          <a:p>
            <a:endParaRPr lang="ru-RU" sz="1400" dirty="0" smtClean="0"/>
          </a:p>
          <a:p>
            <a:r>
              <a:rPr lang="ru-RU" sz="1400" dirty="0" smtClean="0"/>
              <a:t>Подчеркните в тексте гимна слова , которые характеризуют нашу Родину.</a:t>
            </a:r>
          </a:p>
          <a:p>
            <a:endParaRPr lang="ru-RU" sz="1400" dirty="0" smtClean="0"/>
          </a:p>
          <a:p>
            <a:r>
              <a:rPr lang="ru-RU" sz="1400" dirty="0" smtClean="0"/>
              <a:t>Какие чувства ты испытываешь ,когда исполняется гимн России?</a:t>
            </a:r>
          </a:p>
          <a:p>
            <a:r>
              <a:rPr lang="ru-RU" sz="1400" dirty="0" smtClean="0"/>
              <a:t>________________________________________________________________________________________</a:t>
            </a:r>
          </a:p>
          <a:p>
            <a:endParaRPr lang="ru-RU" sz="1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6093296"/>
            <a:ext cx="6516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Этикет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916832"/>
            <a:ext cx="25922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 себя как хочешь,</a:t>
            </a:r>
          </a:p>
          <a:p>
            <a:endParaRPr lang="ru-RU" sz="2000" dirty="0" smtClean="0"/>
          </a:p>
          <a:p>
            <a:r>
              <a:rPr lang="ru-RU" sz="2000" dirty="0" smtClean="0"/>
              <a:t>Хоть не богат,</a:t>
            </a:r>
          </a:p>
          <a:p>
            <a:endParaRPr lang="ru-RU" sz="2000" dirty="0" smtClean="0"/>
          </a:p>
          <a:p>
            <a:r>
              <a:rPr lang="ru-RU" sz="2000" dirty="0" smtClean="0"/>
              <a:t>В деревню , где живут одноногие,</a:t>
            </a:r>
          </a:p>
          <a:p>
            <a:endParaRPr lang="ru-RU" sz="2000" dirty="0" smtClean="0"/>
          </a:p>
          <a:p>
            <a:r>
              <a:rPr lang="ru-RU" sz="2000" dirty="0" smtClean="0"/>
              <a:t>Слово-серебро,</a:t>
            </a:r>
          </a:p>
          <a:p>
            <a:endParaRPr lang="ru-RU" sz="2000" dirty="0" smtClean="0"/>
          </a:p>
          <a:p>
            <a:r>
              <a:rPr lang="ru-RU" sz="2000" dirty="0" smtClean="0"/>
              <a:t>По одежде не суди,</a:t>
            </a:r>
          </a:p>
          <a:p>
            <a:endParaRPr lang="ru-RU" sz="2000" dirty="0" smtClean="0"/>
          </a:p>
          <a:p>
            <a:r>
              <a:rPr lang="ru-RU" sz="2000" dirty="0" smtClean="0"/>
              <a:t>Не дорог подарок-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1988840"/>
            <a:ext cx="37444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молчание –золото</a:t>
            </a:r>
          </a:p>
          <a:p>
            <a:endParaRPr lang="ru-RU" sz="2000" dirty="0" smtClean="0"/>
          </a:p>
          <a:p>
            <a:r>
              <a:rPr lang="ru-RU" sz="2000" dirty="0" smtClean="0"/>
              <a:t>по делам гляди</a:t>
            </a:r>
          </a:p>
          <a:p>
            <a:endParaRPr lang="ru-RU" sz="2000" dirty="0" smtClean="0"/>
          </a:p>
          <a:p>
            <a:r>
              <a:rPr lang="ru-RU" sz="2000" dirty="0" smtClean="0"/>
              <a:t>а гостям рад</a:t>
            </a:r>
          </a:p>
          <a:p>
            <a:endParaRPr lang="ru-RU" sz="2000" dirty="0" smtClean="0"/>
          </a:p>
          <a:p>
            <a:r>
              <a:rPr lang="ru-RU" sz="2000" dirty="0" smtClean="0"/>
              <a:t>дорога любовь</a:t>
            </a:r>
          </a:p>
          <a:p>
            <a:endParaRPr lang="ru-RU" sz="2000" dirty="0" smtClean="0"/>
          </a:p>
          <a:p>
            <a:r>
              <a:rPr lang="ru-RU" sz="2000" dirty="0" smtClean="0"/>
              <a:t>а в гостях – как велят</a:t>
            </a:r>
          </a:p>
          <a:p>
            <a:endParaRPr lang="ru-RU" sz="2000" dirty="0" smtClean="0"/>
          </a:p>
          <a:p>
            <a:r>
              <a:rPr lang="ru-RU" sz="2000" dirty="0" smtClean="0"/>
              <a:t>надо идти на одной ноге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1196752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Задание 1</a:t>
            </a:r>
            <a:r>
              <a:rPr lang="ru-RU" sz="2000" dirty="0" smtClean="0"/>
              <a:t>.Составь пословицы . Соедини линией.</a:t>
            </a:r>
            <a:endParaRPr lang="ru-RU" sz="20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843808" y="2132856"/>
            <a:ext cx="1656184" cy="25922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339752" y="2708920"/>
            <a:ext cx="2088232" cy="72008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267744" y="3573016"/>
            <a:ext cx="2232248" cy="172819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83768" y="2204864"/>
            <a:ext cx="1944216" cy="20882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915816" y="2852936"/>
            <a:ext cx="1584176" cy="20882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699792" y="4077072"/>
            <a:ext cx="1800200" cy="151216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75656" y="609329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27784" y="40466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748680"/>
          </a:xfrm>
        </p:spPr>
        <p:txBody>
          <a:bodyPr/>
          <a:lstStyle/>
          <a:p>
            <a:pPr algn="ctr">
              <a:buNone/>
            </a:pPr>
            <a:r>
              <a:rPr lang="ru-RU" sz="2400" i="1" dirty="0" smtClean="0"/>
              <a:t>Задание 2</a:t>
            </a:r>
            <a:r>
              <a:rPr lang="ru-RU" sz="2400" dirty="0" smtClean="0"/>
              <a:t>. Давай «отправимся» на спектакль.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412776"/>
            <a:ext cx="698477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/>
              <a:t>Главное правило – приходить ______ .Приезжайте в театр минут за </a:t>
            </a:r>
            <a:r>
              <a:rPr lang="ru-RU" sz="1400" u="sng" dirty="0" smtClean="0"/>
              <a:t>20-30.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Услышав звонок, следует направиться в зал и занять свои места. Первыми должны сесть те, кто сидит в ______ ряда, остальным нужно подождать.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У вас место в середине ряда, но вы немного задержалась и теперь, извинившись, должны осторожно пройти к месту,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повернувшись</a:t>
            </a:r>
            <a:r>
              <a:rPr lang="ru-RU" sz="1400" dirty="0" smtClean="0"/>
              <a:t> _______ к сидящим.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Если бы вы опоздали и пришли с началом </a:t>
            </a:r>
            <a:r>
              <a:rPr lang="ru-RU" sz="14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спектакля </a:t>
            </a:r>
            <a:r>
              <a:rPr lang="ru-RU" sz="1400" dirty="0" smtClean="0"/>
              <a:t>, то должны были бы сесть на </a:t>
            </a:r>
            <a:r>
              <a:rPr lang="ru-RU" sz="1400" u="sng" dirty="0" smtClean="0"/>
              <a:t>любое</a:t>
            </a:r>
            <a:r>
              <a:rPr lang="ru-RU" sz="1400" dirty="0" smtClean="0"/>
              <a:t> свободное место и уже только после ______(перерыва) сесть на свое место.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Нельзя в театре занимать ___ места.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В театр приходят _____  одетыми, ведь это праздник.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Не рекомендуется приносить в зал шоколад ,________,_________.</a:t>
            </a:r>
            <a:br>
              <a:rPr lang="ru-RU" sz="1400" dirty="0" smtClean="0"/>
            </a:br>
            <a:r>
              <a:rPr lang="ru-RU" sz="1400" dirty="0" smtClean="0"/>
              <a:t>Если вы не успели перекусить – в театре есть буфет. Но не стоит оставаться там до третьего звонка.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Соблюдение тишины во время спектакля – главное правило. Перед началом действия ___ мобильные телефоны.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Если спектакль вам понравился ,поблагодарите артистов ____.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Не спеши получить </a:t>
            </a:r>
            <a:r>
              <a:rPr lang="ru-RU" sz="1400" u="sng" dirty="0" smtClean="0"/>
              <a:t>ваше пальто </a:t>
            </a:r>
            <a:r>
              <a:rPr lang="ru-RU" sz="1400" dirty="0" smtClean="0"/>
              <a:t>в гардеробе ,не волнуйтесь. Зритель , которому дорог спектакль , дождется пока занавес опустится в последний раз.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На протяжении всего пребывания в театре будьте взаимно ____ и внимательны , и тогда у вас останутся самые приятные впечатления от этого праздника – посещения театра.</a:t>
            </a:r>
          </a:p>
          <a:p>
            <a:pPr>
              <a:buFont typeface="Arial" pitchFamily="34" charset="0"/>
              <a:buChar char="•"/>
            </a:pP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МБОУ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/>
              <a:t>Задание 4.</a:t>
            </a:r>
            <a:r>
              <a:rPr lang="ru-RU" sz="2400" dirty="0" smtClean="0"/>
              <a:t>Составь памятку «Как себя вести _________»</a:t>
            </a:r>
            <a:br>
              <a:rPr lang="ru-RU" sz="2400" dirty="0" smtClean="0"/>
            </a:br>
            <a:r>
              <a:rPr lang="ru-RU" sz="2000" dirty="0" smtClean="0"/>
              <a:t>( в транспорте , в гостях ,в кафе ,в школе и др.)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616530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Гмелинская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В.П.Агаркова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4-5</Template>
  <TotalTime>511</TotalTime>
  <Words>968</Words>
  <Application>Microsoft Office PowerPoint</Application>
  <PresentationFormat>Экран (4:3)</PresentationFormat>
  <Paragraphs>189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4-5</vt:lpstr>
      <vt:lpstr> Использование дидактического материала  на уроках «Основы религиозных культур и светской этики»    </vt:lpstr>
      <vt:lpstr>Слайд 2</vt:lpstr>
      <vt:lpstr>Слайд 3</vt:lpstr>
      <vt:lpstr>Слайд 4</vt:lpstr>
      <vt:lpstr>Россия – наша Родина.</vt:lpstr>
      <vt:lpstr>Задание 2. Ответь на вопросы о государственных символах России.</vt:lpstr>
      <vt:lpstr>Этикет</vt:lpstr>
      <vt:lpstr>Слайд 8</vt:lpstr>
      <vt:lpstr>Задание 4.Составь памятку «Как себя вести _________» ( в транспорте , в гостях ,в кафе ,в школе и др.)</vt:lpstr>
      <vt:lpstr>Слайд 10</vt:lpstr>
      <vt:lpstr>Слайд 11</vt:lpstr>
      <vt:lpstr>Слайд 12</vt:lpstr>
      <vt:lpstr>Слайд 13</vt:lpstr>
      <vt:lpstr>Слайд 14</vt:lpstr>
      <vt:lpstr>Праздники народов России</vt:lpstr>
      <vt:lpstr>Курбан –Байрам</vt:lpstr>
      <vt:lpstr>Синквейн</vt:lpstr>
      <vt:lpstr>Слайд 18</vt:lpstr>
      <vt:lpstr>Слайд 19</vt:lpstr>
      <vt:lpstr>Добро и зло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69</cp:revision>
  <dcterms:created xsi:type="dcterms:W3CDTF">2014-02-23T08:57:04Z</dcterms:created>
  <dcterms:modified xsi:type="dcterms:W3CDTF">2014-03-04T16:37:23Z</dcterms:modified>
</cp:coreProperties>
</file>