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82" r:id="rId2"/>
    <p:sldId id="257" r:id="rId3"/>
    <p:sldId id="258" r:id="rId4"/>
    <p:sldId id="259" r:id="rId5"/>
    <p:sldId id="271" r:id="rId6"/>
    <p:sldId id="260" r:id="rId7"/>
    <p:sldId id="272" r:id="rId8"/>
    <p:sldId id="273" r:id="rId9"/>
    <p:sldId id="274" r:id="rId10"/>
    <p:sldId id="275" r:id="rId11"/>
    <p:sldId id="276" r:id="rId12"/>
    <p:sldId id="278" r:id="rId13"/>
    <p:sldId id="261" r:id="rId14"/>
    <p:sldId id="279" r:id="rId15"/>
    <p:sldId id="262" r:id="rId16"/>
    <p:sldId id="263" r:id="rId17"/>
    <p:sldId id="264" r:id="rId18"/>
    <p:sldId id="265" r:id="rId19"/>
    <p:sldId id="266" r:id="rId20"/>
    <p:sldId id="280" r:id="rId21"/>
    <p:sldId id="281" r:id="rId22"/>
    <p:sldId id="267" r:id="rId23"/>
    <p:sldId id="268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1" r:id="rId32"/>
    <p:sldId id="290" r:id="rId33"/>
    <p:sldId id="269" r:id="rId34"/>
    <p:sldId id="27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40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0.15929012345679047"/>
                  <c:y val="-6.1650043744531931E-2"/>
                </c:manualLayout>
              </c:layout>
              <c:tx>
                <c:rich>
                  <a:bodyPr/>
                  <a:lstStyle/>
                  <a:p>
                    <a:r>
                      <a:rPr lang="en-US" sz="4000" b="1" dirty="0">
                        <a:latin typeface="Script MT Bold" pitchFamily="66" charset="0"/>
                      </a:rPr>
                      <a:t>90</a:t>
                    </a:r>
                    <a:endParaRPr lang="en-US" sz="3600" b="1" dirty="0">
                      <a:latin typeface="Script MT Bold" pitchFamily="66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2220113978808221"/>
                  <c:y val="0.10023709536307962"/>
                </c:manualLayout>
              </c:layout>
              <c:tx>
                <c:rich>
                  <a:bodyPr/>
                  <a:lstStyle/>
                  <a:p>
                    <a:r>
                      <a:rPr lang="en-US" sz="4000" b="1" dirty="0">
                        <a:latin typeface="Script MT Bold" pitchFamily="66" charset="0"/>
                      </a:rPr>
                      <a:t>56</a:t>
                    </a:r>
                    <a:endParaRPr lang="en-US" b="1" dirty="0">
                      <a:latin typeface="Script MT Bold" pitchFamily="66" charset="0"/>
                    </a:endParaRP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Женский</c:v>
                </c:pt>
                <c:pt idx="1">
                  <c:v>Мужской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</c:v>
                </c:pt>
                <c:pt idx="1">
                  <c:v>56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spPr>
    <a:noFill/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tint val="10000"/>
                      <a:satMod val="300000"/>
                    </a:schemeClr>
                  </a:gs>
                  <a:gs pos="34000">
                    <a:schemeClr val="accent1">
                      <a:tint val="13500"/>
                      <a:satMod val="250000"/>
                    </a:schemeClr>
                  </a:gs>
                  <a:gs pos="100000">
                    <a:schemeClr val="accent1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tint val="60000"/>
                      <a:satMod val="160000"/>
                    </a:schemeClr>
                  </a:gs>
                  <a:gs pos="46000">
                    <a:schemeClr val="accent3">
                      <a:tint val="86000"/>
                      <a:satMod val="160000"/>
                    </a:schemeClr>
                  </a:gs>
                  <a:gs pos="100000">
                    <a:schemeClr val="accent3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3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5.4135194906192341E-2"/>
                  <c:y val="0.13100306211723553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12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1.4756002721881973E-2"/>
                  <c:y val="-0.29495516185476883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99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5.4619422572178479E-2"/>
                  <c:y val="0.1504109798775155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15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</c:v>
                </c:pt>
                <c:pt idx="1">
                  <c:v>99</c:v>
                </c:pt>
                <c:pt idx="2">
                  <c:v>15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gradFill rotWithShape="1">
                <a:gsLst>
                  <a:gs pos="0">
                    <a:schemeClr val="accent1">
                      <a:tint val="10000"/>
                      <a:satMod val="300000"/>
                    </a:schemeClr>
                  </a:gs>
                  <a:gs pos="34000">
                    <a:schemeClr val="accent1">
                      <a:tint val="13500"/>
                      <a:satMod val="250000"/>
                    </a:schemeClr>
                  </a:gs>
                  <a:gs pos="100000">
                    <a:schemeClr val="accent1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6.1199815300865175E-4"/>
                  <c:y val="-0.25856933508311464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123</a:t>
                    </a:r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1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123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4">
                      <a:tint val="60000"/>
                      <a:satMod val="160000"/>
                    </a:schemeClr>
                  </a:gs>
                  <a:gs pos="46000">
                    <a:schemeClr val="accent4">
                      <a:tint val="86000"/>
                      <a:satMod val="160000"/>
                    </a:schemeClr>
                  </a:gs>
                  <a:gs pos="100000">
                    <a:schemeClr val="accent4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4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tint val="60000"/>
                      <a:satMod val="160000"/>
                    </a:schemeClr>
                  </a:gs>
                  <a:gs pos="46000">
                    <a:schemeClr val="accent2">
                      <a:tint val="86000"/>
                      <a:satMod val="160000"/>
                    </a:schemeClr>
                  </a:gs>
                  <a:gs pos="100000">
                    <a:schemeClr val="accent2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2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1">
                      <a:tint val="10000"/>
                      <a:satMod val="300000"/>
                    </a:schemeClr>
                  </a:gs>
                  <a:gs pos="34000">
                    <a:schemeClr val="accent1">
                      <a:tint val="13500"/>
                      <a:satMod val="250000"/>
                    </a:schemeClr>
                  </a:gs>
                  <a:gs pos="100000">
                    <a:schemeClr val="accent1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8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0.15938502478856809"/>
                  <c:y val="-7.1788495188101514E-2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65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0.14734725867599902"/>
                  <c:y val="4.6368328958880184E-2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53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 подарок</c:v>
                </c:pt>
                <c:pt idx="1">
                  <c:v>Для себя</c:v>
                </c:pt>
                <c:pt idx="2">
                  <c:v>Для семьи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65</c:v>
                </c:pt>
                <c:pt idx="2">
                  <c:v>53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tint val="60000"/>
                      <a:satMod val="160000"/>
                    </a:schemeClr>
                  </a:gs>
                  <a:gs pos="46000">
                    <a:schemeClr val="accent1">
                      <a:tint val="86000"/>
                      <a:satMod val="160000"/>
                    </a:schemeClr>
                  </a:gs>
                  <a:gs pos="100000">
                    <a:schemeClr val="accent1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1">
                      <a:tint val="10000"/>
                      <a:satMod val="300000"/>
                    </a:schemeClr>
                  </a:gs>
                  <a:gs pos="34000">
                    <a:schemeClr val="accent1">
                      <a:tint val="13500"/>
                      <a:satMod val="250000"/>
                    </a:schemeClr>
                  </a:gs>
                  <a:gs pos="100000">
                    <a:schemeClr val="accent1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tint val="60000"/>
                      <a:satMod val="160000"/>
                    </a:schemeClr>
                  </a:gs>
                  <a:gs pos="46000">
                    <a:schemeClr val="accent3">
                      <a:tint val="86000"/>
                      <a:satMod val="160000"/>
                    </a:schemeClr>
                  </a:gs>
                  <a:gs pos="100000">
                    <a:schemeClr val="accent3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3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Pt>
            <c:idx val="3"/>
            <c:spPr>
              <a:gradFill rotWithShape="1">
                <a:gsLst>
                  <a:gs pos="0">
                    <a:schemeClr val="accent4">
                      <a:tint val="60000"/>
                      <a:satMod val="160000"/>
                    </a:schemeClr>
                  </a:gs>
                  <a:gs pos="46000">
                    <a:schemeClr val="accent4">
                      <a:tint val="86000"/>
                      <a:satMod val="160000"/>
                    </a:schemeClr>
                  </a:gs>
                  <a:gs pos="100000">
                    <a:schemeClr val="accent4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>
                <a:noFill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  <a:sp3d prstMaterial="plastic">
                <a:bevelT w="127000" h="38200" prst="relaxedInset"/>
                <a:contourClr>
                  <a:schemeClr val="accent4"/>
                </a:contourClr>
              </a:sp3d>
            </c:spPr>
          </c:dPt>
          <c:dLbls>
            <c:dLbl>
              <c:idx val="0"/>
              <c:layout>
                <c:manualLayout>
                  <c:x val="-6.8864829396325461E-2"/>
                  <c:y val="0.21944444444444483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20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0.13553295421405645"/>
                  <c:y val="-0.2398768591426072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62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0.11923951346359493"/>
                  <c:y val="5.3999343832020999E-2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36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3.2898318265772393E-2"/>
                  <c:y val="0.17222222222222236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7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Каждый день</c:v>
                </c:pt>
                <c:pt idx="1">
                  <c:v>Несколько раз в неделю</c:v>
                </c:pt>
                <c:pt idx="2">
                  <c:v>Несколько раз в месяц</c:v>
                </c:pt>
                <c:pt idx="3">
                  <c:v>Раз в месяц и реже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62</c:v>
                </c:pt>
                <c:pt idx="2">
                  <c:v>36</c:v>
                </c:pt>
                <c:pt idx="3">
                  <c:v>7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tint val="60000"/>
                      <a:satMod val="160000"/>
                    </a:schemeClr>
                  </a:gs>
                  <a:gs pos="46000">
                    <a:schemeClr val="accent1">
                      <a:tint val="86000"/>
                      <a:satMod val="160000"/>
                    </a:schemeClr>
                  </a:gs>
                  <a:gs pos="100000">
                    <a:schemeClr val="accent1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1">
                      <a:tint val="10000"/>
                      <a:satMod val="300000"/>
                    </a:schemeClr>
                  </a:gs>
                  <a:gs pos="34000">
                    <a:schemeClr val="accent1">
                      <a:tint val="13500"/>
                      <a:satMod val="250000"/>
                    </a:schemeClr>
                  </a:gs>
                  <a:gs pos="100000">
                    <a:schemeClr val="accent1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tint val="60000"/>
                      <a:satMod val="160000"/>
                    </a:schemeClr>
                  </a:gs>
                  <a:gs pos="46000">
                    <a:schemeClr val="accent3">
                      <a:tint val="86000"/>
                      <a:satMod val="160000"/>
                    </a:schemeClr>
                  </a:gs>
                  <a:gs pos="100000">
                    <a:schemeClr val="accent3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>
                <a:noFill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  <a:sp3d prstMaterial="plastic">
                <a:bevelT w="127000" h="38200" prst="relaxedInset"/>
                <a:contourClr>
                  <a:schemeClr val="accent3"/>
                </a:contourClr>
              </a:sp3d>
            </c:spPr>
          </c:dPt>
          <c:dLbls>
            <c:dLbl>
              <c:idx val="0"/>
              <c:layout>
                <c:manualLayout>
                  <c:x val="-0.12806199572275689"/>
                  <c:y val="0.15119860017497821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38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7.7187712647030296E-2"/>
                  <c:y val="-0.19444444444444461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30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0.16739707883736776"/>
                  <c:y val="5.0375546806649171E-2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57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Импортный</c:v>
                </c:pt>
                <c:pt idx="1">
                  <c:v>Отечественный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</c:v>
                </c:pt>
                <c:pt idx="1">
                  <c:v>30</c:v>
                </c:pt>
                <c:pt idx="2">
                  <c:v>57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3">
                      <a:tint val="10000"/>
                      <a:satMod val="300000"/>
                    </a:schemeClr>
                  </a:gs>
                  <a:gs pos="34000">
                    <a:schemeClr val="accent3">
                      <a:tint val="13500"/>
                      <a:satMod val="250000"/>
                    </a:schemeClr>
                  </a:gs>
                  <a:gs pos="100000">
                    <a:schemeClr val="accent3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3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1">
                      <a:tint val="60000"/>
                      <a:satMod val="160000"/>
                    </a:schemeClr>
                  </a:gs>
                  <a:gs pos="46000">
                    <a:schemeClr val="accent1">
                      <a:tint val="86000"/>
                      <a:satMod val="160000"/>
                    </a:schemeClr>
                  </a:gs>
                  <a:gs pos="100000">
                    <a:schemeClr val="accent1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tint val="60000"/>
                      <a:satMod val="160000"/>
                    </a:schemeClr>
                  </a:gs>
                  <a:gs pos="46000">
                    <a:schemeClr val="accent3">
                      <a:tint val="86000"/>
                      <a:satMod val="160000"/>
                    </a:schemeClr>
                  </a:gs>
                  <a:gs pos="100000">
                    <a:schemeClr val="accent3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>
                <a:noFill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  <a:sp3d prstMaterial="plastic">
                <a:bevelT w="127000" h="38200" prst="relaxedInset"/>
                <a:contourClr>
                  <a:schemeClr val="accent3"/>
                </a:contourClr>
              </a:sp3d>
            </c:spPr>
          </c:dPt>
          <c:dPt>
            <c:idx val="3"/>
            <c:spPr>
              <a:gradFill rotWithShape="1">
                <a:gsLst>
                  <a:gs pos="0">
                    <a:schemeClr val="accent1">
                      <a:tint val="10000"/>
                      <a:satMod val="300000"/>
                    </a:schemeClr>
                  </a:gs>
                  <a:gs pos="34000">
                    <a:schemeClr val="accent1">
                      <a:tint val="13500"/>
                      <a:satMod val="250000"/>
                    </a:schemeClr>
                  </a:gs>
                  <a:gs pos="100000">
                    <a:schemeClr val="accent1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4.6617575580830177E-2"/>
                  <c:y val="0.14652777777777778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11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0.14672523573442237"/>
                  <c:y val="-0.17769728783902042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71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0.13094166180616332"/>
                  <c:y val="0.12081233595800525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41</a:t>
                    </a:r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2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Белый</c:v>
                </c:pt>
                <c:pt idx="1">
                  <c:v>Молочный</c:v>
                </c:pt>
                <c:pt idx="2">
                  <c:v>Тёмный/горький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71</c:v>
                </c:pt>
                <c:pt idx="2">
                  <c:v>41</c:v>
                </c:pt>
                <c:pt idx="3">
                  <c:v>2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tint val="10000"/>
                      <a:satMod val="300000"/>
                    </a:schemeClr>
                  </a:gs>
                  <a:gs pos="34000">
                    <a:schemeClr val="accent1">
                      <a:tint val="13500"/>
                      <a:satMod val="250000"/>
                    </a:schemeClr>
                  </a:gs>
                  <a:gs pos="100000">
                    <a:schemeClr val="accent1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1">
                      <a:tint val="60000"/>
                      <a:satMod val="160000"/>
                    </a:schemeClr>
                  </a:gs>
                  <a:gs pos="46000">
                    <a:schemeClr val="accent1">
                      <a:tint val="86000"/>
                      <a:satMod val="160000"/>
                    </a:schemeClr>
                  </a:gs>
                  <a:gs pos="100000">
                    <a:schemeClr val="accent1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1">
                    <a:satMod val="120000"/>
                  </a:schemeClr>
                </a:solidFill>
                <a:prstDash val="solid"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tint val="60000"/>
                      <a:satMod val="160000"/>
                    </a:schemeClr>
                  </a:gs>
                  <a:gs pos="46000">
                    <a:schemeClr val="accent3">
                      <a:tint val="86000"/>
                      <a:satMod val="160000"/>
                    </a:schemeClr>
                  </a:gs>
                  <a:gs pos="100000">
                    <a:schemeClr val="accent3">
                      <a:shade val="40000"/>
                      <a:satMod val="16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>
                <a:noFill/>
              </a:ln>
              <a:effectLst>
                <a:outerShdw blurRad="50800" dist="38100" dir="14700000" algn="t" rotWithShape="0">
                  <a:srgbClr val="000000">
                    <a:alpha val="6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  <a:sp3d prstMaterial="plastic">
                <a:bevelT w="127000" h="38200" prst="relaxedInset"/>
                <a:contourClr>
                  <a:schemeClr val="accent3"/>
                </a:contourClr>
              </a:sp3d>
            </c:spPr>
          </c:dPt>
          <c:dPt>
            <c:idx val="3"/>
            <c:spPr>
              <a:gradFill rotWithShape="1">
                <a:gsLst>
                  <a:gs pos="0">
                    <a:schemeClr val="accent3">
                      <a:tint val="10000"/>
                      <a:satMod val="300000"/>
                    </a:schemeClr>
                  </a:gs>
                  <a:gs pos="34000">
                    <a:schemeClr val="accent3">
                      <a:tint val="13500"/>
                      <a:satMod val="250000"/>
                    </a:schemeClr>
                  </a:gs>
                  <a:gs pos="100000">
                    <a:schemeClr val="accent3">
                      <a:tint val="60000"/>
                      <a:satMod val="200000"/>
                    </a:schemeClr>
                  </a:gs>
                </a:gsLst>
                <a:path path="circle">
                  <a:fillToRect l="50000" t="155000" r="50000" b="-55000"/>
                </a:path>
              </a:gradFill>
              <a:ln w="9525" cap="flat" cmpd="sng" algn="ctr">
                <a:solidFill>
                  <a:schemeClr val="accent3">
                    <a:satMod val="120000"/>
                  </a:schemeClr>
                </a:solidFill>
                <a:prstDash val="solid"/>
              </a:ln>
              <a:effectLst>
                <a:outerShdw blurRad="63500" dist="25400" dir="14700000" algn="t" rotWithShape="0">
                  <a:srgbClr val="000000">
                    <a:alpha val="50000"/>
                  </a:srgb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5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0.11261446485855943"/>
                  <c:y val="0.14943460192475938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27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8.5998347428793712E-2"/>
                  <c:y val="-0.22175349956255483"/>
                </c:manualLayout>
              </c:layout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87</a:t>
                    </a:r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4000" dirty="0">
                        <a:latin typeface="Script MT Bold" pitchFamily="66" charset="0"/>
                      </a:rPr>
                      <a:t>5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Ларёк/палатка на улице</c:v>
                </c:pt>
                <c:pt idx="1">
                  <c:v>Обычный продуктовый магазин</c:v>
                </c:pt>
                <c:pt idx="2">
                  <c:v>Универсам/супермаркет</c:v>
                </c:pt>
                <c:pt idx="3">
                  <c:v>Другое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27</c:v>
                </c:pt>
                <c:pt idx="2">
                  <c:v>87</c:v>
                </c:pt>
                <c:pt idx="3">
                  <c:v>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6840976475162797"/>
          <c:y val="0.11282545931758532"/>
          <c:w val="0.43159023524837181"/>
          <c:h val="0.7743490813648298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0.57126</cdr:x>
      <cdr:y>0.8425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50904" y="3922489"/>
          <a:ext cx="352839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89450-BD24-47F1-A557-562BED0CDA1F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F2E2C-1CFA-4811-BE20-8538EA227C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2E2C-1CFA-4811-BE20-8538EA227CB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5B77966-86B3-4E2D-804E-CB56E5356D52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39A1AB2-22BE-4306-893E-201AA8D1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351936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_LCDNova" pitchFamily="34" charset="-52"/>
              </a:rPr>
              <a:t> Научно-Исследовательская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blurRad="12700" stA="28000" endPos="45000" dist="1000" dir="5400000" sy="-100000" algn="bl" rotWithShape="0"/>
                </a:effectLst>
                <a:latin typeface="a_LCDNova" pitchFamily="34" charset="-52"/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_LCDNova" pitchFamily="34" charset="-52"/>
              </a:rPr>
              <a:t>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140968"/>
            <a:ext cx="8062912" cy="1080120"/>
          </a:xfrm>
        </p:spPr>
        <p:txBody>
          <a:bodyPr/>
          <a:lstStyle/>
          <a:p>
            <a:pPr algn="ctr"/>
            <a:r>
              <a:rPr lang="ru-RU" b="1" dirty="0" smtClean="0"/>
              <a:t>Сладости в жизни человека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2636912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На тему: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4437112"/>
            <a:ext cx="41781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itchFamily="34" charset="0"/>
              </a:rPr>
              <a:t>Выполнили ученицы 8Б класса Лотфуллина Гузель, </a:t>
            </a:r>
            <a:r>
              <a:rPr lang="ru-RU" b="1" dirty="0" err="1" smtClean="0">
                <a:latin typeface="Century Gothic" pitchFamily="34" charset="0"/>
              </a:rPr>
              <a:t>Мухаметгараева</a:t>
            </a:r>
            <a:r>
              <a:rPr lang="ru-RU" b="1" dirty="0" smtClean="0">
                <a:latin typeface="Century Gothic" pitchFamily="34" charset="0"/>
              </a:rPr>
              <a:t> Лилия</a:t>
            </a:r>
          </a:p>
          <a:p>
            <a:r>
              <a:rPr lang="ru-RU" b="1" dirty="0" smtClean="0">
                <a:latin typeface="Century Gothic" pitchFamily="34" charset="0"/>
              </a:rPr>
              <a:t>Руководитель:  Шаяхметова Нурия Нурисламовна.</a:t>
            </a:r>
            <a:endParaRPr lang="ru-RU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589640" cy="324036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У людей, которые любят очень сладкое питание, повышается уровень глюкозы в крови. Именно индекс </a:t>
            </a:r>
            <a:r>
              <a:rPr lang="ru-RU" sz="2800" b="1" dirty="0" err="1" smtClean="0"/>
              <a:t>гликемичности</a:t>
            </a:r>
            <a:r>
              <a:rPr lang="ru-RU" sz="2800" b="1" dirty="0" smtClean="0"/>
              <a:t> — это первое, на что необходимо обратить внимание при употреблении сладкого. Ведь избыточное потребление глюкозы обычно приводит к ожирению, а потом и к появлению сахарного диабета, а также к различным аллергиям.</a:t>
            </a:r>
          </a:p>
          <a:p>
            <a:endParaRPr lang="ru-RU" dirty="0"/>
          </a:p>
        </p:txBody>
      </p:sp>
      <p:pic>
        <p:nvPicPr>
          <p:cNvPr id="4" name="Рисунок 3" descr="498823667260493.png"/>
          <p:cNvPicPr>
            <a:picLocks noChangeAspect="1"/>
          </p:cNvPicPr>
          <p:nvPr/>
        </p:nvPicPr>
        <p:blipFill>
          <a:blip r:embed="rId2" cstate="screen">
            <a:lum contrast="10000"/>
          </a:blip>
          <a:stretch>
            <a:fillRect/>
          </a:stretch>
        </p:blipFill>
        <p:spPr>
          <a:xfrm>
            <a:off x="1475657" y="3212594"/>
            <a:ext cx="5832648" cy="36454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coolSlant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081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Почему дети любят сладкое???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05064"/>
            <a:ext cx="8964488" cy="285293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Интересен тот факт, что мёд и фрукты не способны служить полной заменой сахару. Даже медики в последнее время рекомендуют употреблять в пищу сахар, так как по их мнению именно он лучше других продуктов питает наш мозг. Однако рекомендуемая суточная норма сахара весьма мала и составляет не более 10% от общего числа калорий. Если не злоупотреблять сахаром, то его уже никто не назовёт "белой смертью". Наоборот, в разумных пределах это ценный источник полезных для организма глюкозы и энергии.  А ведь сколько энергии требуется детям, которые большую часть своего дня проводят в движении. </a:t>
            </a:r>
            <a:endParaRPr lang="ru-RU" sz="1800" b="1" dirty="0"/>
          </a:p>
        </p:txBody>
      </p:sp>
      <p:pic>
        <p:nvPicPr>
          <p:cNvPr id="6" name="Рисунок 5" descr="qFr0eB-NMH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980728"/>
            <a:ext cx="4608512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416824" cy="1145282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Суточная норма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33843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Суточная норма сахара зависит от массы тела человека, подвижности, интенсивности труда. В среднем суточная норма сахара для человека, ведущего активный образ жизни, составляет 60-80 г. Но в наш век гиподинамии оптимальной следует считать норму в 40-50 г. </a:t>
            </a:r>
            <a:br>
              <a:rPr lang="ru-RU" dirty="0" smtClean="0"/>
            </a:br>
            <a:r>
              <a:rPr lang="ru-RU" dirty="0" smtClean="0"/>
              <a:t>Если человек страдает ожирением или сахарным диабетом, для него норму потребления сахара устанавливает врач</a:t>
            </a:r>
            <a:endParaRPr lang="ru-RU" dirty="0"/>
          </a:p>
        </p:txBody>
      </p:sp>
      <p:pic>
        <p:nvPicPr>
          <p:cNvPr id="7" name="Рисунок 6" descr="iStock_000014936720Smal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99792" y="4437112"/>
            <a:ext cx="3672408" cy="215265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Польза сладкого: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30243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Собственно, польза сладкого в том, что главный его компонент — углеводы, представляющие собой источник энергии для человеческого организма. Эти углеводы достаточно быстро усваиваются и очень быстро могут утолить голод.</a:t>
            </a:r>
          </a:p>
        </p:txBody>
      </p:sp>
      <p:pic>
        <p:nvPicPr>
          <p:cNvPr id="4" name="Рисунок 3" descr="0r1oa-ZwFc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27984" y="3501008"/>
            <a:ext cx="4536504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4572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Другая, не менее важная причина, в которой кроется польза сладкого, это психологическая организация человека. Это давно подтверждено исследованиями – сладости поднимают настроение.</a:t>
            </a:r>
          </a:p>
        </p:txBody>
      </p:sp>
      <p:pic>
        <p:nvPicPr>
          <p:cNvPr id="4" name="Рисунок 3" descr="239587f02aba6de9f9ab638ff0bf34cc.jp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2708920"/>
            <a:ext cx="6611888" cy="4149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188640"/>
            <a:ext cx="9468544" cy="1399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Методы и средства исследования.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72000"/>
          </a:xfrm>
        </p:spPr>
        <p:txBody>
          <a:bodyPr/>
          <a:lstStyle/>
          <a:p>
            <a:pPr lvl="0"/>
            <a:r>
              <a:rPr lang="ru-RU" dirty="0" smtClean="0"/>
              <a:t>Наблюдение</a:t>
            </a:r>
          </a:p>
          <a:p>
            <a:pPr lvl="0"/>
            <a:r>
              <a:rPr lang="ru-RU" dirty="0" smtClean="0"/>
              <a:t>Статистика</a:t>
            </a:r>
          </a:p>
          <a:p>
            <a:pPr lvl="0"/>
            <a:r>
              <a:rPr lang="ru-RU" dirty="0" smtClean="0"/>
              <a:t>Социологический опрос</a:t>
            </a:r>
            <a:endParaRPr lang="ru-RU" dirty="0"/>
          </a:p>
        </p:txBody>
      </p:sp>
      <p:pic>
        <p:nvPicPr>
          <p:cNvPr id="4" name="Рисунок 3" descr="powerpoint-presentatio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75856" y="2636912"/>
            <a:ext cx="2736304" cy="42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5" name="Рисунок 4" descr="monitorin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636912"/>
            <a:ext cx="2952328" cy="422108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6" name="Рисунок 5" descr="survey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2636912"/>
            <a:ext cx="2736304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Ход работы: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bg2"/>
            </a:solidFill>
          </a:ln>
        </p:spPr>
        <p:txBody>
          <a:bodyPr/>
          <a:lstStyle/>
          <a:p>
            <a:r>
              <a:rPr lang="ru-RU" dirty="0" smtClean="0"/>
              <a:t>Мы поподробнее узнали составы шоколадных батончиков, наиболее известных марок. Среди них оказались </a:t>
            </a:r>
            <a:r>
              <a:rPr lang="ru-RU" b="1" u="sng" dirty="0" err="1" smtClean="0"/>
              <a:t>KitKat</a:t>
            </a:r>
            <a:r>
              <a:rPr lang="ru-RU" b="1" dirty="0" smtClean="0"/>
              <a:t>, </a:t>
            </a:r>
            <a:r>
              <a:rPr lang="ru-RU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Kinder</a:t>
            </a:r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C</a:t>
            </a:r>
            <a:r>
              <a:rPr lang="ru-RU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ho</a:t>
            </a:r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c</a:t>
            </a:r>
            <a:r>
              <a:rPr lang="ru-RU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ola</a:t>
            </a:r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t</a:t>
            </a:r>
            <a:r>
              <a:rPr lang="ru-RU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e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u="sng" dirty="0" err="1" smtClean="0"/>
              <a:t>Snickers</a:t>
            </a:r>
            <a:r>
              <a:rPr lang="ru-RU" b="1" dirty="0" smtClean="0"/>
              <a:t>. </a:t>
            </a:r>
            <a:r>
              <a:rPr lang="ru-RU" dirty="0" smtClean="0"/>
              <a:t>А также  шоколады </a:t>
            </a:r>
            <a:r>
              <a:rPr lang="ru-RU" b="1" u="sng" dirty="0" smtClean="0"/>
              <a:t>Алёнка</a:t>
            </a:r>
            <a:r>
              <a:rPr lang="ru-RU" dirty="0" smtClean="0"/>
              <a:t>,</a:t>
            </a:r>
          </a:p>
          <a:p>
            <a:pPr algn="just">
              <a:buNone/>
            </a:pPr>
            <a:r>
              <a:rPr lang="ru-RU" b="1" dirty="0" smtClean="0"/>
              <a:t>    </a:t>
            </a:r>
            <a:r>
              <a:rPr lang="ru-RU" b="1" u="sng" dirty="0" smtClean="0"/>
              <a:t>Россия Щедрая Душа.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29933062339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355976" y="1772816"/>
            <a:ext cx="4632515" cy="39604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KitKat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84784"/>
            <a:ext cx="4355976" cy="5184576"/>
          </a:xfrm>
        </p:spPr>
        <p:txBody>
          <a:bodyPr>
            <a:normAutofit fontScale="77500" lnSpcReduction="20000"/>
          </a:bodyPr>
          <a:lstStyle/>
          <a:p>
            <a:r>
              <a:rPr lang="ru-RU" b="1" i="1" u="sng" dirty="0" smtClean="0"/>
              <a:t>Состав KitKat </a:t>
            </a:r>
            <a:r>
              <a:rPr lang="ru-RU" b="1" dirty="0" smtClean="0"/>
              <a:t>— обезжиренное сухое молоко, сахар, мука пшеничная, какао масло, эмульгаторы соевый лецитин и Е476, молочный жир, растительный жир, сода, </a:t>
            </a:r>
            <a:r>
              <a:rPr lang="ru-RU" b="1" dirty="0" err="1" smtClean="0"/>
              <a:t>улучшитель</a:t>
            </a:r>
            <a:r>
              <a:rPr lang="ru-RU" b="1" dirty="0" smtClean="0"/>
              <a:t> муки, ванилин</a:t>
            </a:r>
          </a:p>
          <a:p>
            <a:pPr>
              <a:buNone/>
            </a:pPr>
            <a:r>
              <a:rPr lang="ru-RU" b="1" dirty="0" smtClean="0"/>
              <a:t>     (ароматизатор), соль.</a:t>
            </a:r>
          </a:p>
          <a:p>
            <a:r>
              <a:rPr lang="ru-RU" b="1" dirty="0" smtClean="0"/>
              <a:t>Энергетическая ценность на 100 г — 532 ккал.</a:t>
            </a:r>
          </a:p>
          <a:p>
            <a:r>
              <a:rPr lang="ru-RU" b="1" dirty="0" smtClean="0"/>
              <a:t>белки — 6,1 г,</a:t>
            </a:r>
          </a:p>
          <a:p>
            <a:r>
              <a:rPr lang="ru-RU" b="1" dirty="0" smtClean="0"/>
              <a:t>жиры — 29,2 г,</a:t>
            </a:r>
          </a:p>
          <a:p>
            <a:r>
              <a:rPr lang="ru-RU" b="1" dirty="0" smtClean="0"/>
              <a:t>углеводы — 60,9 г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-s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4127443" y="1916832"/>
            <a:ext cx="4896544" cy="36724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Kinder</a:t>
            </a:r>
            <a:r>
              <a:rPr lang="en-US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</a:t>
            </a:r>
            <a:r>
              <a:rPr lang="ru-RU" b="1" i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ho</a:t>
            </a:r>
            <a:r>
              <a:rPr lang="en-US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</a:t>
            </a:r>
            <a:r>
              <a:rPr lang="ru-RU" b="1" i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ola</a:t>
            </a:r>
            <a:r>
              <a:rPr lang="en-US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r>
              <a:rPr lang="ru-RU" b="1" i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4067944" cy="5191216"/>
          </a:xfrm>
        </p:spPr>
        <p:txBody>
          <a:bodyPr>
            <a:normAutofit fontScale="55000" lnSpcReduction="20000"/>
          </a:bodyPr>
          <a:lstStyle/>
          <a:p>
            <a:r>
              <a:rPr lang="ru-RU" b="1" i="1" u="sng" dirty="0" smtClean="0"/>
              <a:t>Состав </a:t>
            </a:r>
            <a:r>
              <a:rPr lang="ru-RU" b="1" i="1" u="sng" dirty="0" err="1" smtClean="0"/>
              <a:t>Kinder</a:t>
            </a:r>
            <a:r>
              <a:rPr lang="en-US" b="1" i="1" u="sng" dirty="0" smtClean="0"/>
              <a:t>C</a:t>
            </a:r>
            <a:r>
              <a:rPr lang="ru-RU" b="1" i="1" u="sng" dirty="0" err="1" smtClean="0"/>
              <a:t>ho</a:t>
            </a:r>
            <a:r>
              <a:rPr lang="en-US" b="1" i="1" u="sng" dirty="0" smtClean="0"/>
              <a:t>co</a:t>
            </a:r>
            <a:r>
              <a:rPr lang="ru-RU" b="1" i="1" u="sng" dirty="0" err="1" smtClean="0"/>
              <a:t>la</a:t>
            </a:r>
            <a:r>
              <a:rPr lang="en-US" b="1" i="1" u="sng" dirty="0" smtClean="0"/>
              <a:t>t</a:t>
            </a:r>
            <a:r>
              <a:rPr lang="ru-RU" b="1" i="1" u="sng" dirty="0" smtClean="0"/>
              <a:t>e:</a:t>
            </a:r>
            <a:endParaRPr lang="ru-RU" b="1" dirty="0" smtClean="0"/>
          </a:p>
          <a:p>
            <a:r>
              <a:rPr lang="ru-RU" b="1" dirty="0" smtClean="0"/>
              <a:t>молочный шоколад: сахар, сухое цельное молоко, какао масло, какао тёртое, соевый лецитин (эмульгатор),ванилин (ароматизатор)</a:t>
            </a:r>
          </a:p>
          <a:p>
            <a:r>
              <a:rPr lang="ru-RU" b="1" dirty="0" smtClean="0"/>
              <a:t>остальное: сахар, сухое обезжиренное молоко, растительный жир, молочный жир, соевый лецитин(эмульгатор), ванилин (ароматизатор)</a:t>
            </a:r>
          </a:p>
          <a:p>
            <a:r>
              <a:rPr lang="ru-RU" b="1" dirty="0" smtClean="0"/>
              <a:t>Калорийность на 100 г продукта:</a:t>
            </a:r>
          </a:p>
          <a:p>
            <a:r>
              <a:rPr lang="ru-RU" b="1" dirty="0" smtClean="0"/>
              <a:t>белки — 8,80 г,</a:t>
            </a:r>
          </a:p>
          <a:p>
            <a:r>
              <a:rPr lang="ru-RU" b="1" dirty="0" smtClean="0"/>
              <a:t>жиры — 34,5 г,</a:t>
            </a:r>
          </a:p>
          <a:p>
            <a:r>
              <a:rPr lang="ru-RU" b="1" dirty="0" smtClean="0"/>
              <a:t>углеводы — 53,00 г,</a:t>
            </a:r>
          </a:p>
          <a:p>
            <a:r>
              <a:rPr lang="ru-RU" b="1" dirty="0" smtClean="0"/>
              <a:t>энергетическая ценность — 558,00 ккал.</a:t>
            </a: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Snickers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84784"/>
            <a:ext cx="4572000" cy="5373215"/>
          </a:xfrm>
        </p:spPr>
        <p:txBody>
          <a:bodyPr>
            <a:normAutofit fontScale="70000" lnSpcReduction="20000"/>
          </a:bodyPr>
          <a:lstStyle/>
          <a:p>
            <a:r>
              <a:rPr lang="ru-RU" b="1" i="1" u="sng" dirty="0" smtClean="0"/>
              <a:t>Состав Snickers:</a:t>
            </a:r>
            <a:endParaRPr lang="ru-RU" b="1" dirty="0" smtClean="0"/>
          </a:p>
          <a:p>
            <a:r>
              <a:rPr lang="ru-RU" b="1" dirty="0" smtClean="0"/>
              <a:t>Энергетическая ценность на 100 г — 507,9 ккал.</a:t>
            </a:r>
          </a:p>
          <a:p>
            <a:r>
              <a:rPr lang="ru-RU" b="1" dirty="0" smtClean="0"/>
              <a:t>Пищевая ценность на 100 г:</a:t>
            </a:r>
          </a:p>
          <a:p>
            <a:r>
              <a:rPr lang="ru-RU" b="1" dirty="0" smtClean="0"/>
              <a:t>белки — 9,0 г,</a:t>
            </a:r>
          </a:p>
          <a:p>
            <a:r>
              <a:rPr lang="ru-RU" b="1" dirty="0" smtClean="0"/>
              <a:t>жиры — 28,0 г,</a:t>
            </a:r>
          </a:p>
          <a:p>
            <a:r>
              <a:rPr lang="ru-RU" b="1" dirty="0" smtClean="0"/>
              <a:t>углеводы — 54,8 г.</a:t>
            </a:r>
          </a:p>
          <a:p>
            <a:r>
              <a:rPr lang="ru-RU" b="1" dirty="0" smtClean="0"/>
              <a:t>Состав начинки — сахар, глюкозный сироп, арахис, растительный жир, ванилин (ароматизатор), 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</a:t>
            </a:r>
            <a:r>
              <a:rPr lang="ru-RU" b="1" dirty="0" smtClean="0"/>
              <a:t>молоко сухое обезжиренное, соль, сухой яичный белок.</a:t>
            </a:r>
          </a:p>
          <a:p>
            <a:r>
              <a:rPr lang="ru-RU" b="1" dirty="0" smtClean="0"/>
              <a:t>Состав шоколада — ванилин (ароматизатор), сахар, лецитин (эмульгатор), цельное сухое молоко, какао масло, лактоза, какао тёртое.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11790_SNICKERS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966119"/>
            <a:ext cx="4038600" cy="4038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Актуальность проблемы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наше время  много различных сладостей. С одной стороны они несут вред человеку, а с другой приносят ему пользу. Тема избитая, но от этого не менее актуальная. У каждого "взаимоотношения" со сладким складывается по-разному. У многих со сладким проблемы, некоторые им злоупотребляют, особенно в состоянии стресса и после всяких вкусностей дня 2 не могут остановиться, им хочется ещё и ещё. Из-за этого мы выбрали именно такую тему, которая актуальна и на сей день.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Алёнка</a:t>
            </a:r>
            <a:endParaRPr lang="ru-RU" b="1" i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536504" cy="511256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Состав молочного шоколада «Алёнка», выпускаемого фабрикой «Красный Октябрь»: сахар, цельное сухое молоко, </a:t>
            </a:r>
            <a:r>
              <a:rPr lang="ru-RU" b="1" dirty="0" err="1" smtClean="0"/>
              <a:t>какао-масло,какао</a:t>
            </a:r>
            <a:r>
              <a:rPr lang="ru-RU" b="1" dirty="0" smtClean="0"/>
              <a:t> тёртое, эмульгатор E322 (лецитин), идентичный натуральному ароматизатор (ванилин).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Пищевая ценность на 100 г продукта: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Энергетическая ценность 538 ккал 2249 кДж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Белки8,2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Жиры33,3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Углеводы53,5</a:t>
            </a:r>
          </a:p>
        </p:txBody>
      </p:sp>
      <p:pic>
        <p:nvPicPr>
          <p:cNvPr id="5" name="Содержимое 4" descr="4GmJ_yV-0ZY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10594" y="1700809"/>
            <a:ext cx="3659364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pPr algn="ctr"/>
            <a:r>
              <a:rPr lang="ru-RU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Россия Щедрая Душа</a:t>
            </a:r>
            <a:endParaRPr lang="ru-RU" b="1" i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24744"/>
            <a:ext cx="4716016" cy="554461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Состав: сахар, какао тертое, молоко сухое цельное и обезжиренное, кофе, </a:t>
            </a:r>
            <a:br>
              <a:rPr lang="ru-RU" b="1" dirty="0" smtClean="0"/>
            </a:br>
            <a:r>
              <a:rPr lang="ru-RU" b="1" dirty="0" smtClean="0"/>
              <a:t>какао масло, молочный жир, эмульгаторы соевый лецитин, Е476, </a:t>
            </a:r>
            <a:br>
              <a:rPr lang="ru-RU" b="1" dirty="0" smtClean="0"/>
            </a:br>
            <a:r>
              <a:rPr lang="ru-RU" b="1" dirty="0" smtClean="0"/>
              <a:t>ароматизатор идентичный натуральному ванилин. </a:t>
            </a:r>
            <a:br>
              <a:rPr lang="ru-RU" b="1" dirty="0" smtClean="0"/>
            </a:br>
            <a:r>
              <a:rPr lang="ru-RU" b="1" dirty="0" smtClean="0"/>
              <a:t>В шоколадной массе какао 34% в т. ч. обезжиренное 9%, молочные продукты </a:t>
            </a:r>
            <a:br>
              <a:rPr lang="ru-RU" b="1" dirty="0" smtClean="0"/>
            </a:br>
            <a:r>
              <a:rPr lang="ru-RU" b="1" dirty="0" smtClean="0"/>
              <a:t>18% в т. ч молочный жир 4%. </a:t>
            </a:r>
          </a:p>
          <a:p>
            <a:r>
              <a:rPr lang="ru-RU" b="1" dirty="0" smtClean="0"/>
              <a:t>Энергетическая ценность: 522 ккал, углеводы 54,4г, белки 8,1г, жиры 30,3г. 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" name="Содержимое 4" descr="31651-1-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148064" y="1340768"/>
            <a:ext cx="3224748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/>
              <a:t>Статистика.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рг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1556792"/>
            <a:ext cx="5976664" cy="4346121"/>
          </a:xfrm>
          <a:prstGeom prst="rect">
            <a:avLst/>
          </a:prstGeom>
          <a:ln w="228600" cap="sq" cmpd="thickThin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Рейтинг стран по числу больных диабетом людей: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Индия - страна с наибольшим числом больных диабетом людей (50.8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Китай (43.2 миллионов)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Соединенные Штаты (26.8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Россия (9.6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Бразилия (7.6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Германия (7.5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Пакистан (7.1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Япония (7.1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Индонезия (7 миллионов);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Мексика (6.8 миллионов).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Соцопрос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 Интернете мы провели соцопрос, в котором было несколько вопросов. В разных вопросах ответило разное количество людей. И результаты были таковы…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Ваш пол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395536" y="16288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167336" y="6396335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Из 146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Считаете ли Вы шоколадные изделия вредными?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844824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32040" y="6396335"/>
            <a:ext cx="4211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Из 126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7494"/>
            <a:ext cx="8856984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Употребляете ли Вы и/или члены Вашей семьи шоколадные изделия?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67544" y="1772816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24128" y="6396335"/>
            <a:ext cx="3419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Из 124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Для кого Вы обычно покупаете шоколадные изделия?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16016" y="6396335"/>
            <a:ext cx="4427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Их 126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Как часто Вы и/или члены Вашей семьи употребляют шоколадные изделия?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844824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67536" y="6396335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Из 125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Цель исследования: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579296" cy="45705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Изучить влияние различных сладостей на организм человека.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исследования:</a:t>
            </a:r>
            <a:endParaRPr lang="ru-RU" sz="3200" dirty="0" smtClean="0">
              <a:solidFill>
                <a:schemeClr val="accent1">
                  <a:lumMod val="60000"/>
                  <a:lumOff val="40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dirty="0" smtClean="0">
                <a:ea typeface="Calibri" pitchFamily="34" charset="0"/>
                <a:cs typeface="Times New Roman" pitchFamily="18" charset="0"/>
              </a:rPr>
              <a:t>Привлечь внимание подрастающего поколения к проблеме заболеваний, связанные с употреблением сладкого. </a:t>
            </a:r>
            <a:endParaRPr lang="ru-RU" sz="1600" dirty="0" smtClean="0"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dirty="0" smtClean="0">
                <a:ea typeface="Calibri" pitchFamily="34" charset="0"/>
                <a:cs typeface="Times New Roman" pitchFamily="18" charset="0"/>
              </a:rPr>
              <a:t>Рассказать о вреде и пользе сладкого.</a:t>
            </a:r>
            <a:endParaRPr lang="ru-RU" sz="1600" dirty="0" smtClean="0"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200" dirty="0" smtClean="0">
                <a:ea typeface="Calibri" pitchFamily="34" charset="0"/>
                <a:cs typeface="Times New Roman" pitchFamily="18" charset="0"/>
              </a:rPr>
              <a:t>Внести свой вклад в борьбу с диабетом.</a:t>
            </a:r>
            <a:endParaRPr lang="ru-RU" sz="4000" dirty="0" smtClean="0">
              <a:cs typeface="Arial" pitchFamily="34" charset="0"/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493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Какой шоколад лучше: отечественный или импортный?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772816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60032" y="633478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Из 125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14778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Какой шоколад Вы предпочитаете?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55568" y="6396335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Из 125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Где Вы обычно покупаете шоколадные изделия?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27576" y="6396335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Из 124 опрошенных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Вывод: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бы то ни было, но сладкое давно стало неким символом. Конфеты, к примеру, считают хорошим подарком, а шоколадку, зачастую, элементарным знаком внимания. Но вот с употреблением всего этого в пищу стоит проявлять умеренность и осторожность, тогда будет получена вся польза и вред сладкого не проявится, ни при каких обстоятельствах!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Литература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http://normoflorin.ru/</a:t>
            </a:r>
            <a:endParaRPr lang="ru-RU" dirty="0" smtClean="0"/>
          </a:p>
          <a:p>
            <a:r>
              <a:rPr lang="en-US" dirty="0" smtClean="0"/>
              <a:t>http://zenslim.ru/content/</a:t>
            </a:r>
            <a:endParaRPr lang="ru-RU" dirty="0" smtClean="0"/>
          </a:p>
          <a:p>
            <a:r>
              <a:rPr lang="en-US" dirty="0" smtClean="0"/>
              <a:t>http://cyclowiki.org/wiki/</a:t>
            </a:r>
            <a:endParaRPr lang="ru-RU" dirty="0" smtClean="0"/>
          </a:p>
          <a:p>
            <a:r>
              <a:rPr lang="en-US" dirty="0" smtClean="0"/>
              <a:t>http://foodinformer.ru/products/sladkoe</a:t>
            </a:r>
            <a:endParaRPr lang="ru-RU" dirty="0" smtClean="0"/>
          </a:p>
          <a:p>
            <a:r>
              <a:rPr lang="en-US" dirty="0" smtClean="0"/>
              <a:t>http://www.ladygid.ru/pochemu-deti-lyubyat-sladkoe</a:t>
            </a:r>
            <a:endParaRPr lang="ru-RU" dirty="0" smtClean="0"/>
          </a:p>
          <a:p>
            <a:r>
              <a:rPr lang="en-US" dirty="0" smtClean="0"/>
              <a:t>http://otvet.mail.ru/question/84930014</a:t>
            </a:r>
            <a:endParaRPr lang="ru-RU" dirty="0" smtClean="0"/>
          </a:p>
          <a:p>
            <a:r>
              <a:rPr lang="en-US" dirty="0" smtClean="0"/>
              <a:t>http://otvet.mail.ru/question/63868532</a:t>
            </a:r>
            <a:endParaRPr lang="ru-RU" dirty="0" smtClean="0"/>
          </a:p>
          <a:p>
            <a:r>
              <a:rPr lang="en-US" dirty="0" smtClean="0"/>
              <a:t>http://ru.wikipedia.org/wiki/</a:t>
            </a:r>
            <a:r>
              <a:rPr lang="ru-RU" dirty="0" err="1" smtClean="0"/>
              <a:t>Алёнка_</a:t>
            </a:r>
            <a:r>
              <a:rPr lang="ru-RU" dirty="0" smtClean="0"/>
              <a:t>(шоколад)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Объект исследования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68552"/>
          </a:xfrm>
        </p:spPr>
        <p:txBody>
          <a:bodyPr/>
          <a:lstStyle/>
          <a:p>
            <a:r>
              <a:rPr lang="ru-RU" dirty="0" smtClean="0"/>
              <a:t>Человек.</a:t>
            </a:r>
          </a:p>
          <a:p>
            <a:pPr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  </a:t>
            </a:r>
            <a:endParaRPr lang="ru-RU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358144436_25d025bf25d1258025d025be25d025b125d025bb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2132856"/>
            <a:ext cx="4752528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 исследования:</a:t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72000"/>
          </a:xfrm>
        </p:spPr>
        <p:txBody>
          <a:bodyPr/>
          <a:lstStyle/>
          <a:p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Конфеты и сладости.</a:t>
            </a:r>
            <a:endParaRPr lang="ru-RU" sz="2800" dirty="0" smtClean="0">
              <a:cs typeface="Arial" pitchFamily="34" charset="0"/>
            </a:endParaRPr>
          </a:p>
          <a:p>
            <a:endParaRPr lang="ru-RU" sz="24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1302020422_30114592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899592" y="1628800"/>
            <a:ext cx="7121252" cy="4904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36104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Гипотеза: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7560840" cy="32403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 </a:t>
            </a:r>
            <a:r>
              <a:rPr lang="ru-RU" sz="3400" b="1" dirty="0" smtClean="0"/>
              <a:t>Болезни, вызванные сладким:</a:t>
            </a:r>
          </a:p>
          <a:p>
            <a:r>
              <a:rPr lang="ru-RU" sz="3400" b="1" dirty="0" smtClean="0"/>
              <a:t>Ожирение – это спутник такого грозного заболевания, как сахарный диабет. Избыточная масса тела приводит к снижению в организме чувствительность тканей к инсулину (при этом именно большое потребление «быстрых» углеводов может сделать из нормальной женщины — «тумбу»);</a:t>
            </a:r>
          </a:p>
        </p:txBody>
      </p:sp>
      <p:pic>
        <p:nvPicPr>
          <p:cNvPr id="4" name="Рисунок 3" descr="x_9d718b9a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6660232" y="3861048"/>
            <a:ext cx="2106235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/>
          </a:scene3d>
          <a:sp3d>
            <a:bevelT prst="convex"/>
          </a:sp3d>
        </p:spPr>
      </p:pic>
      <p:pic>
        <p:nvPicPr>
          <p:cNvPr id="6" name="Рисунок 5" descr="130004_7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7864" y="3717032"/>
            <a:ext cx="2808312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7" name="Рисунок 6" descr="sposob-ne-tolstet_small.jpg"/>
          <p:cNvPicPr>
            <a:picLocks noChangeAspect="1"/>
          </p:cNvPicPr>
          <p:nvPr/>
        </p:nvPicPr>
        <p:blipFill>
          <a:blip r:embed="rId4" cstate="screen">
            <a:lum contrast="20000"/>
          </a:blip>
          <a:stretch>
            <a:fillRect/>
          </a:stretch>
        </p:blipFill>
        <p:spPr>
          <a:xfrm>
            <a:off x="323528" y="3933056"/>
            <a:ext cx="2729043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/>
          </a:scene3d>
          <a:sp3d>
            <a:bevelT prst="convex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2698320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 smtClean="0"/>
              <a:t>Чрезмерное употребление сладкого может спровоцировать нарушение микрофлоры во рту. В итоге на языке часто появляется белый налет, повреждается эмаль на зубах и появляется кариес, а также есть возможность возникновения грибка во рту;</a:t>
            </a:r>
          </a:p>
        </p:txBody>
      </p:sp>
      <p:pic>
        <p:nvPicPr>
          <p:cNvPr id="6" name="Рисунок 5" descr="pic.67368.3.350x300.jpg"/>
          <p:cNvPicPr>
            <a:picLocks noChangeAspect="1"/>
          </p:cNvPicPr>
          <p:nvPr/>
        </p:nvPicPr>
        <p:blipFill>
          <a:blip r:embed="rId2" cstate="screen">
            <a:lum contrast="30000"/>
          </a:blip>
          <a:stretch>
            <a:fillRect/>
          </a:stretch>
        </p:blipFill>
        <p:spPr>
          <a:xfrm>
            <a:off x="179512" y="4077072"/>
            <a:ext cx="2664296" cy="2283682"/>
          </a:xfrm>
          <a:prstGeom prst="roundRect">
            <a:avLst>
              <a:gd name="adj" fmla="val 10234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2d.jpg"/>
          <p:cNvPicPr>
            <a:picLocks noChangeAspect="1"/>
          </p:cNvPicPr>
          <p:nvPr/>
        </p:nvPicPr>
        <p:blipFill>
          <a:blip r:embed="rId3" cstate="screen">
            <a:lum contrast="10000"/>
          </a:blip>
          <a:stretch>
            <a:fillRect/>
          </a:stretch>
        </p:blipFill>
        <p:spPr>
          <a:xfrm>
            <a:off x="2987824" y="4005064"/>
            <a:ext cx="3041618" cy="2376264"/>
          </a:xfrm>
          <a:prstGeom prst="roundRect">
            <a:avLst>
              <a:gd name="adj" fmla="val 999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t4_360703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28184" y="3861048"/>
            <a:ext cx="2736304" cy="2627784"/>
          </a:xfrm>
          <a:prstGeom prst="roundRect">
            <a:avLst>
              <a:gd name="adj" fmla="val 19213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640960" cy="2592288"/>
          </a:xfrm>
        </p:spPr>
        <p:txBody>
          <a:bodyPr>
            <a:normAutofit fontScale="92500" lnSpcReduction="20000"/>
          </a:bodyPr>
          <a:lstStyle/>
          <a:p>
            <a:r>
              <a:rPr lang="ru-RU" sz="2300" b="1" dirty="0" smtClean="0"/>
              <a:t>Сладкое мы обычно плохо пережевываем и нередко быстро глотаем. Таким образом, оно не успевает вступить в контакт во рту с ферментами и углеводы почти в неизмененном виде попадают сначала в желудок, а потом и в кишечник. И вся нагрузка в таком случае ложится на поджелудочную железу. И, следовательно, у тех, кто очень любит сладкое, происходит воспаление поджелудочной железы </a:t>
            </a:r>
            <a:r>
              <a:rPr lang="ru-RU" sz="2200" b="1" dirty="0" smtClean="0"/>
              <a:t>(панкреатит);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3129671047334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708920"/>
            <a:ext cx="2952750" cy="41490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img.png"/>
          <p:cNvPicPr>
            <a:picLocks noChangeAspect="1"/>
          </p:cNvPicPr>
          <p:nvPr/>
        </p:nvPicPr>
        <p:blipFill>
          <a:blip r:embed="rId3" cstate="screen">
            <a:lum contrast="30000"/>
          </a:blip>
          <a:stretch>
            <a:fillRect/>
          </a:stretch>
        </p:blipFill>
        <p:spPr>
          <a:xfrm>
            <a:off x="5436096" y="2780928"/>
            <a:ext cx="3384376" cy="40770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Штриховая стрелка вправо 5"/>
          <p:cNvSpPr/>
          <p:nvPr/>
        </p:nvSpPr>
        <p:spPr>
          <a:xfrm>
            <a:off x="3491880" y="3861048"/>
            <a:ext cx="1800200" cy="10081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2770328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/>
              <a:t>При злоупотреблении сладкой пищей мелкие кровеносные сосуды «слипаются», и кровоток в капиллярах, </a:t>
            </a:r>
            <a:r>
              <a:rPr lang="ru-RU" sz="3200" b="1" dirty="0" err="1" smtClean="0"/>
              <a:t>артериолах</a:t>
            </a:r>
            <a:r>
              <a:rPr lang="ru-RU" sz="3200" b="1" dirty="0" smtClean="0"/>
              <a:t> и </a:t>
            </a:r>
            <a:r>
              <a:rPr lang="ru-RU" sz="3200" b="1" dirty="0" err="1" smtClean="0"/>
              <a:t>венулах</a:t>
            </a:r>
            <a:r>
              <a:rPr lang="ru-RU" sz="3200" b="1" dirty="0" smtClean="0"/>
              <a:t> становится хуже. И это приводит к болезням почек, ног и другим различным заболеваниям;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3824700606201321101359522352.jpeg"/>
          <p:cNvPicPr>
            <a:picLocks noChangeAspect="1"/>
          </p:cNvPicPr>
          <p:nvPr/>
        </p:nvPicPr>
        <p:blipFill>
          <a:blip r:embed="rId2" cstate="screen">
            <a:lum bright="10000"/>
          </a:blip>
          <a:stretch>
            <a:fillRect/>
          </a:stretch>
        </p:blipFill>
        <p:spPr>
          <a:xfrm>
            <a:off x="827584" y="3284984"/>
            <a:ext cx="6840760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5" name="TextBox 4"/>
          <p:cNvSpPr txBox="1"/>
          <p:nvPr/>
        </p:nvSpPr>
        <p:spPr>
          <a:xfrm>
            <a:off x="899592" y="6211669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*Перициты(зеленые)находятся на капиллярах. Перициты регулируют капиллярный кровоток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908</TotalTime>
  <Words>1008</Words>
  <Application>Microsoft Office PowerPoint</Application>
  <PresentationFormat>Экран (4:3)</PresentationFormat>
  <Paragraphs>145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Яркая</vt:lpstr>
      <vt:lpstr>  Научно-Исследовательская работа</vt:lpstr>
      <vt:lpstr>Актуальность проблемы</vt:lpstr>
      <vt:lpstr>Цель исследования:</vt:lpstr>
      <vt:lpstr>Объект исследования: </vt:lpstr>
      <vt:lpstr>Предмет исследования: </vt:lpstr>
      <vt:lpstr>Гипотеза:</vt:lpstr>
      <vt:lpstr>Слайд 7</vt:lpstr>
      <vt:lpstr>Слайд 8</vt:lpstr>
      <vt:lpstr>Слайд 9</vt:lpstr>
      <vt:lpstr>Слайд 10</vt:lpstr>
      <vt:lpstr>Почему дети любят сладкое???</vt:lpstr>
      <vt:lpstr>Суточная норма</vt:lpstr>
      <vt:lpstr>Польза сладкого:</vt:lpstr>
      <vt:lpstr>Слайд 14</vt:lpstr>
      <vt:lpstr>Методы и средства исследования. </vt:lpstr>
      <vt:lpstr>Ход работы:</vt:lpstr>
      <vt:lpstr>KitKat</vt:lpstr>
      <vt:lpstr>KinderChocolate</vt:lpstr>
      <vt:lpstr>Snickers</vt:lpstr>
      <vt:lpstr>Алёнка</vt:lpstr>
      <vt:lpstr>Россия Щедрая Душа</vt:lpstr>
      <vt:lpstr>Статистика. </vt:lpstr>
      <vt:lpstr>Слайд 23</vt:lpstr>
      <vt:lpstr>Соцопрос</vt:lpstr>
      <vt:lpstr>Ваш пол</vt:lpstr>
      <vt:lpstr>Считаете ли Вы шоколадные изделия вредными? </vt:lpstr>
      <vt:lpstr>Употребляете ли Вы и/или члены Вашей семьи шоколадные изделия?</vt:lpstr>
      <vt:lpstr>Для кого Вы обычно покупаете шоколадные изделия? </vt:lpstr>
      <vt:lpstr>  Как часто Вы и/или члены Вашей семьи употребляют шоколадные изделия? </vt:lpstr>
      <vt:lpstr>Какой шоколад лучше: отечественный или импортный? </vt:lpstr>
      <vt:lpstr>Какой шоколад Вы предпочитаете? </vt:lpstr>
      <vt:lpstr>Где Вы обычно покупаете шоколадные изделия? </vt:lpstr>
      <vt:lpstr>Вывод: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Лотфуллины</dc:creator>
  <cp:lastModifiedBy>нурия</cp:lastModifiedBy>
  <cp:revision>95</cp:revision>
  <dcterms:created xsi:type="dcterms:W3CDTF">2014-02-15T15:25:16Z</dcterms:created>
  <dcterms:modified xsi:type="dcterms:W3CDTF">2015-03-13T12:30:54Z</dcterms:modified>
</cp:coreProperties>
</file>