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41"/>
  </p:notesMasterIdLst>
  <p:sldIdLst>
    <p:sldId id="256" r:id="rId2"/>
    <p:sldId id="297" r:id="rId3"/>
    <p:sldId id="257" r:id="rId4"/>
    <p:sldId id="258" r:id="rId5"/>
    <p:sldId id="294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92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0" r:id="rId37"/>
    <p:sldId id="295" r:id="rId38"/>
    <p:sldId id="291" r:id="rId39"/>
    <p:sldId id="296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45" autoAdjust="0"/>
    <p:restoredTop sz="94717" autoAdjust="0"/>
  </p:normalViewPr>
  <p:slideViewPr>
    <p:cSldViewPr>
      <p:cViewPr>
        <p:scale>
          <a:sx n="84" d="100"/>
          <a:sy n="84" d="100"/>
        </p:scale>
        <p:origin x="-594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EC8BC8-3D1B-4ACE-9961-8726E97FC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12815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815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18ECF347-DAD1-4F2D-B23D-3CA1FCA19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51036-AB02-489D-94B6-C88197101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66F6F-5A88-4A16-8871-36A7DD557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FC267-30FD-4C03-83D1-5BB3AEF82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33DB8-5B2D-4429-8C57-C4ED7737B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9209F-3F4C-473B-9B0D-646307826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C4CBC-5FD2-4451-B389-BF41E1E0B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325C6-E8F8-43B0-9D05-6F1556E17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66898-3162-471E-9572-00A896F48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B329-2A19-4E78-8CB3-2A3809244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59D56-69A7-49E8-96B6-044A9BC28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AC20-DFC0-4150-B1E8-2D1DFEE65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4344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698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8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1434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699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699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0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1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2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3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4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5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6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7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8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09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0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1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712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12712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713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713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713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80E42E6-8BCB-4389-95B7-BBEE7A66F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713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3" r:id="rId1"/>
    <p:sldLayoutId id="2147483922" r:id="rId2"/>
    <p:sldLayoutId id="2147483921" r:id="rId3"/>
    <p:sldLayoutId id="2147483920" r:id="rId4"/>
    <p:sldLayoutId id="2147483919" r:id="rId5"/>
    <p:sldLayoutId id="2147483918" r:id="rId6"/>
    <p:sldLayoutId id="2147483917" r:id="rId7"/>
    <p:sldLayoutId id="2147483916" r:id="rId8"/>
    <p:sldLayoutId id="2147483915" r:id="rId9"/>
    <p:sldLayoutId id="2147483914" r:id="rId10"/>
    <p:sldLayoutId id="2147483913" r:id="rId11"/>
    <p:sldLayoutId id="2147483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7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7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7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7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7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7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7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7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7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7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7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7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7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129" grpId="0"/>
      <p:bldP spid="127133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71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71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71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71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71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7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7.jpeg"/><Relationship Id="rId4" Type="http://schemas.openxmlformats.org/officeDocument/2006/relationships/slide" Target="slide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9;&#1090;&#1086;&#1088;&#1080;&#1103;_&#1074;&#1086;&#1079;&#1085;&#1080;&#1082;&#1085;&#1086;&#1074;&#1077;&#1085;&#1080;&#1103;_&#1082;&#1074;&#1072;&#1076;&#1088;&#1072;&#1090;&#1085;&#1099;&#1093;_&#1091;&#1088;&#1072;&#1074;&#1085;&#1077;&#1085;&#1080;&#1081;.pptx" TargetMode="External"/><Relationship Id="rId2" Type="http://schemas.openxmlformats.org/officeDocument/2006/relationships/hyperlink" Target="&#1047;&#1072;&#1076;&#1072;&#1095;&#1080;.doc" TargetMode="Externa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8.xml"/><Relationship Id="rId7" Type="http://schemas.openxmlformats.org/officeDocument/2006/relationships/slide" Target="slide1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1.xml"/><Relationship Id="rId5" Type="http://schemas.openxmlformats.org/officeDocument/2006/relationships/slide" Target="slide34.xml"/><Relationship Id="rId10" Type="http://schemas.openxmlformats.org/officeDocument/2006/relationships/slide" Target="slide32.xml"/><Relationship Id="rId4" Type="http://schemas.openxmlformats.org/officeDocument/2006/relationships/slide" Target="slide14.xml"/><Relationship Id="rId9" Type="http://schemas.openxmlformats.org/officeDocument/2006/relationships/slide" Target="slide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1916832"/>
            <a:ext cx="7848872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+mn-cs"/>
              </a:rPr>
              <a:t>Основные способы решения квадратных уравнений</a:t>
            </a:r>
          </a:p>
          <a:p>
            <a:pPr algn="ctr">
              <a:defRPr/>
            </a:pP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2988" y="2205038"/>
            <a:ext cx="6985000" cy="3019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/>
              <a:t>Общий вид квадратного уравнения</a:t>
            </a:r>
            <a:r>
              <a:rPr lang="en-US" sz="2000"/>
              <a:t>:</a:t>
            </a:r>
            <a:endParaRPr lang="ru-RU" sz="2000"/>
          </a:p>
          <a:p>
            <a:pPr>
              <a:buFont typeface="Wingdings" pitchFamily="2" charset="2"/>
              <a:buNone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ru-RU"/>
              <a:t>                                                 </a:t>
            </a:r>
            <a:r>
              <a:rPr lang="en-US" sz="2400"/>
              <a:t>ax²+bx+c=0,</a:t>
            </a:r>
            <a:r>
              <a:rPr lang="ru-RU" sz="2400"/>
              <a:t> </a:t>
            </a:r>
            <a:r>
              <a:rPr lang="en-US" sz="2400"/>
              <a:t>a≠0,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/>
              <a:t>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Формула корней квадратного уравнения</a:t>
            </a:r>
            <a:r>
              <a:rPr lang="ru-RU"/>
              <a:t> </a:t>
            </a:r>
            <a:r>
              <a:rPr lang="en-US"/>
              <a:t>:</a:t>
            </a:r>
            <a:r>
              <a:rPr lang="ru-RU"/>
              <a:t>                           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714375"/>
            <a:ext cx="8143875" cy="1285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3. Решение квадратных уравнений по формуле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276600" y="4365625"/>
          <a:ext cx="1905000" cy="1000125"/>
        </p:xfrm>
        <a:graphic>
          <a:graphicData uri="http://schemas.openxmlformats.org/presentationml/2006/ole">
            <p:oleObj spid="_x0000_s2050" name="Формула" r:id="rId3" imgW="1409400" imgH="685800" progId="Equation.3">
              <p:embed/>
            </p:oleObj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00063" y="2928938"/>
          <a:ext cx="6264275" cy="639762"/>
        </p:xfrm>
        <a:graphic>
          <a:graphicData uri="http://schemas.openxmlformats.org/presentationml/2006/ole">
            <p:oleObj spid="_x0000_s3074" name="Формула" r:id="rId3" imgW="4228920" imgH="4316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750" y="1700213"/>
            <a:ext cx="7777163" cy="3567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А) 4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x+3=0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а =4,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b=7, c=3, D=b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-4ac=7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-48=1,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D&gt;0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, два разных корня;</a:t>
            </a:r>
          </a:p>
          <a:p>
            <a:pPr>
              <a:lnSpc>
                <a:spcPct val="150000"/>
              </a:lnSpc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Таким образом, в случае положительного дискриминанта, т.е. при 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-4ac&gt;0,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уравнение </a:t>
            </a: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ax²+bx+c=0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имеет два различных корня.</a:t>
            </a:r>
          </a:p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51720" y="332656"/>
            <a:ext cx="482453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cs typeface="+mn-cs"/>
              </a:rPr>
              <a:t>Решим уравнения:</a:t>
            </a:r>
            <a:endParaRPr lang="ru-RU" sz="3600" dirty="0"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650" y="620713"/>
            <a:ext cx="7848600" cy="5824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5250" indent="107950">
              <a:lnSpc>
                <a:spcPct val="150000"/>
              </a:lnSpc>
            </a:pPr>
            <a:r>
              <a:rPr lang="ru-RU"/>
              <a:t>Б) 4</a:t>
            </a:r>
            <a:r>
              <a:rPr lang="en-US"/>
              <a:t>x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-4x +1=0 </a:t>
            </a:r>
          </a:p>
          <a:p>
            <a:pPr marL="95250" indent="107950">
              <a:lnSpc>
                <a:spcPct val="150000"/>
              </a:lnSpc>
            </a:pPr>
            <a:r>
              <a:rPr lang="en-US"/>
              <a:t>a=4,b=-4, c=1, D=b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-4ac=</a:t>
            </a:r>
            <a:r>
              <a:rPr lang="ru-RU"/>
              <a:t>(-4) 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/>
              <a:t>-16=0</a:t>
            </a:r>
            <a:r>
              <a:rPr lang="en-US"/>
              <a:t>, D</a:t>
            </a:r>
            <a:r>
              <a:rPr lang="ru-RU"/>
              <a:t>=</a:t>
            </a:r>
            <a:r>
              <a:rPr lang="en-US"/>
              <a:t>0,</a:t>
            </a:r>
            <a:r>
              <a:rPr lang="ru-RU"/>
              <a:t> один корень;   </a:t>
            </a:r>
          </a:p>
          <a:p>
            <a:pPr marL="95250" indent="107950">
              <a:lnSpc>
                <a:spcPct val="150000"/>
              </a:lnSpc>
            </a:pPr>
            <a:endParaRPr lang="ru-RU"/>
          </a:p>
          <a:p>
            <a:pPr marL="95250" indent="107950">
              <a:lnSpc>
                <a:spcPct val="150000"/>
              </a:lnSpc>
            </a:pPr>
            <a:endParaRPr lang="ru-RU"/>
          </a:p>
          <a:p>
            <a:pPr marL="95250" indent="107950">
              <a:lnSpc>
                <a:spcPct val="150000"/>
              </a:lnSpc>
            </a:pPr>
            <a:endParaRPr lang="ru-RU"/>
          </a:p>
          <a:p>
            <a:pPr marL="95250" indent="107950">
              <a:lnSpc>
                <a:spcPct val="150000"/>
              </a:lnSpc>
            </a:pPr>
            <a:r>
              <a:rPr lang="ru-RU"/>
              <a:t>Итак, если дискриминант равен нулю, т.е. </a:t>
            </a:r>
            <a:r>
              <a:rPr lang="en-US"/>
              <a:t>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-4ac</a:t>
            </a:r>
            <a:r>
              <a:rPr lang="ru-RU"/>
              <a:t>=0, то уравнение </a:t>
            </a:r>
            <a:r>
              <a:rPr lang="en-US"/>
              <a:t>ax²+bx+c=0</a:t>
            </a:r>
            <a:endParaRPr lang="ru-RU"/>
          </a:p>
          <a:p>
            <a:pPr marL="95250" indent="107950">
              <a:lnSpc>
                <a:spcPct val="150000"/>
              </a:lnSpc>
            </a:pPr>
            <a:r>
              <a:rPr lang="ru-RU"/>
              <a:t>имеет единственный корень, </a:t>
            </a:r>
          </a:p>
          <a:p>
            <a:pPr marL="95250" indent="107950">
              <a:lnSpc>
                <a:spcPct val="150000"/>
              </a:lnSpc>
            </a:pPr>
            <a:endParaRPr lang="ru-RU"/>
          </a:p>
          <a:p>
            <a:pPr marL="95250" indent="107950">
              <a:lnSpc>
                <a:spcPct val="150000"/>
              </a:lnSpc>
            </a:pPr>
            <a:r>
              <a:rPr lang="ru-RU"/>
              <a:t>В) 2</a:t>
            </a:r>
            <a:r>
              <a:rPr lang="en-US"/>
              <a:t>x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+3x +4=0, </a:t>
            </a:r>
          </a:p>
          <a:p>
            <a:pPr marL="95250" indent="107950">
              <a:lnSpc>
                <a:spcPct val="150000"/>
              </a:lnSpc>
            </a:pPr>
            <a:r>
              <a:rPr lang="en-US"/>
              <a:t>a=2, b=3, c=4, D=b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-4ac=3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/>
              <a:t>-</a:t>
            </a:r>
            <a:r>
              <a:rPr lang="en-US"/>
              <a:t>32=</a:t>
            </a:r>
            <a:r>
              <a:rPr lang="ru-RU"/>
              <a:t> </a:t>
            </a:r>
            <a:r>
              <a:rPr lang="en-US"/>
              <a:t>-</a:t>
            </a:r>
            <a:r>
              <a:rPr lang="ru-RU"/>
              <a:t>2</a:t>
            </a:r>
            <a:r>
              <a:rPr lang="en-US"/>
              <a:t>3, D&lt;0.</a:t>
            </a:r>
            <a:r>
              <a:rPr lang="ru-RU"/>
              <a:t> Уравнение не имеет корней. </a:t>
            </a:r>
          </a:p>
          <a:p>
            <a:pPr marL="95250" indent="107950">
              <a:lnSpc>
                <a:spcPct val="150000"/>
              </a:lnSpc>
            </a:pPr>
            <a:r>
              <a:rPr lang="ru-RU"/>
              <a:t>Итак, если дискриминант отрицателен, т.е. </a:t>
            </a:r>
            <a:r>
              <a:rPr lang="en-US"/>
              <a:t>b</a:t>
            </a:r>
            <a:r>
              <a:rPr lang="en-US" sz="20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/>
              <a:t>-4ac&lt;</a:t>
            </a:r>
            <a:r>
              <a:rPr lang="ru-RU"/>
              <a:t>0, то уравнение </a:t>
            </a:r>
            <a:r>
              <a:rPr lang="en-US"/>
              <a:t>ax²+bx+c=0</a:t>
            </a:r>
            <a:r>
              <a:rPr lang="ru-RU"/>
              <a:t> не имеет корней.</a:t>
            </a:r>
          </a:p>
          <a:p>
            <a:pPr marL="95250" indent="107950">
              <a:lnSpc>
                <a:spcPct val="150000"/>
              </a:lnSpc>
            </a:pPr>
            <a:endParaRPr lang="ru-RU" sz="160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476375" y="1700213"/>
          <a:ext cx="3038475" cy="741362"/>
        </p:xfrm>
        <a:graphic>
          <a:graphicData uri="http://schemas.openxmlformats.org/presentationml/2006/ole">
            <p:oleObj spid="_x0000_s4098" name="Формула" r:id="rId3" imgW="1612800" imgH="393480" progId="Equation.3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4716463" y="3429000"/>
          <a:ext cx="931862" cy="641350"/>
        </p:xfrm>
        <a:graphic>
          <a:graphicData uri="http://schemas.openxmlformats.org/presentationml/2006/ole">
            <p:oleObj spid="_x0000_s4099" name="Формула" r:id="rId4" imgW="571320" imgH="393480" progId="Equation.3">
              <p:embed/>
            </p:oleObj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Группа 7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9" name="Блок-схема: типовой процесс 8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Управляющая кнопка: домой 9">
              <a:hlinkClick r:id="rId3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5124" name="TextBox 10"/>
          <p:cNvSpPr txBox="1">
            <a:spLocks noChangeArrowheads="1"/>
          </p:cNvSpPr>
          <p:nvPr/>
        </p:nvSpPr>
        <p:spPr bwMode="auto">
          <a:xfrm>
            <a:off x="755650" y="1773238"/>
            <a:ext cx="76327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0975"/>
            <a:r>
              <a:rPr lang="ru-RU" sz="2000"/>
              <a:t>Формула                                  корней квадратного уравнения </a:t>
            </a:r>
            <a:r>
              <a:rPr lang="en-US" sz="2000"/>
              <a:t>ax</a:t>
            </a:r>
            <a:r>
              <a:rPr lang="ru-RU" sz="2000"/>
              <a:t>²+</a:t>
            </a:r>
            <a:r>
              <a:rPr lang="en-US" sz="2000"/>
              <a:t>bx</a:t>
            </a:r>
            <a:r>
              <a:rPr lang="ru-RU" sz="2000"/>
              <a:t>+</a:t>
            </a:r>
            <a:r>
              <a:rPr lang="en-US" sz="2000"/>
              <a:t>c</a:t>
            </a:r>
            <a:r>
              <a:rPr lang="ru-RU" sz="2000"/>
              <a:t>=0 позволяет найти корни любого квадратного уравнения (если они есть), в том числе приведенного и неполного. Словесно формула  выражается так: корни квадратного уравнения равны дроби, числитель которой равен второму коэффициенту, взятому с противоположным знаком, плюс-минус корень квадратный из квадрата этого коэффициента без учетверенного произведения первого коэффициента на свободный член, а знаменатель есть удвоенный первый коэффициент.</a:t>
            </a:r>
          </a:p>
        </p:txBody>
      </p:sp>
      <p:graphicFrame>
        <p:nvGraphicFramePr>
          <p:cNvPr id="5122" name="Object 1"/>
          <p:cNvGraphicFramePr>
            <a:graphicFrameLocks noChangeAspect="1"/>
          </p:cNvGraphicFramePr>
          <p:nvPr/>
        </p:nvGraphicFramePr>
        <p:xfrm>
          <a:off x="2051050" y="1700213"/>
          <a:ext cx="1447800" cy="704850"/>
        </p:xfrm>
        <a:graphic>
          <a:graphicData uri="http://schemas.openxmlformats.org/presentationml/2006/ole">
            <p:oleObj spid="_x0000_s5122" name="Формула" r:id="rId4" imgW="1447560" imgH="685800" progId="Equation.3">
              <p:embed/>
            </p:oleObj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341438"/>
            <a:ext cx="8291513" cy="3659187"/>
          </a:xfrm>
        </p:spPr>
        <p:txBody>
          <a:bodyPr/>
          <a:lstStyle/>
          <a:p>
            <a:pPr eaLnBrk="1" hangingPunct="1"/>
            <a:r>
              <a:rPr lang="ru-RU" smtClean="0"/>
              <a:t>4. Решение уравнений с использованием теоремы Виета (прямой и обратной)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205038"/>
            <a:ext cx="82296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100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ru-RU" sz="100" dirty="0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3563938" y="3068638"/>
          <a:ext cx="1574800" cy="879475"/>
        </p:xfrm>
        <a:graphic>
          <a:graphicData uri="http://schemas.openxmlformats.org/presentationml/2006/ole">
            <p:oleObj spid="_x0000_s6146" name="Формула" r:id="rId3" imgW="863280" imgH="482400" progId="Equation.3">
              <p:embed/>
            </p:oleObj>
          </a:graphicData>
        </a:graphic>
      </p:graphicFrame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11188" y="1484313"/>
            <a:ext cx="7921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Как известно, приведенное квадратное уравнение имеет вид:  </a:t>
            </a:r>
            <a:r>
              <a:rPr lang="en-US" sz="2000" dirty="0"/>
              <a:t>x²+px+q=0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Его корни удовлетворяют теореме Виета, которая при</a:t>
            </a:r>
            <a:r>
              <a:rPr lang="en-US" sz="2000" dirty="0"/>
              <a:t> a=1</a:t>
            </a:r>
            <a:r>
              <a:rPr lang="ru-RU" sz="2000" dirty="0"/>
              <a:t> имеет вид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Отсюда можно сделать следующие выводы </a:t>
            </a:r>
            <a:r>
              <a:rPr lang="ru-RU" sz="2000" dirty="0" smtClean="0"/>
              <a:t>: по </a:t>
            </a:r>
            <a:r>
              <a:rPr lang="ru-RU" sz="2000" dirty="0"/>
              <a:t>коэффициентам </a:t>
            </a:r>
            <a:r>
              <a:rPr lang="en-US" sz="2000" dirty="0"/>
              <a:t>p </a:t>
            </a:r>
            <a:r>
              <a:rPr lang="ru-RU" sz="2000" dirty="0"/>
              <a:t>и</a:t>
            </a:r>
            <a:r>
              <a:rPr lang="en-US" sz="2000" dirty="0"/>
              <a:t> q </a:t>
            </a:r>
            <a:r>
              <a:rPr lang="ru-RU" sz="2000" dirty="0"/>
              <a:t>можно предсказать знаки </a:t>
            </a:r>
            <a:r>
              <a:rPr lang="ru-RU" sz="2000" dirty="0" smtClean="0"/>
              <a:t>корней.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5288" y="3933825"/>
            <a:ext cx="81715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Например,</a:t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а) 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x²-3x+2=0;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x=1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и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=2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,   так как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q=2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2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&gt;0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и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p=-3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-3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&lt;0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/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/>
            </a:r>
            <a:b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x²+8x+7=0;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x=-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7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и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=-1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  так как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q=7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7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&gt;0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и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p=8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8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&gt;0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.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1042988" y="1125538"/>
            <a:ext cx="727392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/>
              <a:t>а) Если свободный член </a:t>
            </a:r>
            <a:r>
              <a:rPr lang="en-US" sz="2000"/>
              <a:t>q </a:t>
            </a:r>
            <a:r>
              <a:rPr lang="ru-RU" sz="2000"/>
              <a:t>приведенного уравнения положителен (</a:t>
            </a:r>
            <a:r>
              <a:rPr lang="en-US" sz="2000"/>
              <a:t>q&gt;0)</a:t>
            </a:r>
            <a:r>
              <a:rPr lang="ru-RU" sz="2000"/>
              <a:t>, то уравнение имеет два одинаковых по знаку корня и этот знак зависит от второго коэффициента </a:t>
            </a:r>
            <a:r>
              <a:rPr lang="en-US" sz="2000"/>
              <a:t>p</a:t>
            </a:r>
            <a:r>
              <a:rPr lang="ru-RU" sz="2000"/>
              <a:t>. Если </a:t>
            </a:r>
            <a:r>
              <a:rPr lang="en-US" sz="2000"/>
              <a:t>p&gt;0,</a:t>
            </a:r>
            <a:r>
              <a:rPr lang="ru-RU" sz="2000"/>
              <a:t>то оба корня отрицательны, если </a:t>
            </a:r>
            <a:r>
              <a:rPr lang="en-US" sz="2000"/>
              <a:t>p&lt;0</a:t>
            </a:r>
            <a:r>
              <a:rPr lang="ru-RU" sz="2000"/>
              <a:t>, то оба корня положительны.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14313" y="3714750"/>
            <a:ext cx="847770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б) 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x²+4x-5=0;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x=-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5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и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x=1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 так как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q=-5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-5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&lt;0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и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p=4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4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&gt;0</a:t>
            </a:r>
            <a:b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/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  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x²-8x-9=0;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    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x=9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и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x=-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1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   так как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q=-9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-9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&lt;0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и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p=-8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, -8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&lt;0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grpSp>
        <p:nvGrpSpPr>
          <p:cNvPr id="26627" name="Группа 8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0" name="Блок-схема: типовой процесс 9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Управляющая кнопка: домой 10">
              <a:hlinkClick r:id="rId2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827088" y="692150"/>
            <a:ext cx="6985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/>
              <a:t>б) Если свободный член </a:t>
            </a:r>
            <a:r>
              <a:rPr lang="en-US" sz="2000"/>
              <a:t>q </a:t>
            </a:r>
            <a:r>
              <a:rPr lang="ru-RU" sz="2000"/>
              <a:t>приведенного уравнения отрицателен</a:t>
            </a:r>
            <a:r>
              <a:rPr lang="en-US" sz="2000"/>
              <a:t> (q&lt;0)</a:t>
            </a:r>
            <a:r>
              <a:rPr lang="ru-RU" sz="2000"/>
              <a:t>, то уравнение имеет два различных по знаку корня, причем больший по модулю корень будет положителен, если </a:t>
            </a:r>
            <a:r>
              <a:rPr lang="en-US" sz="2000"/>
              <a:t>p&lt;0</a:t>
            </a:r>
            <a:r>
              <a:rPr lang="ru-RU" sz="2000"/>
              <a:t>, или отрицателен, если </a:t>
            </a:r>
            <a:r>
              <a:rPr lang="en-US" sz="2000"/>
              <a:t>p&gt;0.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  <a:p>
            <a:pPr algn="just"/>
            <a:r>
              <a:rPr lang="ru-RU" sz="2000"/>
              <a:t>Например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928688"/>
            <a:ext cx="8229600" cy="38750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5. Решение уравнений способом «переброски»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611188" y="1052513"/>
            <a:ext cx="80645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/>
              <a:t>Рассмотрим квадратное уравнение  </a:t>
            </a:r>
            <a:r>
              <a:rPr lang="en-US" dirty="0"/>
              <a:t>ax²+bx+c=0,</a:t>
            </a:r>
            <a:r>
              <a:rPr lang="ru-RU" dirty="0"/>
              <a:t> где </a:t>
            </a:r>
            <a:r>
              <a:rPr lang="en-US" dirty="0"/>
              <a:t>a≠0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Умножая обе его части на </a:t>
            </a:r>
            <a:r>
              <a:rPr lang="en-US" dirty="0"/>
              <a:t>a</a:t>
            </a:r>
            <a:r>
              <a:rPr lang="ru-RU" dirty="0"/>
              <a:t>, получаем уравнение </a:t>
            </a:r>
            <a:r>
              <a:rPr lang="en-US" dirty="0"/>
              <a:t>a²x²+abx+ac=0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Пусть </a:t>
            </a:r>
            <a:r>
              <a:rPr lang="en-US" dirty="0"/>
              <a:t>ax=y</a:t>
            </a:r>
            <a:r>
              <a:rPr lang="ru-RU" dirty="0"/>
              <a:t>, откуда </a:t>
            </a:r>
            <a:r>
              <a:rPr lang="en-US" dirty="0"/>
              <a:t>x= </a:t>
            </a:r>
            <a:r>
              <a:rPr lang="en-US" dirty="0">
                <a:cs typeface="Tahoma" pitchFamily="34" charset="0"/>
              </a:rPr>
              <a:t>y/a</a:t>
            </a:r>
            <a:r>
              <a:rPr lang="ru-RU" dirty="0">
                <a:cs typeface="Tahoma" pitchFamily="34" charset="0"/>
              </a:rPr>
              <a:t> </a:t>
            </a:r>
            <a:r>
              <a:rPr lang="ru-RU" dirty="0"/>
              <a:t>; тогда приходим к уравнению  </a:t>
            </a:r>
            <a:br>
              <a:rPr lang="ru-RU" dirty="0"/>
            </a:br>
            <a:r>
              <a:rPr lang="en-US" dirty="0"/>
              <a:t>y²</a:t>
            </a:r>
            <a:r>
              <a:rPr lang="ru-RU" dirty="0"/>
              <a:t> </a:t>
            </a:r>
            <a:r>
              <a:rPr lang="en-US" dirty="0"/>
              <a:t>+</a:t>
            </a:r>
            <a:r>
              <a:rPr lang="ru-RU" dirty="0"/>
              <a:t> </a:t>
            </a:r>
            <a:r>
              <a:rPr lang="en-US" dirty="0"/>
              <a:t>by</a:t>
            </a:r>
            <a:r>
              <a:rPr lang="ru-RU" dirty="0"/>
              <a:t> </a:t>
            </a:r>
            <a:r>
              <a:rPr lang="en-US" dirty="0"/>
              <a:t>+</a:t>
            </a:r>
            <a:r>
              <a:rPr lang="ru-RU" dirty="0"/>
              <a:t> </a:t>
            </a:r>
            <a:r>
              <a:rPr lang="en-US" dirty="0"/>
              <a:t>ac</a:t>
            </a:r>
            <a:r>
              <a:rPr lang="ru-RU" dirty="0"/>
              <a:t> </a:t>
            </a:r>
            <a:r>
              <a:rPr lang="en-US" dirty="0"/>
              <a:t>=</a:t>
            </a:r>
            <a:r>
              <a:rPr lang="ru-RU" dirty="0"/>
              <a:t> </a:t>
            </a:r>
            <a:r>
              <a:rPr lang="en-US" dirty="0"/>
              <a:t>0</a:t>
            </a:r>
            <a:r>
              <a:rPr lang="ru-RU" dirty="0"/>
              <a:t> равносильному данному. Его корни </a:t>
            </a:r>
            <a:r>
              <a:rPr lang="en-US" dirty="0"/>
              <a:t>y</a:t>
            </a:r>
            <a:r>
              <a:rPr lang="en-US" baseline="-25000" dirty="0"/>
              <a:t>1</a:t>
            </a:r>
            <a:r>
              <a:rPr lang="ru-RU" baseline="-25000" dirty="0"/>
              <a:t> </a:t>
            </a:r>
            <a:r>
              <a:rPr lang="ru-RU" dirty="0"/>
              <a:t>и</a:t>
            </a:r>
            <a:r>
              <a:rPr lang="en-US" dirty="0"/>
              <a:t> y</a:t>
            </a:r>
            <a:r>
              <a:rPr lang="ru-RU" dirty="0"/>
              <a:t> </a:t>
            </a:r>
            <a:r>
              <a:rPr lang="en-US" baseline="-25000" dirty="0"/>
              <a:t>2</a:t>
            </a:r>
            <a:r>
              <a:rPr lang="ru-RU" baseline="-25000" dirty="0"/>
              <a:t>  </a:t>
            </a:r>
            <a:r>
              <a:rPr lang="ru-RU" dirty="0"/>
              <a:t>найдем с помощью теоремы Виета.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 Окончательно получаем </a:t>
            </a:r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ru-RU" baseline="-25000" dirty="0"/>
              <a:t> </a:t>
            </a:r>
            <a:r>
              <a:rPr lang="en-US" dirty="0"/>
              <a:t>= y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dirty="0">
                <a:cs typeface="Tahoma" pitchFamily="34" charset="0"/>
              </a:rPr>
              <a:t>/</a:t>
            </a:r>
            <a:r>
              <a:rPr lang="ru-RU" dirty="0">
                <a:cs typeface="Tahoma" pitchFamily="34" charset="0"/>
              </a:rPr>
              <a:t> </a:t>
            </a:r>
            <a:r>
              <a:rPr lang="en-US" dirty="0">
                <a:cs typeface="Tahoma" pitchFamily="34" charset="0"/>
              </a:rPr>
              <a:t>a</a:t>
            </a:r>
            <a:r>
              <a:rPr lang="en-US" dirty="0"/>
              <a:t> </a:t>
            </a:r>
            <a:r>
              <a:rPr lang="ru-RU" dirty="0"/>
              <a:t> и  </a:t>
            </a:r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ru-RU" baseline="-25000" dirty="0"/>
              <a:t> </a:t>
            </a:r>
            <a:r>
              <a:rPr lang="en-US" dirty="0"/>
              <a:t>= y</a:t>
            </a:r>
            <a:r>
              <a:rPr lang="ru-RU" dirty="0"/>
              <a:t> </a:t>
            </a:r>
            <a:r>
              <a:rPr lang="en-US" baseline="-25000" dirty="0"/>
              <a:t>2</a:t>
            </a:r>
            <a:r>
              <a:rPr lang="ru-RU" baseline="-25000" dirty="0"/>
              <a:t> </a:t>
            </a:r>
            <a:r>
              <a:rPr lang="en-US" dirty="0">
                <a:cs typeface="Tahoma" pitchFamily="34" charset="0"/>
              </a:rPr>
              <a:t>/</a:t>
            </a:r>
            <a:r>
              <a:rPr lang="ru-RU" dirty="0">
                <a:cs typeface="Tahoma" pitchFamily="34" charset="0"/>
              </a:rPr>
              <a:t> </a:t>
            </a:r>
            <a:r>
              <a:rPr lang="en-US" dirty="0">
                <a:cs typeface="Tahoma" pitchFamily="34" charset="0"/>
              </a:rPr>
              <a:t>a</a:t>
            </a:r>
            <a:r>
              <a:rPr lang="en-US" dirty="0"/>
              <a:t> </a:t>
            </a:r>
            <a:r>
              <a:rPr lang="ru-RU" dirty="0"/>
              <a:t>. 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Так как коэффициент </a:t>
            </a:r>
            <a:r>
              <a:rPr lang="en-US" dirty="0"/>
              <a:t>a </a:t>
            </a:r>
            <a:r>
              <a:rPr lang="ru-RU" dirty="0"/>
              <a:t>умножается на свободный член, </a:t>
            </a:r>
            <a:r>
              <a:rPr lang="ru-RU" dirty="0" smtClean="0"/>
              <a:t>как бы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«перебрасывается» к нему, поэтому этот способ и называют способом  «переброски». </a:t>
            </a:r>
            <a:br>
              <a:rPr lang="ru-RU" dirty="0"/>
            </a:br>
            <a:r>
              <a:rPr lang="ru-RU" dirty="0"/>
              <a:t>Этот способ применяют, когда можно легко найти корни уравнения, </a:t>
            </a:r>
            <a:br>
              <a:rPr lang="ru-RU" dirty="0"/>
            </a:br>
            <a:r>
              <a:rPr lang="ru-RU" dirty="0"/>
              <a:t>используя теорему Виета, и, что самое важное, когда дискриминант </a:t>
            </a:r>
            <a:r>
              <a:rPr lang="ru-RU" dirty="0" smtClean="0"/>
              <a:t>-</a:t>
            </a:r>
            <a:r>
              <a:rPr lang="ru-RU" dirty="0" smtClean="0"/>
              <a:t>  </a:t>
            </a:r>
            <a:r>
              <a:rPr lang="ru-RU" dirty="0"/>
              <a:t>точный квадрат.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14290"/>
            <a:ext cx="771530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 </a:t>
            </a:r>
            <a:r>
              <a:rPr lang="ru-RU" sz="2800" dirty="0" smtClean="0"/>
              <a:t>изучить разные способы решения квадратных уравнений,</a:t>
            </a:r>
          </a:p>
          <a:p>
            <a:pPr algn="ctr"/>
            <a:r>
              <a:rPr lang="ru-RU" sz="2800" dirty="0" smtClean="0"/>
              <a:t>выявить наиболее рациональный.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143116"/>
            <a:ext cx="8001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Задачи: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Изучить доступную нам литературу по математике, связанную с данной темой;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Найти различные способы решения квадратных уравнений, познакомиться с ними;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Выявить наиболее рациональный способ решения квадратных уравнений;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Создать презентацию «Различные способы решения квадратных уравнений» для использования на занятиях математического кружка;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Учиться целенаправленно пользоваться различными источниками информации в учебных целях;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Развивать в себе умение работать самостоятельно, проверить, может ли ученик самостоятельно изучить какую-либо тему по математике без постоянной помощи учителя, узнать, насколько это трудоемко и </a:t>
            </a:r>
            <a:r>
              <a:rPr lang="ru-RU" dirty="0" err="1" smtClean="0"/>
              <a:t>затратно</a:t>
            </a:r>
            <a:r>
              <a:rPr lang="ru-RU" dirty="0" smtClean="0"/>
              <a:t> по времени.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2987675" y="2420938"/>
          <a:ext cx="2903538" cy="1249362"/>
        </p:xfrm>
        <a:graphic>
          <a:graphicData uri="http://schemas.openxmlformats.org/presentationml/2006/ole">
            <p:oleObj spid="_x0000_s7170" name="Формула" r:id="rId3" imgW="1917360" imgH="825480" progId="Equation.3">
              <p:embed/>
            </p:oleObj>
          </a:graphicData>
        </a:graphic>
      </p:graphicFrame>
      <p:grpSp>
        <p:nvGrpSpPr>
          <p:cNvPr id="7171" name="Группа 9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1" name="Блок-схема: типовой процесс 10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Управляющая кнопка: домой 11">
              <a:hlinkClick r:id="rId4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172" name="TextBox 13"/>
          <p:cNvSpPr txBox="1">
            <a:spLocks noChangeArrowheads="1"/>
          </p:cNvSpPr>
          <p:nvPr/>
        </p:nvSpPr>
        <p:spPr bwMode="auto">
          <a:xfrm>
            <a:off x="1187450" y="549275"/>
            <a:ext cx="70564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90488"/>
            <a:r>
              <a:rPr lang="ru-RU" sz="2000"/>
              <a:t>Решим уравнение </a:t>
            </a:r>
            <a:r>
              <a:rPr lang="en-US" sz="2000"/>
              <a:t>2x² -11x+15=0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«Перебросим» коэффициент 2 к свободному члену, в </a:t>
            </a:r>
            <a:br>
              <a:rPr lang="ru-RU" sz="2000"/>
            </a:br>
            <a:r>
              <a:rPr lang="ru-RU" sz="2000"/>
              <a:t>результате получим уравнение     </a:t>
            </a:r>
            <a:r>
              <a:rPr lang="en-US" sz="2000"/>
              <a:t> y²-11y+30=0 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Согласно теореме Виета 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Ответ: 2,5; 3.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4090987"/>
          </a:xfrm>
        </p:spPr>
        <p:txBody>
          <a:bodyPr/>
          <a:lstStyle/>
          <a:p>
            <a:pPr eaLnBrk="1" hangingPunct="1"/>
            <a:r>
              <a:rPr lang="ru-RU" smtClean="0"/>
              <a:t>6. Решение квадратных уравнений с использованием свойств коэффициентов 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29700" y="2578100"/>
          <a:ext cx="114300" cy="215900"/>
        </p:xfrm>
        <a:graphic>
          <a:graphicData uri="http://schemas.openxmlformats.org/presentationml/2006/ole">
            <p:oleObj spid="_x0000_s8194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8195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29700" y="4902200"/>
          <a:ext cx="114300" cy="215900"/>
        </p:xfrm>
        <a:graphic>
          <a:graphicData uri="http://schemas.openxmlformats.org/presentationml/2006/ole">
            <p:oleObj spid="_x0000_s8195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196" name="Формула" r:id="rId5" imgW="114120" imgH="215640" progId="Equation.3">
              <p:embed/>
            </p:oleObj>
          </a:graphicData>
        </a:graphic>
      </p:graphicFrame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900113" y="836613"/>
            <a:ext cx="7343775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А). Пусть дано квадратное уравнение </a:t>
            </a:r>
            <a:r>
              <a:rPr lang="en-US" dirty="0"/>
              <a:t>a</a:t>
            </a:r>
            <a:r>
              <a:rPr lang="en-US" sz="2000" dirty="0"/>
              <a:t>x²+bx+c=0,</a:t>
            </a:r>
            <a:r>
              <a:rPr lang="ru-RU" sz="2000" dirty="0"/>
              <a:t> где </a:t>
            </a:r>
            <a:r>
              <a:rPr lang="en-US" sz="2000" dirty="0"/>
              <a:t>a≠0. </a:t>
            </a:r>
            <a:br>
              <a:rPr lang="en-US" sz="2000" dirty="0"/>
            </a:br>
            <a:r>
              <a:rPr lang="en-US" sz="2000" dirty="0"/>
              <a:t>1. </a:t>
            </a:r>
            <a:r>
              <a:rPr lang="ru-RU" sz="2000" dirty="0"/>
              <a:t>Если </a:t>
            </a:r>
            <a:r>
              <a:rPr lang="en-US" dirty="0" err="1"/>
              <a:t>a</a:t>
            </a:r>
            <a:r>
              <a:rPr lang="en-US" sz="2000" dirty="0" err="1"/>
              <a:t>+b+c</a:t>
            </a:r>
            <a:r>
              <a:rPr lang="ru-RU" sz="2000" dirty="0"/>
              <a:t>=0( т.е. сумма коэффициентов уравнения равна нулю), то 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=1</a:t>
            </a:r>
            <a:r>
              <a:rPr lang="ru-RU" sz="2000" dirty="0"/>
              <a:t>, </a:t>
            </a:r>
            <a:r>
              <a:rPr lang="en-US" sz="2000" dirty="0"/>
              <a:t>x</a:t>
            </a:r>
            <a:r>
              <a:rPr lang="en-US" sz="2000" baseline="-25000" dirty="0"/>
              <a:t>2 </a:t>
            </a:r>
            <a:r>
              <a:rPr lang="en-US" sz="2000" dirty="0"/>
              <a:t>=c/a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2. Если </a:t>
            </a:r>
            <a:r>
              <a:rPr lang="en-US" dirty="0"/>
              <a:t>a</a:t>
            </a:r>
            <a:r>
              <a:rPr lang="ru-RU" sz="2000" dirty="0"/>
              <a:t>-</a:t>
            </a:r>
            <a:r>
              <a:rPr lang="en-US" sz="2000" dirty="0" err="1"/>
              <a:t>b+c</a:t>
            </a:r>
            <a:r>
              <a:rPr lang="ru-RU" sz="2000" dirty="0"/>
              <a:t>=0, или</a:t>
            </a:r>
            <a:r>
              <a:rPr lang="en-US" sz="2000" dirty="0"/>
              <a:t> b=</a:t>
            </a:r>
            <a:r>
              <a:rPr lang="en-US" sz="2000" dirty="0" err="1"/>
              <a:t>a+c</a:t>
            </a:r>
            <a:r>
              <a:rPr lang="en-US" sz="2000" dirty="0"/>
              <a:t>,</a:t>
            </a:r>
            <a:r>
              <a:rPr lang="ru-RU" sz="2000" dirty="0"/>
              <a:t> то 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=</a:t>
            </a:r>
            <a:r>
              <a:rPr lang="ru-RU" sz="2000" dirty="0"/>
              <a:t>-</a:t>
            </a:r>
            <a:r>
              <a:rPr lang="en-US" sz="2000" dirty="0"/>
              <a:t>1</a:t>
            </a:r>
            <a:r>
              <a:rPr lang="ru-RU" sz="2000" dirty="0"/>
              <a:t>, </a:t>
            </a:r>
            <a:r>
              <a:rPr lang="en-US" sz="2000" dirty="0"/>
              <a:t>x</a:t>
            </a:r>
            <a:r>
              <a:rPr lang="en-US" sz="2000" baseline="-25000" dirty="0"/>
              <a:t>2 </a:t>
            </a:r>
            <a:r>
              <a:rPr lang="en-US" sz="2000" dirty="0"/>
              <a:t>=</a:t>
            </a:r>
            <a:r>
              <a:rPr lang="ru-RU" sz="2000" dirty="0"/>
              <a:t> -</a:t>
            </a:r>
            <a:r>
              <a:rPr lang="en-US" sz="2000" dirty="0"/>
              <a:t>c/a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r>
              <a:rPr lang="ru-RU" sz="2000" dirty="0"/>
              <a:t>Б). Если второй коэффициент </a:t>
            </a:r>
            <a:r>
              <a:rPr lang="en-US" sz="2000" dirty="0"/>
              <a:t>b=2k</a:t>
            </a:r>
            <a:r>
              <a:rPr lang="ru-RU" sz="2000" dirty="0"/>
              <a:t>- четное число, то формулу корней можно записать в виде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В). Приведенное уравнение </a:t>
            </a:r>
            <a:r>
              <a:rPr lang="en-US" dirty="0"/>
              <a:t>x²+px+q=0</a:t>
            </a:r>
            <a:br>
              <a:rPr lang="en-US" dirty="0"/>
            </a:br>
            <a:r>
              <a:rPr lang="ru-RU" dirty="0"/>
              <a:t>совпадает с уравнением общего вида, в котором а=1, </a:t>
            </a:r>
            <a:r>
              <a:rPr lang="en-US" dirty="0"/>
              <a:t>b=p</a:t>
            </a:r>
            <a:r>
              <a:rPr lang="ru-RU" dirty="0"/>
              <a:t> и</a:t>
            </a:r>
            <a:r>
              <a:rPr lang="en-US" dirty="0"/>
              <a:t> c=q.</a:t>
            </a:r>
            <a:r>
              <a:rPr lang="ru-RU" dirty="0"/>
              <a:t> Поэтому для приведенного квадратного уравнения формула корней</a:t>
            </a:r>
            <a:br>
              <a:rPr lang="ru-RU" dirty="0"/>
            </a:br>
            <a:r>
              <a:rPr lang="ru-RU" dirty="0"/>
              <a:t>принимает вид: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Формулу </a:t>
            </a:r>
            <a:r>
              <a:rPr lang="ru-RU" dirty="0"/>
              <a:t>особенно удобно использовать, когда </a:t>
            </a:r>
            <a:r>
              <a:rPr lang="en-US" dirty="0"/>
              <a:t>p</a:t>
            </a:r>
            <a:r>
              <a:rPr lang="ru-RU" dirty="0"/>
              <a:t> - четное число.</a:t>
            </a:r>
            <a:endParaRPr lang="ru-RU" sz="2000" dirty="0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5867400" y="2598738"/>
          <a:ext cx="2305050" cy="638175"/>
        </p:xfrm>
        <a:graphic>
          <a:graphicData uri="http://schemas.openxmlformats.org/presentationml/2006/ole">
            <p:oleObj spid="_x0000_s8199" name="Формула" r:id="rId6" imgW="1803240" imgH="863280" progId="Equation.3">
              <p:embed/>
            </p:oleObj>
          </a:graphicData>
        </a:graphic>
      </p:graphicFrame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2843213" y="4292600"/>
          <a:ext cx="2232025" cy="596900"/>
        </p:xfrm>
        <a:graphic>
          <a:graphicData uri="http://schemas.openxmlformats.org/presentationml/2006/ole">
            <p:oleObj spid="_x0000_s8200" name="Формула" r:id="rId7" imgW="1854000" imgH="876240" progId="Equation.3">
              <p:embed/>
            </p:oleObj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187450" y="333375"/>
            <a:ext cx="662463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Решим уравнение 345</a:t>
            </a:r>
            <a:r>
              <a:rPr lang="en-US" sz="2000"/>
              <a:t>x</a:t>
            </a:r>
            <a:r>
              <a:rPr lang="en-US" sz="2000" baseline="30000"/>
              <a:t>2</a:t>
            </a:r>
            <a:r>
              <a:rPr lang="en-US" sz="2000"/>
              <a:t>-137x-208=0 </a:t>
            </a:r>
            <a:br>
              <a:rPr lang="en-US" sz="2000"/>
            </a:br>
            <a:r>
              <a:rPr lang="ru-RU" sz="2000"/>
              <a:t>Так как </a:t>
            </a:r>
            <a:r>
              <a:rPr lang="en-US" sz="2000"/>
              <a:t>a+b+c=0 </a:t>
            </a:r>
            <a:r>
              <a:rPr lang="ru-RU" sz="2000"/>
              <a:t>(345- 137 -208 =0), то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ru-RU" sz="2000"/>
              <a:t>                                         Ответ: </a:t>
            </a: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2124075" y="1052513"/>
          <a:ext cx="3140075" cy="863600"/>
        </p:xfrm>
        <a:graphic>
          <a:graphicData uri="http://schemas.openxmlformats.org/presentationml/2006/ole">
            <p:oleObj spid="_x0000_s9218" name="Формула" r:id="rId3" imgW="1942920" imgH="558720" progId="Equation.3">
              <p:embed/>
            </p:oleObj>
          </a:graphicData>
        </a:graphic>
      </p:graphicFrame>
      <p:graphicFrame>
        <p:nvGraphicFramePr>
          <p:cNvPr id="9219" name="Object 5"/>
          <p:cNvGraphicFramePr>
            <a:graphicFrameLocks noChangeAspect="1"/>
          </p:cNvGraphicFramePr>
          <p:nvPr/>
        </p:nvGraphicFramePr>
        <p:xfrm>
          <a:off x="5076825" y="1989138"/>
          <a:ext cx="1489075" cy="633412"/>
        </p:xfrm>
        <a:graphic>
          <a:graphicData uri="http://schemas.openxmlformats.org/presentationml/2006/ole">
            <p:oleObj spid="_x0000_s9219" name="Формула" r:id="rId4" imgW="787320" imgH="558720" progId="Equation.3">
              <p:embed/>
            </p:oleObj>
          </a:graphicData>
        </a:graphic>
      </p:graphicFrame>
      <p:graphicFrame>
        <p:nvGraphicFramePr>
          <p:cNvPr id="9220" name="Object 6"/>
          <p:cNvGraphicFramePr>
            <a:graphicFrameLocks noChangeAspect="1"/>
          </p:cNvGraphicFramePr>
          <p:nvPr/>
        </p:nvGraphicFramePr>
        <p:xfrm>
          <a:off x="684213" y="4076700"/>
          <a:ext cx="5429250" cy="1428750"/>
        </p:xfrm>
        <a:graphic>
          <a:graphicData uri="http://schemas.openxmlformats.org/presentationml/2006/ole">
            <p:oleObj spid="_x0000_s9220" name="Формула" r:id="rId5" imgW="3733560" imgH="1168200" progId="Equation.3">
              <p:embed/>
            </p:oleObj>
          </a:graphicData>
        </a:graphic>
      </p:graphicFrame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611188" y="3068638"/>
            <a:ext cx="6265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dirty="0"/>
              <a:t>Решим уравнение </a:t>
            </a:r>
            <a:r>
              <a:rPr lang="en-US" sz="2000" dirty="0"/>
              <a:t>3x</a:t>
            </a:r>
            <a:r>
              <a:rPr lang="en-US" sz="2000" baseline="30000" dirty="0"/>
              <a:t>2</a:t>
            </a:r>
            <a:r>
              <a:rPr lang="en-US" sz="2000" dirty="0"/>
              <a:t>-14x+16=0</a:t>
            </a:r>
          </a:p>
          <a:p>
            <a:pPr>
              <a:buFont typeface="Wingdings" pitchFamily="2" charset="2"/>
              <a:buNone/>
            </a:pPr>
            <a:r>
              <a:rPr lang="ru-RU" sz="2000" dirty="0"/>
              <a:t>Имеем: </a:t>
            </a:r>
            <a:r>
              <a:rPr lang="en-US" sz="2000" dirty="0"/>
              <a:t>a=3, b=-14, c=16, k=-7</a:t>
            </a:r>
            <a:r>
              <a:rPr lang="ru-RU" sz="2000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en-US" sz="2000" dirty="0"/>
              <a:t>D=k</a:t>
            </a:r>
            <a:r>
              <a:rPr lang="en-US" sz="2000" baseline="30000" dirty="0"/>
              <a:t>2</a:t>
            </a:r>
            <a:r>
              <a:rPr lang="en-US" sz="2000" dirty="0"/>
              <a:t>-ac=(-7)</a:t>
            </a:r>
            <a:r>
              <a:rPr lang="en-US" sz="2000" baseline="30000" dirty="0"/>
              <a:t>2</a:t>
            </a:r>
            <a:r>
              <a:rPr lang="en-US" sz="2000" dirty="0"/>
              <a:t>-48=1</a:t>
            </a:r>
            <a:r>
              <a:rPr lang="en-US" sz="2000" dirty="0" smtClean="0"/>
              <a:t>,</a:t>
            </a:r>
            <a:r>
              <a:rPr lang="ru-RU" sz="2000" dirty="0" smtClean="0"/>
              <a:t> </a:t>
            </a:r>
            <a:r>
              <a:rPr lang="en-US" sz="2000" dirty="0" smtClean="0"/>
              <a:t>D&gt;0</a:t>
            </a:r>
            <a:r>
              <a:rPr lang="en-US" sz="2000" dirty="0"/>
              <a:t>, </a:t>
            </a:r>
            <a:r>
              <a:rPr lang="ru-RU" sz="2000" dirty="0"/>
              <a:t>два различных корня;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5148263" y="2708275"/>
          <a:ext cx="3027362" cy="1481138"/>
        </p:xfrm>
        <a:graphic>
          <a:graphicData uri="http://schemas.openxmlformats.org/presentationml/2006/ole">
            <p:oleObj spid="_x0000_s10242" name="Формула" r:id="rId3" imgW="1765080" imgH="863280" progId="Equation.3">
              <p:embed/>
            </p:oleObj>
          </a:graphicData>
        </a:graphic>
      </p:graphicFrame>
      <p:grpSp>
        <p:nvGrpSpPr>
          <p:cNvPr id="10243" name="Группа 8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0" name="Блок-схема: типовой процесс 9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Управляющая кнопка: домой 10">
              <a:hlinkClick r:id="rId4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468313" y="549275"/>
            <a:ext cx="424815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Для запоминания формулы для решения приведенного квадратного уравнения </a:t>
            </a:r>
            <a:r>
              <a:rPr lang="en-US" sz="2000"/>
              <a:t>x²+px+q=0</a:t>
            </a:r>
            <a:br>
              <a:rPr lang="en-US" sz="2000"/>
            </a:br>
            <a:r>
              <a:rPr lang="ru-RU" sz="2000"/>
              <a:t>можно использовать такое стихотворение: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 i="1"/>
              <a:t>р со знаком взяв обратным, </a:t>
            </a:r>
            <a:br>
              <a:rPr lang="ru-RU" sz="2000" i="1"/>
            </a:br>
            <a:r>
              <a:rPr lang="ru-RU" sz="2000" i="1"/>
              <a:t>Мы на два его разделим.</a:t>
            </a:r>
            <a:br>
              <a:rPr lang="ru-RU" sz="2000" i="1"/>
            </a:br>
            <a:r>
              <a:rPr lang="ru-RU" sz="2000" i="1"/>
              <a:t>И от корня аккуратно </a:t>
            </a:r>
            <a:br>
              <a:rPr lang="ru-RU" sz="2000" i="1"/>
            </a:br>
            <a:r>
              <a:rPr lang="ru-RU" sz="2000" i="1"/>
              <a:t>Знаком «минус»-«плюс» отделим. </a:t>
            </a:r>
            <a:br>
              <a:rPr lang="ru-RU" sz="2000" i="1"/>
            </a:br>
            <a:r>
              <a:rPr lang="ru-RU" sz="2000" i="1"/>
              <a:t>А под корнем, очень кстати,</a:t>
            </a:r>
            <a:br>
              <a:rPr lang="ru-RU" sz="2000" i="1"/>
            </a:br>
            <a:r>
              <a:rPr lang="ru-RU" sz="2000" i="1"/>
              <a:t>Половина р в квадрате,</a:t>
            </a:r>
            <a:br>
              <a:rPr lang="ru-RU" sz="2000" i="1"/>
            </a:br>
            <a:r>
              <a:rPr lang="ru-RU" sz="2000" i="1"/>
              <a:t>Минус</a:t>
            </a:r>
            <a:r>
              <a:rPr lang="en-US" sz="2000" i="1"/>
              <a:t> q </a:t>
            </a:r>
            <a:r>
              <a:rPr lang="ru-RU" sz="2000" i="1"/>
              <a:t>– </a:t>
            </a:r>
            <a:br>
              <a:rPr lang="ru-RU" sz="2000" i="1"/>
            </a:br>
            <a:r>
              <a:rPr lang="ru-RU" sz="2000" i="1"/>
              <a:t>И вот решенье,</a:t>
            </a:r>
            <a:br>
              <a:rPr lang="ru-RU" sz="2000" i="1"/>
            </a:br>
            <a:r>
              <a:rPr lang="ru-RU" sz="2000" i="1"/>
              <a:t>То есть корни уравненья.</a:t>
            </a:r>
            <a:endParaRPr lang="ru-RU" sz="200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773238"/>
            <a:ext cx="8229600" cy="25209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7. Графическое решение квадратных уравнений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539750" y="1916113"/>
            <a:ext cx="75612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/>
              <a:t>Если в уравнении    </a:t>
            </a:r>
            <a:r>
              <a:rPr lang="en-US" sz="2000"/>
              <a:t>x</a:t>
            </a:r>
            <a:r>
              <a:rPr lang="ru-RU" sz="2000"/>
              <a:t>² + </a:t>
            </a:r>
            <a:r>
              <a:rPr lang="en-US" sz="2000"/>
              <a:t>px </a:t>
            </a:r>
            <a:r>
              <a:rPr lang="ru-RU" sz="2000"/>
              <a:t>+ </a:t>
            </a:r>
            <a:r>
              <a:rPr lang="en-US" sz="2000"/>
              <a:t>q </a:t>
            </a:r>
            <a:r>
              <a:rPr lang="ru-RU" sz="2000"/>
              <a:t>= 0 перенести второй и третий члены в правую часть, то получим     </a:t>
            </a:r>
            <a:r>
              <a:rPr lang="en-US" sz="2000"/>
              <a:t>x</a:t>
            </a:r>
            <a:r>
              <a:rPr lang="ru-RU" sz="2000"/>
              <a:t>² = - </a:t>
            </a:r>
            <a:r>
              <a:rPr lang="en-US" sz="2000"/>
              <a:t>px</a:t>
            </a:r>
            <a:r>
              <a:rPr lang="ru-RU" sz="2000"/>
              <a:t> - </a:t>
            </a:r>
            <a:r>
              <a:rPr lang="en-US" sz="2000"/>
              <a:t>q</a:t>
            </a:r>
            <a:r>
              <a:rPr lang="ru-RU" sz="2000"/>
              <a:t>. Построим графики зависимостей    </a:t>
            </a:r>
            <a:r>
              <a:rPr lang="en-US" sz="2000"/>
              <a:t>y</a:t>
            </a:r>
            <a:r>
              <a:rPr lang="ru-RU" sz="2000"/>
              <a:t> = </a:t>
            </a:r>
            <a:r>
              <a:rPr lang="en-US" sz="2000"/>
              <a:t>x</a:t>
            </a:r>
            <a:r>
              <a:rPr lang="ru-RU" sz="2000"/>
              <a:t>²   и        </a:t>
            </a:r>
            <a:r>
              <a:rPr lang="en-US" sz="2000"/>
              <a:t>y </a:t>
            </a:r>
            <a:r>
              <a:rPr lang="ru-RU" sz="2000"/>
              <a:t> = - </a:t>
            </a:r>
            <a:r>
              <a:rPr lang="en-US" sz="2000"/>
              <a:t>px </a:t>
            </a:r>
            <a:r>
              <a:rPr lang="ru-RU" sz="2000"/>
              <a:t>- </a:t>
            </a:r>
            <a:r>
              <a:rPr lang="en-US" sz="2000"/>
              <a:t>q</a:t>
            </a:r>
            <a:r>
              <a:rPr lang="ru-RU" sz="2000"/>
              <a:t>. График первой зависимости - парабола, проходящая через начало координат. График второй зависимости – прямая.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468313" y="1844675"/>
            <a:ext cx="79914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000"/>
              <a:t> Прямая и парабола могут пересекаться в двух точках, абсциссы точек пересечения являются корнями квадратного уравнения;</a:t>
            </a:r>
          </a:p>
          <a:p>
            <a:endParaRPr lang="ru-RU" sz="2000"/>
          </a:p>
          <a:p>
            <a:pPr>
              <a:buFontTx/>
              <a:buChar char="-"/>
            </a:pPr>
            <a:r>
              <a:rPr lang="ru-RU" sz="2000"/>
              <a:t> Прямая и парабола могут касаться (только одна общая точка), т.е. уравнение имеет одно решение.</a:t>
            </a:r>
          </a:p>
          <a:p>
            <a:endParaRPr lang="ru-RU" sz="2000"/>
          </a:p>
          <a:p>
            <a:pPr>
              <a:buFontTx/>
              <a:buChar char="-"/>
            </a:pPr>
            <a:r>
              <a:rPr lang="ru-RU" sz="2000"/>
              <a:t> Прямая и парабола не имеют общих точек, т.е. квадратное уравнение не имеет корней.</a:t>
            </a:r>
          </a:p>
        </p:txBody>
      </p:sp>
      <p:sp>
        <p:nvSpPr>
          <p:cNvPr id="32771" name="TextBox 5"/>
          <p:cNvSpPr txBox="1">
            <a:spLocks noChangeArrowheads="1"/>
          </p:cNvSpPr>
          <p:nvPr/>
        </p:nvSpPr>
        <p:spPr bwMode="auto">
          <a:xfrm>
            <a:off x="2411413" y="549275"/>
            <a:ext cx="4032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Возможны следующие случаи: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Группа 7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9" name="Блок-схема: типовой процесс 8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Управляющая кнопка: домой 9">
              <a:hlinkClick r:id="rId2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7" name="Диаграмма 1"/>
          <p:cNvPicPr>
            <a:picLocks noChangeArrowheads="1"/>
          </p:cNvPicPr>
          <p:nvPr/>
        </p:nvPicPr>
        <p:blipFill>
          <a:blip r:embed="rId3" cstate="print"/>
          <a:srcRect b="-37"/>
          <a:stretch>
            <a:fillRect/>
          </a:stretch>
        </p:blipFill>
        <p:spPr bwMode="auto">
          <a:xfrm>
            <a:off x="5364088" y="2060848"/>
            <a:ext cx="33147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softEdge rad="12700"/>
          </a:effectLst>
        </p:spPr>
      </p:pic>
      <p:sp>
        <p:nvSpPr>
          <p:cNvPr id="33796" name="TextBox 10"/>
          <p:cNvSpPr txBox="1">
            <a:spLocks noChangeArrowheads="1"/>
          </p:cNvSpPr>
          <p:nvPr/>
        </p:nvSpPr>
        <p:spPr bwMode="auto">
          <a:xfrm>
            <a:off x="468313" y="1773238"/>
            <a:ext cx="46799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/>
              <a:t>Решение.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 Запишем уравнение в виде </a:t>
            </a:r>
            <a:r>
              <a:rPr lang="en-US" sz="2000"/>
              <a:t>x²=3x+4</a:t>
            </a:r>
            <a:endParaRPr lang="ru-RU" sz="2000"/>
          </a:p>
          <a:p>
            <a:pPr>
              <a:buFont typeface="Wingdings" pitchFamily="2" charset="2"/>
              <a:buNone/>
            </a:pPr>
            <a:r>
              <a:rPr lang="ru-RU" sz="2000"/>
              <a:t>Получим параболу </a:t>
            </a:r>
            <a:r>
              <a:rPr lang="en-US" sz="2000"/>
              <a:t>y=x²</a:t>
            </a:r>
            <a:r>
              <a:rPr lang="ru-RU" sz="2000"/>
              <a:t>.</a:t>
            </a:r>
          </a:p>
          <a:p>
            <a:pPr>
              <a:buFont typeface="Wingdings" pitchFamily="2" charset="2"/>
              <a:buNone/>
            </a:pPr>
            <a:r>
              <a:rPr lang="ru-RU" sz="2000"/>
              <a:t>Прямую </a:t>
            </a:r>
            <a:r>
              <a:rPr lang="en-US" sz="2000"/>
              <a:t>y=3x+4</a:t>
            </a:r>
            <a:r>
              <a:rPr lang="ru-RU" sz="2000"/>
              <a:t> можно построить по двум точкам</a:t>
            </a:r>
            <a:r>
              <a:rPr lang="en-US" sz="2000"/>
              <a:t> M(0</a:t>
            </a:r>
            <a:r>
              <a:rPr lang="ru-RU" sz="2000"/>
              <a:t>;</a:t>
            </a:r>
            <a:r>
              <a:rPr lang="en-US" sz="2000"/>
              <a:t>4)</a:t>
            </a:r>
            <a:r>
              <a:rPr lang="ru-RU" sz="2000"/>
              <a:t> и </a:t>
            </a:r>
            <a:r>
              <a:rPr lang="en-US" sz="2000"/>
              <a:t>N(3</a:t>
            </a:r>
            <a:r>
              <a:rPr lang="ru-RU" sz="2000"/>
              <a:t>;</a:t>
            </a:r>
            <a:r>
              <a:rPr lang="en-US" sz="2000"/>
              <a:t>13).</a:t>
            </a:r>
            <a:endParaRPr lang="ru-RU" sz="2000"/>
          </a:p>
          <a:p>
            <a:pPr>
              <a:buFont typeface="Wingdings" pitchFamily="2" charset="2"/>
              <a:buNone/>
            </a:pPr>
            <a:r>
              <a:rPr lang="en-US" sz="2000"/>
              <a:t> </a:t>
            </a:r>
            <a:r>
              <a:rPr lang="ru-RU" sz="2000"/>
              <a:t>Прямая и парабола пересекаются в двух точках </a:t>
            </a:r>
            <a:r>
              <a:rPr lang="en-US" sz="2000"/>
              <a:t>A</a:t>
            </a:r>
            <a:r>
              <a:rPr lang="ru-RU" sz="2000"/>
              <a:t> и </a:t>
            </a:r>
            <a:r>
              <a:rPr lang="en-US" sz="2000"/>
              <a:t>B </a:t>
            </a:r>
            <a:endParaRPr lang="ru-RU" sz="2000"/>
          </a:p>
          <a:p>
            <a:pPr>
              <a:buFont typeface="Wingdings" pitchFamily="2" charset="2"/>
              <a:buNone/>
            </a:pPr>
            <a:r>
              <a:rPr lang="ru-RU" sz="2000"/>
              <a:t>  </a:t>
            </a:r>
            <a:r>
              <a:rPr lang="en-US" sz="2000"/>
              <a:t>c </a:t>
            </a:r>
            <a:r>
              <a:rPr lang="ru-RU" sz="2000"/>
              <a:t>абсциссами</a:t>
            </a:r>
            <a:r>
              <a:rPr lang="en-US" sz="2000"/>
              <a:t> x</a:t>
            </a:r>
            <a:r>
              <a:rPr lang="en-US" sz="2000" baseline="-25000"/>
              <a:t>1</a:t>
            </a:r>
            <a:r>
              <a:rPr lang="en-US" sz="2000"/>
              <a:t>=</a:t>
            </a:r>
            <a:r>
              <a:rPr lang="ru-RU" sz="2000"/>
              <a:t>-</a:t>
            </a:r>
            <a:r>
              <a:rPr lang="en-US" sz="2000"/>
              <a:t>1 </a:t>
            </a:r>
            <a:r>
              <a:rPr lang="ru-RU" sz="2000"/>
              <a:t>и </a:t>
            </a:r>
            <a:r>
              <a:rPr lang="en-US" sz="2000"/>
              <a:t>x</a:t>
            </a:r>
            <a:r>
              <a:rPr lang="en-US" sz="2000" baseline="-25000"/>
              <a:t>2 </a:t>
            </a:r>
            <a:r>
              <a:rPr lang="en-US" sz="2000"/>
              <a:t>=</a:t>
            </a:r>
            <a:r>
              <a:rPr lang="ru-RU" sz="2000"/>
              <a:t>4</a:t>
            </a:r>
          </a:p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None/>
            </a:pPr>
            <a:r>
              <a:rPr lang="ru-RU" sz="2000"/>
              <a:t>              Ответ: </a:t>
            </a:r>
            <a:r>
              <a:rPr lang="en-US" sz="2000"/>
              <a:t>x</a:t>
            </a:r>
            <a:r>
              <a:rPr lang="en-US" sz="2000" baseline="-25000"/>
              <a:t>1</a:t>
            </a:r>
            <a:r>
              <a:rPr lang="en-US" sz="2000"/>
              <a:t>=</a:t>
            </a:r>
            <a:r>
              <a:rPr lang="ru-RU" sz="2000"/>
              <a:t>-</a:t>
            </a:r>
            <a:r>
              <a:rPr lang="en-US" sz="2000"/>
              <a:t>1</a:t>
            </a:r>
            <a:r>
              <a:rPr lang="ru-RU" sz="2000"/>
              <a:t>,</a:t>
            </a:r>
            <a:r>
              <a:rPr lang="en-US" sz="2000"/>
              <a:t> x</a:t>
            </a:r>
            <a:r>
              <a:rPr lang="en-US" sz="2000" baseline="-25000"/>
              <a:t>2 </a:t>
            </a:r>
            <a:r>
              <a:rPr lang="en-US" sz="2000"/>
              <a:t>=</a:t>
            </a:r>
            <a:r>
              <a:rPr lang="ru-RU" sz="2000"/>
              <a:t>4.</a:t>
            </a:r>
          </a:p>
        </p:txBody>
      </p:sp>
      <p:sp>
        <p:nvSpPr>
          <p:cNvPr id="33797" name="TextBox 11"/>
          <p:cNvSpPr txBox="1">
            <a:spLocks noChangeArrowheads="1"/>
          </p:cNvSpPr>
          <p:nvPr/>
        </p:nvSpPr>
        <p:spPr bwMode="auto">
          <a:xfrm>
            <a:off x="1763713" y="5492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Решим графически уравнение </a:t>
            </a:r>
            <a:r>
              <a:rPr lang="en-US" sz="2000"/>
              <a:t>x²-3x-4=0</a:t>
            </a:r>
            <a:endParaRPr lang="ru-RU" sz="200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229600" cy="2879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8. Решение квадратных уравнений с помощью циркуля и линейки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  <p:bldLst>
      <p:bldP spid="317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2195513" y="1484313"/>
            <a:ext cx="51133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90488">
              <a:lnSpc>
                <a:spcPct val="150000"/>
              </a:lnSpc>
            </a:pPr>
            <a:r>
              <a:rPr lang="ru-RU" sz="2000"/>
              <a:t>Когда уравнение решаешь, дружок,</a:t>
            </a:r>
            <a:br>
              <a:rPr lang="ru-RU" sz="2000"/>
            </a:br>
            <a:r>
              <a:rPr lang="ru-RU" sz="2000"/>
              <a:t>Ты должен найти у него корешок.</a:t>
            </a:r>
            <a:br>
              <a:rPr lang="ru-RU" sz="2000"/>
            </a:br>
            <a:r>
              <a:rPr lang="ru-RU" sz="2000"/>
              <a:t>Значение буквы проверить несложно,</a:t>
            </a:r>
            <a:br>
              <a:rPr lang="ru-RU" sz="2000"/>
            </a:br>
            <a:r>
              <a:rPr lang="ru-RU" sz="2000"/>
              <a:t>Поставь в уравненье его осторожно,</a:t>
            </a:r>
            <a:br>
              <a:rPr lang="ru-RU" sz="2000"/>
            </a:br>
            <a:r>
              <a:rPr lang="ru-RU" sz="2000"/>
              <a:t>Коль верное равенство выйдет у вас,</a:t>
            </a:r>
            <a:br>
              <a:rPr lang="ru-RU" sz="2000"/>
            </a:br>
            <a:r>
              <a:rPr lang="ru-RU" sz="2000"/>
              <a:t>То корнем значенье зовите тотчас.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900113" y="908050"/>
            <a:ext cx="74168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/>
              <a:t>Графический способ решения квадратных уравнений с помощью параболы неудобен. Если строить параболу по точкам, то требуется много времени, и при этом степень точности получаемых результатов невелика.</a:t>
            </a:r>
          </a:p>
          <a:p>
            <a:pPr>
              <a:lnSpc>
                <a:spcPct val="150000"/>
              </a:lnSpc>
            </a:pPr>
            <a:endParaRPr lang="ru-RU"/>
          </a:p>
          <a:p>
            <a:pPr>
              <a:lnSpc>
                <a:spcPct val="150000"/>
              </a:lnSpc>
            </a:pPr>
            <a:r>
              <a:rPr lang="ru-RU" sz="2000"/>
              <a:t>Предлагаем следующий способ нахождения корней  квадратного     уравнения     </a:t>
            </a:r>
            <a:r>
              <a:rPr lang="en-US" sz="2000"/>
              <a:t>ax²+bx+c=0</a:t>
            </a:r>
            <a:r>
              <a:rPr lang="ru-RU" sz="2000"/>
              <a:t> с помощью циркуля и линейки.</a:t>
            </a:r>
          </a:p>
          <a:p>
            <a:pPr>
              <a:lnSpc>
                <a:spcPct val="150000"/>
              </a:lnSpc>
            </a:pPr>
            <a:endParaRPr lang="ru-RU" sz="200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1258888" y="2349500"/>
          <a:ext cx="2663825" cy="1303338"/>
        </p:xfrm>
        <a:graphic>
          <a:graphicData uri="http://schemas.openxmlformats.org/presentationml/2006/ole">
            <p:oleObj spid="_x0000_s11266" name="Формула" r:id="rId3" imgW="1346040" imgH="812520" progId="Equation.3">
              <p:embed/>
            </p:oleObj>
          </a:graphicData>
        </a:graphic>
      </p:graphicFrame>
      <p:grpSp>
        <p:nvGrpSpPr>
          <p:cNvPr id="11267" name="Группа 8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0" name="Блок-схема: типовой процесс 9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Управляющая кнопка: домой 10">
              <a:hlinkClick r:id="rId4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2" name="Picture 3" descr="K:\сканирование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772816"/>
            <a:ext cx="3962262" cy="3422402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11269" name="TextBox 11"/>
          <p:cNvSpPr txBox="1">
            <a:spLocks noChangeArrowheads="1"/>
          </p:cNvSpPr>
          <p:nvPr/>
        </p:nvSpPr>
        <p:spPr bwMode="auto">
          <a:xfrm>
            <a:off x="2339975" y="476250"/>
            <a:ext cx="4464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Решим уравнение  </a:t>
            </a:r>
            <a:r>
              <a:rPr lang="en-US" sz="2000"/>
              <a:t>x</a:t>
            </a:r>
            <a:r>
              <a:rPr lang="en-US" sz="2000" baseline="30000"/>
              <a:t>2</a:t>
            </a:r>
            <a:r>
              <a:rPr lang="en-US" sz="2000"/>
              <a:t>-2x-3=0</a:t>
            </a:r>
            <a:r>
              <a:rPr lang="ru-RU" sz="2000"/>
              <a:t> </a:t>
            </a:r>
          </a:p>
        </p:txBody>
      </p:sp>
      <p:sp>
        <p:nvSpPr>
          <p:cNvPr id="11270" name="TextBox 12"/>
          <p:cNvSpPr txBox="1">
            <a:spLocks noChangeArrowheads="1"/>
          </p:cNvSpPr>
          <p:nvPr/>
        </p:nvSpPr>
        <p:spPr bwMode="auto">
          <a:xfrm>
            <a:off x="323850" y="1557338"/>
            <a:ext cx="42481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Определим координаты точки центра окружности по формулам: </a:t>
            </a:r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endParaRPr lang="ru-RU" sz="2000"/>
          </a:p>
          <a:p>
            <a:r>
              <a:rPr lang="ru-RU" sz="2000"/>
              <a:t>Проведем окружность радиуса </a:t>
            </a:r>
            <a:r>
              <a:rPr lang="en-US" sz="2000"/>
              <a:t>SA</a:t>
            </a:r>
            <a:r>
              <a:rPr lang="ru-RU" sz="2000"/>
              <a:t>, где  </a:t>
            </a:r>
            <a:r>
              <a:rPr lang="en-US" sz="2000"/>
              <a:t>A( </a:t>
            </a:r>
            <a:r>
              <a:rPr lang="ru-RU" sz="2000"/>
              <a:t>0;1). </a:t>
            </a:r>
          </a:p>
          <a:p>
            <a:r>
              <a:rPr lang="ru-RU" sz="2000"/>
              <a:t>Ответ: </a:t>
            </a:r>
            <a:r>
              <a:rPr lang="en-US" sz="2000"/>
              <a:t>x</a:t>
            </a:r>
            <a:r>
              <a:rPr lang="en-US" sz="2000" baseline="-25000"/>
              <a:t>1</a:t>
            </a:r>
            <a:r>
              <a:rPr lang="en-US" sz="2000"/>
              <a:t>=-1, x</a:t>
            </a:r>
            <a:r>
              <a:rPr lang="en-US" sz="2000" baseline="-25000"/>
              <a:t>2</a:t>
            </a:r>
            <a:r>
              <a:rPr lang="en-US" sz="2000"/>
              <a:t>=3.</a:t>
            </a:r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133600"/>
            <a:ext cx="8229600" cy="23034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9. Решение квадратных уравнений с помощью номограммы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  <p:bldLst>
      <p:bldP spid="348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2" name="Группа 9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1" name="Блок-схема: типовой процесс 10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Управляющая кнопка: домой 11">
              <a:hlinkClick r:id="rId2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2" name="Picture 4" descr="G:\Номограм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000108"/>
            <a:ext cx="2837676" cy="464347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12294" name="TextBox 12"/>
          <p:cNvSpPr txBox="1">
            <a:spLocks noChangeArrowheads="1"/>
          </p:cNvSpPr>
          <p:nvPr/>
        </p:nvSpPr>
        <p:spPr bwMode="auto">
          <a:xfrm>
            <a:off x="1331913" y="188913"/>
            <a:ext cx="6264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Это старый и незаслуженно забытый способ решения квадратных уравнений</a:t>
            </a:r>
            <a:r>
              <a:rPr lang="en-US" sz="2000"/>
              <a:t>.</a:t>
            </a:r>
            <a:endParaRPr lang="ru-RU" sz="2000"/>
          </a:p>
        </p:txBody>
      </p:sp>
      <p:sp>
        <p:nvSpPr>
          <p:cNvPr id="12295" name="TextBox 13"/>
          <p:cNvSpPr txBox="1">
            <a:spLocks noChangeArrowheads="1"/>
          </p:cNvSpPr>
          <p:nvPr/>
        </p:nvSpPr>
        <p:spPr bwMode="auto">
          <a:xfrm>
            <a:off x="395288" y="1341438"/>
            <a:ext cx="554513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/>
              <a:t>Таблица </a:t>
            </a:r>
            <a:r>
              <a:rPr lang="en-US" sz="2000" dirty="0"/>
              <a:t>XX</a:t>
            </a:r>
            <a:r>
              <a:rPr lang="ru-RU" sz="2000" dirty="0"/>
              <a:t>ІІ</a:t>
            </a:r>
            <a:r>
              <a:rPr lang="en-US" sz="2000" dirty="0"/>
              <a:t>. </a:t>
            </a:r>
            <a:r>
              <a:rPr lang="ru-RU" sz="2000" dirty="0"/>
              <a:t>Номограмма для решения уравнения </a:t>
            </a:r>
            <a:r>
              <a:rPr lang="en-US" sz="2000" dirty="0"/>
              <a:t>z²+pz+q=0</a:t>
            </a:r>
            <a:r>
              <a:rPr lang="ru-RU" sz="2000" dirty="0"/>
              <a:t>. Эта номограмма позволяет, не решая квадратного уравнения, по его коэффициентам определить корни </a:t>
            </a:r>
            <a:r>
              <a:rPr lang="ru-RU" sz="2000" dirty="0" smtClean="0"/>
              <a:t>уравнения.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Решим уравнение </a:t>
            </a:r>
            <a:r>
              <a:rPr lang="en-US" sz="2000" dirty="0" smtClean="0"/>
              <a:t>z²</a:t>
            </a:r>
            <a:r>
              <a:rPr lang="ru-RU" sz="2000" dirty="0" smtClean="0"/>
              <a:t>-9</a:t>
            </a:r>
            <a:r>
              <a:rPr lang="en-US" sz="2000" dirty="0" smtClean="0"/>
              <a:t>z+</a:t>
            </a:r>
            <a:r>
              <a:rPr lang="ru-RU" sz="2000" dirty="0" smtClean="0"/>
              <a:t>8</a:t>
            </a:r>
            <a:r>
              <a:rPr lang="en-US" sz="2000" dirty="0" smtClean="0"/>
              <a:t>=0</a:t>
            </a:r>
            <a:r>
              <a:rPr lang="ru-RU" sz="2000" dirty="0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На шкале </a:t>
            </a:r>
            <a:r>
              <a:rPr lang="en-US" sz="2000" dirty="0" smtClean="0"/>
              <a:t>p</a:t>
            </a:r>
            <a:r>
              <a:rPr lang="ru-RU" sz="2000" dirty="0" smtClean="0"/>
              <a:t> отметим -9, на шкале </a:t>
            </a:r>
            <a:r>
              <a:rPr lang="en-US" sz="2000" dirty="0" smtClean="0"/>
              <a:t>q</a:t>
            </a:r>
            <a:r>
              <a:rPr lang="ru-RU" sz="2000" dirty="0" smtClean="0"/>
              <a:t> отметим 8, соединим отмеченные числа прямой. Прямая пересекла криволинейную шкалу в двух точках: 1 и 8 – это корни квадратного уравнения.</a:t>
            </a:r>
            <a:endParaRPr lang="ru-RU" sz="20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773238"/>
            <a:ext cx="8229600" cy="2447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10. Геометрический</a:t>
            </a:r>
            <a:r>
              <a:rPr lang="en-US" dirty="0" smtClean="0"/>
              <a:t> </a:t>
            </a:r>
            <a:r>
              <a:rPr lang="ru-RU" dirty="0" smtClean="0"/>
              <a:t>способ</a:t>
            </a:r>
            <a:r>
              <a:rPr lang="en-US" dirty="0" smtClean="0"/>
              <a:t> </a:t>
            </a:r>
            <a:r>
              <a:rPr lang="ru-RU" dirty="0" smtClean="0"/>
              <a:t>решения квадратных уравнений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755650" y="2060575"/>
            <a:ext cx="77771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/>
              <a:t>В древности, когда геометрия была более развита, чем алгебра, квадратные уравнения решали не  алгебраически, а геометрически. </a:t>
            </a:r>
            <a:br>
              <a:rPr lang="ru-RU" sz="2000"/>
            </a:br>
            <a:r>
              <a:rPr lang="ru-RU" sz="2000"/>
              <a:t>Приведем ставший знаменитым пример из «Алгебры» Ал</a:t>
            </a:r>
            <a:r>
              <a:rPr lang="en-US" sz="2000"/>
              <a:t> </a:t>
            </a:r>
            <a:r>
              <a:rPr lang="ru-RU" sz="2000"/>
              <a:t>-Хорезми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8" name="Группа 10"/>
          <p:cNvGrpSpPr>
            <a:grpSpLocks/>
          </p:cNvGrpSpPr>
          <p:nvPr/>
        </p:nvGrpSpPr>
        <p:grpSpPr bwMode="auto">
          <a:xfrm>
            <a:off x="2484438" y="3644900"/>
            <a:ext cx="2376487" cy="2159000"/>
            <a:chOff x="1835150" y="4365625"/>
            <a:chExt cx="2376488" cy="2159000"/>
          </a:xfrm>
        </p:grpSpPr>
        <p:sp>
          <p:nvSpPr>
            <p:cNvPr id="13327" name="Rectangle 4"/>
            <p:cNvSpPr>
              <a:spLocks noChangeArrowheads="1"/>
            </p:cNvSpPr>
            <p:nvPr/>
          </p:nvSpPr>
          <p:spPr bwMode="auto">
            <a:xfrm>
              <a:off x="2195513" y="4724400"/>
              <a:ext cx="1439862" cy="1295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y</a:t>
              </a:r>
              <a:r>
                <a:rPr lang="en-US" baseline="30000"/>
                <a:t>2</a:t>
              </a:r>
              <a:endParaRPr lang="ru-RU"/>
            </a:p>
          </p:txBody>
        </p:sp>
        <p:sp>
          <p:nvSpPr>
            <p:cNvPr id="13328" name="Rectangle 5"/>
            <p:cNvSpPr>
              <a:spLocks noChangeArrowheads="1"/>
            </p:cNvSpPr>
            <p:nvPr/>
          </p:nvSpPr>
          <p:spPr bwMode="auto">
            <a:xfrm>
              <a:off x="3635375" y="4724400"/>
              <a:ext cx="576263" cy="12969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3</a:t>
              </a:r>
              <a:r>
                <a:rPr lang="en-US"/>
                <a:t>y</a:t>
              </a:r>
              <a:endParaRPr lang="ru-RU"/>
            </a:p>
          </p:txBody>
        </p:sp>
        <p:sp>
          <p:nvSpPr>
            <p:cNvPr id="13329" name="Rectangle 7"/>
            <p:cNvSpPr>
              <a:spLocks noChangeArrowheads="1"/>
            </p:cNvSpPr>
            <p:nvPr/>
          </p:nvSpPr>
          <p:spPr bwMode="auto">
            <a:xfrm>
              <a:off x="2195513" y="6021388"/>
              <a:ext cx="1439862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3y</a:t>
              </a:r>
              <a:endParaRPr lang="ru-RU"/>
            </a:p>
          </p:txBody>
        </p:sp>
        <p:sp>
          <p:nvSpPr>
            <p:cNvPr id="13330" name="Rectangle 8"/>
            <p:cNvSpPr>
              <a:spLocks noChangeArrowheads="1"/>
            </p:cNvSpPr>
            <p:nvPr/>
          </p:nvSpPr>
          <p:spPr bwMode="auto">
            <a:xfrm>
              <a:off x="3635375" y="6021388"/>
              <a:ext cx="576263" cy="503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9</a:t>
              </a:r>
              <a:endParaRPr lang="ru-RU"/>
            </a:p>
          </p:txBody>
        </p:sp>
        <p:graphicFrame>
          <p:nvGraphicFramePr>
            <p:cNvPr id="13314" name="Object 9"/>
            <p:cNvGraphicFramePr>
              <a:graphicFrameLocks noChangeAspect="1"/>
            </p:cNvGraphicFramePr>
            <p:nvPr/>
          </p:nvGraphicFramePr>
          <p:xfrm>
            <a:off x="1835150" y="5157788"/>
            <a:ext cx="244475" cy="288925"/>
          </p:xfrm>
          <a:graphic>
            <a:graphicData uri="http://schemas.openxmlformats.org/presentationml/2006/ole">
              <p:oleObj spid="_x0000_s13314" name="Формула" r:id="rId3" imgW="139680" imgH="164880" progId="Equation.3">
                <p:embed/>
              </p:oleObj>
            </a:graphicData>
          </a:graphic>
        </p:graphicFrame>
        <p:graphicFrame>
          <p:nvGraphicFramePr>
            <p:cNvPr id="13315" name="Object 10"/>
            <p:cNvGraphicFramePr>
              <a:graphicFrameLocks noChangeAspect="1"/>
            </p:cNvGraphicFramePr>
            <p:nvPr/>
          </p:nvGraphicFramePr>
          <p:xfrm>
            <a:off x="3851275" y="4365625"/>
            <a:ext cx="200025" cy="311150"/>
          </p:xfrm>
          <a:graphic>
            <a:graphicData uri="http://schemas.openxmlformats.org/presentationml/2006/ole">
              <p:oleObj spid="_x0000_s13315" name="Формула" r:id="rId4" imgW="114120" imgH="177480" progId="Equation.3">
                <p:embed/>
              </p:oleObj>
            </a:graphicData>
          </a:graphic>
        </p:graphicFrame>
        <p:graphicFrame>
          <p:nvGraphicFramePr>
            <p:cNvPr id="13316" name="Object 11"/>
            <p:cNvGraphicFramePr>
              <a:graphicFrameLocks noChangeAspect="1"/>
            </p:cNvGraphicFramePr>
            <p:nvPr/>
          </p:nvGraphicFramePr>
          <p:xfrm>
            <a:off x="1857375" y="6081713"/>
            <a:ext cx="200025" cy="311150"/>
          </p:xfrm>
          <a:graphic>
            <a:graphicData uri="http://schemas.openxmlformats.org/presentationml/2006/ole">
              <p:oleObj spid="_x0000_s13316" name="Формула" r:id="rId5" imgW="114120" imgH="177480" progId="Equation.3">
                <p:embed/>
              </p:oleObj>
            </a:graphicData>
          </a:graphic>
        </p:graphicFrame>
        <p:graphicFrame>
          <p:nvGraphicFramePr>
            <p:cNvPr id="13317" name="Object 12"/>
            <p:cNvGraphicFramePr>
              <a:graphicFrameLocks noChangeAspect="1"/>
            </p:cNvGraphicFramePr>
            <p:nvPr/>
          </p:nvGraphicFramePr>
          <p:xfrm>
            <a:off x="2771775" y="4365625"/>
            <a:ext cx="244475" cy="288925"/>
          </p:xfrm>
          <a:graphic>
            <a:graphicData uri="http://schemas.openxmlformats.org/presentationml/2006/ole">
              <p:oleObj spid="_x0000_s13317" name="Формула" r:id="rId6" imgW="139680" imgH="164880" progId="Equation.3">
                <p:embed/>
              </p:oleObj>
            </a:graphicData>
          </a:graphic>
        </p:graphicFrame>
      </p:grpSp>
      <p:grpSp>
        <p:nvGrpSpPr>
          <p:cNvPr id="13319" name="Группа 15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17" name="Блок-схема: типовой процесс 16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Управляющая кнопка: домой 17">
              <a:hlinkClick r:id="rId7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8313" y="476250"/>
            <a:ext cx="7848600" cy="2530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000"/>
              <a:t>Например, так древние греки решали уравнение </a:t>
            </a:r>
            <a:r>
              <a:rPr lang="en-US" sz="2000"/>
              <a:t>y²+6y-16=0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Решение представлено на рис. , где </a:t>
            </a:r>
            <a:r>
              <a:rPr lang="en-US" sz="2000"/>
              <a:t>y²+6y</a:t>
            </a:r>
            <a:r>
              <a:rPr lang="ru-RU" sz="2000"/>
              <a:t>=16, или </a:t>
            </a:r>
            <a:r>
              <a:rPr lang="en-US" sz="2000"/>
              <a:t>y²+6y</a:t>
            </a:r>
            <a:r>
              <a:rPr lang="ru-RU" sz="2000"/>
              <a:t>+9=16+9. </a:t>
            </a:r>
            <a:br>
              <a:rPr lang="ru-RU" sz="2000"/>
            </a:br>
            <a:endParaRPr lang="ru-RU" sz="2000"/>
          </a:p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Решение.</a:t>
            </a:r>
            <a:r>
              <a:rPr lang="en-US" sz="2000"/>
              <a:t/>
            </a:r>
            <a:br>
              <a:rPr lang="en-US" sz="2000"/>
            </a:br>
            <a:r>
              <a:rPr lang="ru-RU" sz="2000"/>
              <a:t> Выражения </a:t>
            </a:r>
            <a:r>
              <a:rPr lang="en-US" sz="2000"/>
              <a:t>y²+6y</a:t>
            </a:r>
            <a:r>
              <a:rPr lang="ru-RU" sz="2000"/>
              <a:t>+9 и 16+9 геометрически представляют собой </a:t>
            </a:r>
            <a:br>
              <a:rPr lang="ru-RU" sz="2000"/>
            </a:br>
            <a:r>
              <a:rPr lang="ru-RU" sz="2000"/>
              <a:t>один и тот же квадрат, а исходное уравнение и </a:t>
            </a:r>
            <a:r>
              <a:rPr lang="en-US" sz="2000"/>
              <a:t>y²+6y-16</a:t>
            </a:r>
            <a:r>
              <a:rPr lang="ru-RU" sz="2000"/>
              <a:t>+9-9=0 - одно и то же уравнение. Откуда и получаем, что </a:t>
            </a:r>
            <a:r>
              <a:rPr lang="en-US" sz="2000"/>
              <a:t>y+3=±5, </a:t>
            </a:r>
            <a:r>
              <a:rPr lang="ru-RU" sz="2000"/>
              <a:t>или </a:t>
            </a:r>
            <a:r>
              <a:rPr lang="en-US" sz="2000"/>
              <a:t>y</a:t>
            </a:r>
            <a:r>
              <a:rPr lang="en-US" sz="2000" baseline="-25000"/>
              <a:t>1</a:t>
            </a:r>
            <a:r>
              <a:rPr lang="en-US" sz="2000"/>
              <a:t>=2, y</a:t>
            </a:r>
            <a:r>
              <a:rPr lang="en-US" sz="2000" baseline="-25000"/>
              <a:t>2</a:t>
            </a:r>
            <a:r>
              <a:rPr lang="en-US" sz="2000"/>
              <a:t>=-8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988" y="1268413"/>
            <a:ext cx="691356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Предлагаем Вам решить задачи для закрепления материала. </a:t>
            </a:r>
          </a:p>
          <a:p>
            <a:pPr>
              <a:defRPr/>
            </a:pPr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  <a:hlinkClick r:id="rId2" action="ppaction://hlinkfile"/>
              </a:rPr>
              <a:t>Задачи</a:t>
            </a:r>
            <a:endParaRPr lang="ru-RU" sz="2400" b="1" dirty="0">
              <a:ln w="12700">
                <a:noFill/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988" y="3357563"/>
            <a:ext cx="6697662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А также познакомиться с историей квадратных уравнений.</a:t>
            </a:r>
          </a:p>
          <a:p>
            <a:pPr>
              <a:defRPr/>
            </a:pPr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  <a:hlinkClick r:id="rId3" action="ppaction://hlinkpres?slideindex=1&amp;slidetitle="/>
              </a:rPr>
              <a:t>Исторический аспект решения квадратных уравнений</a:t>
            </a:r>
            <a:endParaRPr lang="ru-RU" sz="2400" b="1" dirty="0">
              <a:ln w="12700">
                <a:noFill/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3"/>
          <p:cNvSpPr txBox="1">
            <a:spLocks noChangeArrowheads="1"/>
          </p:cNvSpPr>
          <p:nvPr/>
        </p:nvSpPr>
        <p:spPr bwMode="auto">
          <a:xfrm>
            <a:off x="611188" y="1412875"/>
            <a:ext cx="8064500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1. Алимов Ш. А., Ильин В. А. и др. Алгебра, 6-8. Пробный учебник для6-8 классов средней школы. –М., Просвещение,1981.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2. Брадис В. М. Четырехзначные математические таблицы для средней школы. Изд. 57-е. –М., Просвещение, 1990.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3. Злоцкий Г. В. Карточки- задания при обучении математике. Книга для учителя. –М., Просвещение, 1992.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4. Клюквин М. Ф. Алгебра, 6-8. Пособие для учащихся 6-8 классов. –М., Просвещение, 1963.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5. Кужепов А. К., Рубанов А. Т. Задачник по алгебре и элементарным функциям. Учебное пособие для средних специальных учебных заведений. –М., Высшая школа,1969.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6. М., Математика (приложение к газете «Первое сентября»), №№21/96, 10/97, 24/97, 18/98, 21/98.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7. Окунев А. К. Квадратичные функции, уравнения и неравенства. Пособие для учителя. –М., Просвещение, 1972.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8. Пресман А. А. Решение квадратного уравнения с помощью циркуля и линейки.       -М., Квант, №4/72. С. 34.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9. Соломник В. С., Милов П. И. Сборник вопросов и задач по математике.Изд.4-е дополн. –М., Высшая школа,1973.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10. Худобин А. И. Сборник задач по алгебре и элементарным функциям. Пособие для учителя. Изд. 2-е. –М., Просвещение,1970.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/>
          </a:p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31640" y="404664"/>
            <a:ext cx="612068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Литература: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Талгат\Desktop\Ди\SDC101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4572032" cy="3462841"/>
          </a:xfrm>
          <a:prstGeom prst="rect">
            <a:avLst/>
          </a:prstGeom>
          <a:ln w="190500" cap="sq">
            <a:solidFill>
              <a:schemeClr val="bg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286380" y="364331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Нурпеисова Диана и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Бугаева Анна,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ученицы 9 «А»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№2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28604"/>
            <a:ext cx="51947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Работу выполнили: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468313" y="1125538"/>
            <a:ext cx="80645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0975" algn="just"/>
            <a:r>
              <a:rPr lang="ru-RU" sz="2000" b="1" dirty="0"/>
              <a:t>Квадратные уравнения</a:t>
            </a:r>
            <a:r>
              <a:rPr lang="ru-RU" sz="2000" dirty="0"/>
              <a:t> -  это фундамент, на котором покоится величественное здание алгебры. Квадратные уравнения находят широкое применение при решении тригонометрических, показательных, логарифмических, иррациональных и трансцендентных уравнений и неравенств. В школьном курсе математики изучаются формулы корней квадратных уравнений, с помощью которых можно решать любые квадратные уравнения. Однако имеются и  другие способы решения таких уравнений, которые позволяют очень быстро и рационально решать многие из них. Существует множество  способов решения квадратных уравнений. Мы рассмотрим и разберем десять из них.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062445" cy="1077218"/>
          </a:xfrm>
          <a:prstGeom prst="rect">
            <a:avLst/>
          </a:prstGeom>
          <a:noFill/>
        </p:spPr>
        <p:txBody>
          <a:bodyPr>
            <a:prstTxWarp prst="textInflateTop">
              <a:avLst>
                <a:gd name="adj" fmla="val 17992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+mn-cs"/>
              </a:rPr>
              <a:t>Основные способы решения квадратных уравнений</a:t>
            </a: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539552" y="1916832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1 способ. Разложение левой части уравнения на множители</a:t>
            </a:r>
            <a:endParaRPr lang="ru-RU" i="1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539552" y="2276872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 smtClean="0"/>
              <a:t>2 </a:t>
            </a:r>
            <a:r>
              <a:rPr lang="ru-RU" b="1" dirty="0"/>
              <a:t>способ. Метод выделения полного квадрата</a:t>
            </a:r>
            <a:endParaRPr lang="ru-RU" b="1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539552" y="2996952"/>
            <a:ext cx="813690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4 способ. </a:t>
            </a:r>
            <a:r>
              <a:rPr lang="ru-RU" b="1" dirty="0" smtClean="0"/>
              <a:t>Решение </a:t>
            </a:r>
            <a:r>
              <a:rPr lang="ru-RU" b="1" dirty="0"/>
              <a:t>уравнений с использованием теоремы Виета (прямой и обратной)</a:t>
            </a:r>
            <a:endParaRPr lang="ru-RU" i="1" dirty="0"/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539552" y="544522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10 способ. Геометрический способ решения квадратных уравнений</a:t>
            </a:r>
            <a:endParaRPr lang="ru-RU" i="1" dirty="0"/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539552" y="2636912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3 способ.</a:t>
            </a:r>
            <a:r>
              <a: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b="1" dirty="0"/>
              <a:t>Решение квадратных уравнений по формуле</a:t>
            </a:r>
            <a:endParaRPr lang="ru-RU" i="1" dirty="0"/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539552" y="364502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5 способ. Решение уравнений способом « переброски»</a:t>
            </a:r>
            <a:endParaRPr lang="ru-RU" i="1" dirty="0"/>
          </a:p>
        </p:txBody>
      </p:sp>
      <p:sp>
        <p:nvSpPr>
          <p:cNvPr id="12" name="Прямоугольник 11">
            <a:hlinkClick r:id="rId8" action="ppaction://hlinksldjump"/>
          </p:cNvPr>
          <p:cNvSpPr/>
          <p:nvPr/>
        </p:nvSpPr>
        <p:spPr>
          <a:xfrm>
            <a:off x="539552" y="472514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8 способ. Решение квадратных уравнений с помощью циркуля и линейки</a:t>
            </a:r>
            <a:endParaRPr lang="ru-RU" i="1" dirty="0"/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539552" y="436510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just">
              <a:defRPr/>
            </a:pPr>
            <a:r>
              <a:rPr lang="ru-RU" b="1" dirty="0"/>
              <a:t>7 способ. Графическое решение квадратных уравнений</a:t>
            </a:r>
            <a:endParaRPr lang="ru-RU" i="1" dirty="0"/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539552" y="508518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dirty="0"/>
              <a:t>9 способ. Решение квадратных уравнений с помощью номограммы</a:t>
            </a:r>
            <a:endParaRPr lang="ru-RU" i="1" dirty="0"/>
          </a:p>
        </p:txBody>
      </p:sp>
      <p:sp>
        <p:nvSpPr>
          <p:cNvPr id="10" name="Прямоугольник 9">
            <a:hlinkClick r:id="rId11" action="ppaction://hlinksldjump"/>
          </p:cNvPr>
          <p:cNvSpPr/>
          <p:nvPr/>
        </p:nvSpPr>
        <p:spPr>
          <a:xfrm>
            <a:off x="539552" y="4005064"/>
            <a:ext cx="81369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dirty="0"/>
              <a:t>6 способ. </a:t>
            </a:r>
            <a:r>
              <a:rPr lang="ru-RU" sz="1600" b="1" dirty="0" smtClean="0"/>
              <a:t>Решение </a:t>
            </a:r>
            <a:r>
              <a:rPr lang="ru-RU" sz="1600" b="1" dirty="0"/>
              <a:t>квадратных уравнений с использованием свойств коэффициентов</a:t>
            </a:r>
          </a:p>
        </p:txBody>
      </p:sp>
    </p:spTree>
  </p:cSld>
  <p:clrMapOvr>
    <a:masterClrMapping/>
  </p:clrMapOvr>
  <p:transition spd="med"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29600" cy="34559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1. Разложение левой части уравнения на множители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  <p:bldLst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Группа 7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9" name="Блок-схема: типовой процесс 8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Управляющая кнопка: домой 9">
              <a:hlinkClick r:id="rId2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611188" y="476250"/>
            <a:ext cx="7777162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/>
              <a:t>Решим уравнение </a:t>
            </a:r>
            <a:r>
              <a:rPr lang="en-US" sz="2000"/>
              <a:t>x</a:t>
            </a:r>
            <a:r>
              <a:rPr lang="en-US" sz="2000" baseline="30000"/>
              <a:t>2</a:t>
            </a:r>
            <a:r>
              <a:rPr lang="en-US" sz="2000"/>
              <a:t>+10x-24=0</a:t>
            </a:r>
            <a:r>
              <a:rPr lang="ru-RU" sz="2000"/>
              <a:t>.</a:t>
            </a:r>
          </a:p>
          <a:p>
            <a:pPr>
              <a:lnSpc>
                <a:spcPct val="150000"/>
              </a:lnSpc>
            </a:pPr>
            <a:r>
              <a:rPr lang="ru-RU" sz="2000"/>
              <a:t>Разложим левую часть на множители:</a:t>
            </a:r>
            <a:br>
              <a:rPr lang="ru-RU" sz="2000"/>
            </a:br>
            <a:r>
              <a:rPr lang="en-US" sz="2000"/>
              <a:t>x</a:t>
            </a:r>
            <a:r>
              <a:rPr lang="en-US" sz="2000" baseline="30000"/>
              <a:t>2</a:t>
            </a:r>
            <a:r>
              <a:rPr lang="en-US" sz="2000"/>
              <a:t>+10x-24=x</a:t>
            </a:r>
            <a:r>
              <a:rPr lang="en-US" sz="2000" baseline="30000"/>
              <a:t>2</a:t>
            </a:r>
            <a:r>
              <a:rPr lang="en-US" sz="2000"/>
              <a:t>+12x-2x-24=x (x+12) -2 (x+12)= (x+12)(x-2).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Уравнение можно переписать так:</a:t>
            </a:r>
            <a:br>
              <a:rPr lang="ru-RU" sz="2000"/>
            </a:br>
            <a:r>
              <a:rPr lang="ru-RU" sz="2000"/>
              <a:t> (</a:t>
            </a:r>
            <a:r>
              <a:rPr lang="en-US" sz="2000"/>
              <a:t>x+12) (x-2)=0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Так как произведение равно нулю, то по крайней мере один из его множителей равен нулю. Поэтому левая часть уравнения обращается в нуль при</a:t>
            </a:r>
            <a:r>
              <a:rPr lang="en-US" sz="2000"/>
              <a:t> x=2</a:t>
            </a:r>
            <a:r>
              <a:rPr lang="ru-RU" sz="2000"/>
              <a:t>, а также при</a:t>
            </a:r>
            <a:r>
              <a:rPr lang="en-US" sz="2000"/>
              <a:t> x=-12</a:t>
            </a:r>
            <a:r>
              <a:rPr lang="ru-RU" sz="2000"/>
              <a:t>. Это означает, что числа 2 и -12 являются корнями уравнения </a:t>
            </a:r>
            <a:r>
              <a:rPr lang="en-US" sz="2000"/>
              <a:t>x</a:t>
            </a:r>
            <a:r>
              <a:rPr lang="en-US" sz="2000" baseline="30000"/>
              <a:t>2</a:t>
            </a:r>
            <a:r>
              <a:rPr lang="en-US" sz="2000"/>
              <a:t>+10x-24=0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060575"/>
            <a:ext cx="8229600" cy="19431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2. Метод выделения полного квадрата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name="Формула" r:id="rId3" imgW="0" imgH="0" progId="Equation.3">
              <p:embed/>
            </p:oleObj>
          </a:graphicData>
        </a:graphic>
      </p:graphicFrame>
      <p:grpSp>
        <p:nvGrpSpPr>
          <p:cNvPr id="1027" name="Группа 7"/>
          <p:cNvGrpSpPr>
            <a:grpSpLocks/>
          </p:cNvGrpSpPr>
          <p:nvPr/>
        </p:nvGrpSpPr>
        <p:grpSpPr bwMode="auto">
          <a:xfrm>
            <a:off x="8072438" y="6215063"/>
            <a:ext cx="642937" cy="428625"/>
            <a:chOff x="4983028" y="5836795"/>
            <a:chExt cx="1152128" cy="648072"/>
          </a:xfrm>
        </p:grpSpPr>
        <p:sp>
          <p:nvSpPr>
            <p:cNvPr id="9" name="Блок-схема: типовой процесс 8"/>
            <p:cNvSpPr/>
            <p:nvPr/>
          </p:nvSpPr>
          <p:spPr>
            <a:xfrm>
              <a:off x="4983028" y="5836795"/>
              <a:ext cx="1152128" cy="648072"/>
            </a:xfrm>
            <a:prstGeom prst="flowChartPredefined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Управляющая кнопка: домой 9">
              <a:hlinkClick r:id="rId4" action="ppaction://hlinksldjump" highlightClick="1"/>
            </p:cNvPr>
            <p:cNvSpPr/>
            <p:nvPr/>
          </p:nvSpPr>
          <p:spPr>
            <a:xfrm>
              <a:off x="5292080" y="5949280"/>
              <a:ext cx="504056" cy="432048"/>
            </a:xfrm>
            <a:prstGeom prst="actionButtonHom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028" name="TextBox 6"/>
          <p:cNvSpPr txBox="1">
            <a:spLocks noChangeArrowheads="1"/>
          </p:cNvSpPr>
          <p:nvPr/>
        </p:nvSpPr>
        <p:spPr bwMode="auto">
          <a:xfrm>
            <a:off x="611188" y="620713"/>
            <a:ext cx="79216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Поясним этот метод на примере.</a:t>
            </a:r>
            <a:br>
              <a:rPr lang="ru-RU" sz="2000"/>
            </a:br>
            <a:r>
              <a:rPr lang="ru-RU" sz="2000"/>
              <a:t>Решим уравнение </a:t>
            </a:r>
            <a:r>
              <a:rPr lang="en-US" sz="2000"/>
              <a:t>x²+6x-7=0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Выделим в левой части полный квадрат. Для этого запишем выражение </a:t>
            </a:r>
            <a:r>
              <a:rPr lang="en-US" sz="2000"/>
              <a:t>x²+6x </a:t>
            </a:r>
            <a:r>
              <a:rPr lang="ru-RU" sz="2000"/>
              <a:t>в следующим виде:</a:t>
            </a:r>
            <a:br>
              <a:rPr lang="ru-RU" sz="2000"/>
            </a:br>
            <a:r>
              <a:rPr lang="ru-RU" sz="2000"/>
              <a:t>                                              </a:t>
            </a:r>
            <a:r>
              <a:rPr lang="en-US" sz="2000"/>
              <a:t>x²+6x=x²+2·</a:t>
            </a:r>
            <a:r>
              <a:rPr lang="ru-RU" sz="2000"/>
              <a:t> </a:t>
            </a:r>
            <a:r>
              <a:rPr lang="en-US" sz="2000"/>
              <a:t>x·3.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 полученном выражении первое слагаемое- квадрат числа </a:t>
            </a:r>
            <a:r>
              <a:rPr lang="en-US" sz="2000"/>
              <a:t>x</a:t>
            </a:r>
            <a:r>
              <a:rPr lang="ru-RU" sz="2000"/>
              <a:t>,а второе- удвоенное произведение </a:t>
            </a:r>
            <a:r>
              <a:rPr lang="en-US" sz="2000"/>
              <a:t>x</a:t>
            </a:r>
            <a:r>
              <a:rPr lang="ru-RU" sz="2000"/>
              <a:t> на 3. Поэтому, чтобы получить полный квадрат, нужно прибавить 3</a:t>
            </a:r>
            <a:r>
              <a:rPr lang="en-US" sz="2000"/>
              <a:t>²</a:t>
            </a:r>
            <a:r>
              <a:rPr lang="ru-RU" sz="2000"/>
              <a:t>, так как </a:t>
            </a:r>
            <a:br>
              <a:rPr lang="ru-RU" sz="2000"/>
            </a:br>
            <a:r>
              <a:rPr lang="ru-RU" sz="2000"/>
              <a:t>                                              </a:t>
            </a:r>
            <a:r>
              <a:rPr lang="en-US" sz="2000"/>
              <a:t>x²+2·x·3+3²=(x+3)²</a:t>
            </a:r>
            <a:br>
              <a:rPr lang="en-US" sz="2000"/>
            </a:br>
            <a:r>
              <a:rPr lang="ru-RU" sz="2000"/>
              <a:t>Преобразуем теперь левую часть уравнения </a:t>
            </a:r>
            <a:r>
              <a:rPr lang="en-US" sz="2000"/>
              <a:t>x²+6x-7=0</a:t>
            </a:r>
            <a:r>
              <a:rPr lang="ru-RU" sz="2000"/>
              <a:t>,</a:t>
            </a:r>
            <a:br>
              <a:rPr lang="ru-RU" sz="2000"/>
            </a:br>
            <a:r>
              <a:rPr lang="ru-RU" sz="2000"/>
              <a:t>прибавляя к ней и вычитая 3</a:t>
            </a:r>
            <a:r>
              <a:rPr lang="en-US" sz="2000"/>
              <a:t>²</a:t>
            </a:r>
            <a:r>
              <a:rPr lang="ru-RU" sz="2000"/>
              <a:t>. Имеем:</a:t>
            </a:r>
            <a:br>
              <a:rPr lang="ru-RU" sz="2000"/>
            </a:br>
            <a:r>
              <a:rPr lang="ru-RU" sz="2000"/>
              <a:t>                </a:t>
            </a:r>
            <a:r>
              <a:rPr lang="en-US" sz="2000"/>
              <a:t>x²+6x-7=x²+2·x·3+3²-3²-7=(x+3) ²-9-7=(x+3) ²-16</a:t>
            </a:r>
            <a:r>
              <a:rPr lang="ru-RU" sz="2000"/>
              <a:t>.</a:t>
            </a:r>
            <a:br>
              <a:rPr lang="ru-RU" sz="2000"/>
            </a:br>
            <a:r>
              <a:rPr lang="ru-RU" sz="2000"/>
              <a:t>Таким образом, данное уравнение можно записать так:</a:t>
            </a:r>
            <a:br>
              <a:rPr lang="ru-RU" sz="2000"/>
            </a:br>
            <a:r>
              <a:rPr lang="ru-RU" sz="2000"/>
              <a:t>                </a:t>
            </a:r>
            <a:r>
              <a:rPr lang="en-US" sz="2000"/>
              <a:t>(x+3) ²-16=0,</a:t>
            </a:r>
            <a:r>
              <a:rPr lang="ru-RU" sz="2000"/>
              <a:t> т.е. </a:t>
            </a:r>
            <a:r>
              <a:rPr lang="en-US" sz="2000"/>
              <a:t>(x+3) ²=16.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Следовательно,</a:t>
            </a:r>
            <a:r>
              <a:rPr lang="en-US" sz="2000"/>
              <a:t> x+3</a:t>
            </a:r>
            <a:r>
              <a:rPr lang="ru-RU" sz="2000"/>
              <a:t> </a:t>
            </a:r>
            <a:r>
              <a:rPr lang="en-US" sz="2000"/>
              <a:t>=</a:t>
            </a:r>
            <a:r>
              <a:rPr lang="ru-RU" sz="2000"/>
              <a:t> </a:t>
            </a:r>
            <a:r>
              <a:rPr lang="en-US" sz="2000"/>
              <a:t>4,</a:t>
            </a:r>
            <a:r>
              <a:rPr lang="ru-RU" sz="2000"/>
              <a:t> </a:t>
            </a:r>
            <a:r>
              <a:rPr lang="en-US" sz="2000"/>
              <a:t>x</a:t>
            </a:r>
            <a:r>
              <a:rPr lang="ru-RU" sz="2000"/>
              <a:t> </a:t>
            </a:r>
            <a:r>
              <a:rPr lang="en-US" sz="2000"/>
              <a:t>=</a:t>
            </a:r>
            <a:r>
              <a:rPr lang="ru-RU" sz="2000"/>
              <a:t> </a:t>
            </a:r>
            <a:r>
              <a:rPr lang="en-US" sz="2000"/>
              <a:t>1, </a:t>
            </a:r>
            <a:r>
              <a:rPr lang="ru-RU" sz="2000"/>
              <a:t>или</a:t>
            </a:r>
            <a:r>
              <a:rPr lang="en-US" sz="2000"/>
              <a:t> x+3</a:t>
            </a:r>
            <a:r>
              <a:rPr lang="ru-RU" sz="2000"/>
              <a:t> </a:t>
            </a:r>
            <a:r>
              <a:rPr lang="en-US" sz="2000"/>
              <a:t>=</a:t>
            </a:r>
            <a:r>
              <a:rPr lang="ru-RU" sz="2000"/>
              <a:t> </a:t>
            </a:r>
            <a:r>
              <a:rPr lang="en-US" sz="2000"/>
              <a:t>-</a:t>
            </a:r>
            <a:r>
              <a:rPr lang="ru-RU" sz="2000"/>
              <a:t> </a:t>
            </a:r>
            <a:r>
              <a:rPr lang="en-US" sz="2000"/>
              <a:t>4,</a:t>
            </a:r>
            <a:r>
              <a:rPr lang="ru-RU" sz="2000"/>
              <a:t>  </a:t>
            </a:r>
            <a:r>
              <a:rPr lang="en-US" sz="2000"/>
              <a:t>x</a:t>
            </a:r>
            <a:r>
              <a:rPr lang="ru-RU" sz="2000" baseline="-25000"/>
              <a:t> </a:t>
            </a:r>
            <a:r>
              <a:rPr lang="en-US" sz="2000"/>
              <a:t>=-7</a:t>
            </a:r>
            <a:r>
              <a:rPr lang="ru-RU" sz="2000"/>
              <a:t> </a:t>
            </a:r>
            <a:br>
              <a:rPr lang="ru-RU" sz="2000"/>
            </a:br>
            <a:endParaRPr lang="ru-RU" sz="200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5">
      <a:dk1>
        <a:srgbClr val="AC835E"/>
      </a:dk1>
      <a:lt1>
        <a:srgbClr val="FFFFFF"/>
      </a:lt1>
      <a:dk2>
        <a:srgbClr val="AE8764"/>
      </a:dk2>
      <a:lt2>
        <a:srgbClr val="FFFFCC"/>
      </a:lt2>
      <a:accent1>
        <a:srgbClr val="CC6600"/>
      </a:accent1>
      <a:accent2>
        <a:srgbClr val="FF5050"/>
      </a:accent2>
      <a:accent3>
        <a:srgbClr val="D3C3B8"/>
      </a:accent3>
      <a:accent4>
        <a:srgbClr val="DADADA"/>
      </a:accent4>
      <a:accent5>
        <a:srgbClr val="E2B8AA"/>
      </a:accent5>
      <a:accent6>
        <a:srgbClr val="E74848"/>
      </a:accent6>
      <a:hlink>
        <a:srgbClr val="FFCC99"/>
      </a:hlink>
      <a:folHlink>
        <a:srgbClr val="FF99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1796</TotalTime>
  <Words>1499</Words>
  <Application>Microsoft Office PowerPoint</Application>
  <PresentationFormat>Экран (4:3)</PresentationFormat>
  <Paragraphs>142</Paragraphs>
  <Slides>39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1" baseType="lpstr">
      <vt:lpstr>Граница</vt:lpstr>
      <vt:lpstr>Формула</vt:lpstr>
      <vt:lpstr>Слайд 1</vt:lpstr>
      <vt:lpstr>Слайд 2</vt:lpstr>
      <vt:lpstr>Слайд 3</vt:lpstr>
      <vt:lpstr>Слайд 4</vt:lpstr>
      <vt:lpstr>Слайд 5</vt:lpstr>
      <vt:lpstr>1. Разложение левой части уравнения на множители</vt:lpstr>
      <vt:lpstr>Слайд 7</vt:lpstr>
      <vt:lpstr>2. Метод выделения полного квадрата</vt:lpstr>
      <vt:lpstr>Слайд 9</vt:lpstr>
      <vt:lpstr>3. Решение квадратных уравнений по формуле</vt:lpstr>
      <vt:lpstr>Слайд 11</vt:lpstr>
      <vt:lpstr>Слайд 12</vt:lpstr>
      <vt:lpstr>Слайд 13</vt:lpstr>
      <vt:lpstr>4. Решение уравнений с использованием теоремы Виета (прямой и обратной)</vt:lpstr>
      <vt:lpstr>Слайд 15</vt:lpstr>
      <vt:lpstr>Слайд 16</vt:lpstr>
      <vt:lpstr>Слайд 17</vt:lpstr>
      <vt:lpstr>5. Решение уравнений способом «переброски»</vt:lpstr>
      <vt:lpstr>Слайд 19</vt:lpstr>
      <vt:lpstr>Слайд 20</vt:lpstr>
      <vt:lpstr>6. Решение квадратных уравнений с использованием свойств коэффициентов </vt:lpstr>
      <vt:lpstr>Слайд 22</vt:lpstr>
      <vt:lpstr>Слайд 23</vt:lpstr>
      <vt:lpstr>Слайд 24</vt:lpstr>
      <vt:lpstr>7. Графическое решение квадратных уравнений</vt:lpstr>
      <vt:lpstr>Слайд 26</vt:lpstr>
      <vt:lpstr>Слайд 27</vt:lpstr>
      <vt:lpstr>Слайд 28</vt:lpstr>
      <vt:lpstr>8. Решение квадратных уравнений с помощью циркуля и линейки</vt:lpstr>
      <vt:lpstr>Слайд 30</vt:lpstr>
      <vt:lpstr>Слайд 31</vt:lpstr>
      <vt:lpstr>9. Решение квадратных уравнений с помощью номограммы</vt:lpstr>
      <vt:lpstr>Слайд 33</vt:lpstr>
      <vt:lpstr>10. Геометрический способ решения квадратных уравнений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Десять способов</dc:title>
  <dc:creator>Home</dc:creator>
  <cp:lastModifiedBy>555</cp:lastModifiedBy>
  <cp:revision>128</cp:revision>
  <dcterms:created xsi:type="dcterms:W3CDTF">2008-01-14T11:33:40Z</dcterms:created>
  <dcterms:modified xsi:type="dcterms:W3CDTF">2015-03-13T17:30:35Z</dcterms:modified>
</cp:coreProperties>
</file>