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60"/>
  </p:normalViewPr>
  <p:slideViewPr>
    <p:cSldViewPr>
      <p:cViewPr>
        <p:scale>
          <a:sx n="60" d="100"/>
          <a:sy n="60" d="100"/>
        </p:scale>
        <p:origin x="-1650" y="-2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FF489982-FBB5-4369-B106-B1BE6ACFBDA9}" type="datetimeFigureOut">
              <a:rPr lang="ru-RU" smtClean="0"/>
              <a:pPr/>
              <a:t>16.01.2013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430CF1BA-AB81-415A-80A0-F86C0F6ABE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F489982-FBB5-4369-B106-B1BE6ACFBDA9}" type="datetimeFigureOut">
              <a:rPr lang="ru-RU" smtClean="0"/>
              <a:pPr/>
              <a:t>16.01.2013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430CF1BA-AB81-415A-80A0-F86C0F6ABE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F489982-FBB5-4369-B106-B1BE6ACFBDA9}" type="datetimeFigureOut">
              <a:rPr lang="ru-RU" smtClean="0"/>
              <a:pPr/>
              <a:t>16.01.2013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430CF1BA-AB81-415A-80A0-F86C0F6ABE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F489982-FBB5-4369-B106-B1BE6ACFBDA9}" type="datetimeFigureOut">
              <a:rPr lang="ru-RU" smtClean="0"/>
              <a:pPr/>
              <a:t>16.01.2013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430CF1BA-AB81-415A-80A0-F86C0F6ABE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FF489982-FBB5-4369-B106-B1BE6ACFBDA9}" type="datetimeFigureOut">
              <a:rPr lang="ru-RU" smtClean="0"/>
              <a:pPr/>
              <a:t>16.01.2013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430CF1BA-AB81-415A-80A0-F86C0F6ABE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F489982-FBB5-4369-B106-B1BE6ACFBDA9}" type="datetimeFigureOut">
              <a:rPr lang="ru-RU" smtClean="0"/>
              <a:pPr/>
              <a:t>16.01.2013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430CF1BA-AB81-415A-80A0-F86C0F6ABE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FF489982-FBB5-4369-B106-B1BE6ACFBDA9}" type="datetimeFigureOut">
              <a:rPr lang="ru-RU" smtClean="0"/>
              <a:pPr/>
              <a:t>16.01.2013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430CF1BA-AB81-415A-80A0-F86C0F6ABE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FF489982-FBB5-4369-B106-B1BE6ACFBDA9}" type="datetimeFigureOut">
              <a:rPr lang="ru-RU" smtClean="0"/>
              <a:pPr/>
              <a:t>16.01.2013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430CF1BA-AB81-415A-80A0-F86C0F6ABE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FF489982-FBB5-4369-B106-B1BE6ACFBDA9}" type="datetimeFigureOut">
              <a:rPr lang="ru-RU" smtClean="0"/>
              <a:pPr/>
              <a:t>16.01.2013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430CF1BA-AB81-415A-80A0-F86C0F6ABE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F489982-FBB5-4369-B106-B1BE6ACFBDA9}" type="datetimeFigureOut">
              <a:rPr lang="ru-RU" smtClean="0"/>
              <a:pPr/>
              <a:t>16.01.2013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430CF1BA-AB81-415A-80A0-F86C0F6ABE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F489982-FBB5-4369-B106-B1BE6ACFBDA9}" type="datetimeFigureOut">
              <a:rPr lang="ru-RU" smtClean="0"/>
              <a:pPr/>
              <a:t>16.01.2013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430CF1BA-AB81-415A-80A0-F86C0F6ABEF0}"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FF489982-FBB5-4369-B106-B1BE6ACFBDA9}" type="datetimeFigureOut">
              <a:rPr lang="ru-RU" smtClean="0"/>
              <a:pPr/>
              <a:t>16.01.2013</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430CF1BA-AB81-415A-80A0-F86C0F6ABE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785794"/>
            <a:ext cx="8229600" cy="4572032"/>
          </a:xfrm>
        </p:spPr>
        <p:txBody>
          <a:bodyPr>
            <a:normAutofit fontScale="90000"/>
          </a:bodyPr>
          <a:lstStyle/>
          <a:p>
            <a:pPr algn="ctr"/>
            <a:r>
              <a:rPr lang="ru-RU" sz="6600" i="1" dirty="0" smtClean="0">
                <a:solidFill>
                  <a:srgbClr val="002060"/>
                </a:solidFill>
              </a:rPr>
              <a:t/>
            </a:r>
            <a:br>
              <a:rPr lang="ru-RU" sz="6600" i="1" dirty="0" smtClean="0">
                <a:solidFill>
                  <a:srgbClr val="002060"/>
                </a:solidFill>
              </a:rPr>
            </a:br>
            <a:r>
              <a:rPr lang="ru-RU" sz="6600" i="1" dirty="0" smtClean="0">
                <a:solidFill>
                  <a:srgbClr val="002060"/>
                </a:solidFill>
              </a:rPr>
              <a:t>Якутия в составе Российского государства</a:t>
            </a:r>
            <a:r>
              <a:rPr lang="ru-RU" i="1" dirty="0" smtClean="0">
                <a:solidFill>
                  <a:srgbClr val="002060"/>
                </a:solidFill>
              </a:rPr>
              <a:t/>
            </a:r>
            <a:br>
              <a:rPr lang="ru-RU" i="1" dirty="0" smtClean="0">
                <a:solidFill>
                  <a:srgbClr val="002060"/>
                </a:solidFill>
              </a:rPr>
            </a:br>
            <a:r>
              <a:rPr lang="ru-RU" dirty="0" smtClean="0">
                <a:solidFill>
                  <a:srgbClr val="FF0000"/>
                </a:solidFill>
              </a:rPr>
              <a:t/>
            </a:r>
            <a:br>
              <a:rPr lang="ru-RU" dirty="0" smtClean="0">
                <a:solidFill>
                  <a:srgbClr val="FF0000"/>
                </a:solidFill>
              </a:rPr>
            </a:br>
            <a:endParaRPr lang="ru-RU"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1"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422030" y="1371600"/>
            <a:ext cx="8229600" cy="4271978"/>
          </a:xfrm>
        </p:spPr>
        <p:txBody>
          <a:bodyPr>
            <a:noAutofit/>
          </a:bodyPr>
          <a:lstStyle/>
          <a:p>
            <a:pPr algn="l"/>
            <a:r>
              <a:rPr lang="ru-RU" sz="1600" dirty="0" smtClean="0"/>
              <a:t>1. Якутск основан в</a:t>
            </a:r>
            <a:br>
              <a:rPr lang="ru-RU" sz="1600" dirty="0" smtClean="0"/>
            </a:br>
            <a:r>
              <a:rPr lang="ru-RU" sz="1600" dirty="0" smtClean="0"/>
              <a:t>              1) 1619 г.</a:t>
            </a:r>
            <a:br>
              <a:rPr lang="ru-RU" sz="1600" dirty="0" smtClean="0"/>
            </a:br>
            <a:r>
              <a:rPr lang="ru-RU" sz="1600" dirty="0" smtClean="0"/>
              <a:t>              2) 1628 г.</a:t>
            </a:r>
            <a:br>
              <a:rPr lang="ru-RU" sz="1600" dirty="0" smtClean="0"/>
            </a:br>
            <a:r>
              <a:rPr lang="ru-RU" sz="1600" dirty="0" smtClean="0"/>
              <a:t>              3) 1632 г.</a:t>
            </a:r>
            <a:br>
              <a:rPr lang="ru-RU" sz="1600" dirty="0" smtClean="0"/>
            </a:br>
            <a:r>
              <a:rPr lang="ru-RU" sz="1600" dirty="0" smtClean="0"/>
              <a:t>              4) 1636 г.</a:t>
            </a:r>
            <a:br>
              <a:rPr lang="ru-RU" sz="1600" dirty="0" smtClean="0"/>
            </a:br>
            <a:r>
              <a:rPr lang="ru-RU" sz="1600" dirty="0" smtClean="0"/>
              <a:t>              5) 1638 г.</a:t>
            </a:r>
            <a:br>
              <a:rPr lang="ru-RU" sz="1600" dirty="0" smtClean="0"/>
            </a:br>
            <a:r>
              <a:rPr lang="ru-RU" sz="1600" dirty="0" smtClean="0"/>
              <a:t>              6) 1643 г.</a:t>
            </a:r>
            <a:br>
              <a:rPr lang="ru-RU" sz="1600" dirty="0" smtClean="0"/>
            </a:br>
            <a:r>
              <a:rPr lang="ru-RU" sz="1600" dirty="0" smtClean="0"/>
              <a:t>2. Первый воевода г. Якутска был</a:t>
            </a:r>
            <a:br>
              <a:rPr lang="ru-RU" sz="1600" dirty="0" smtClean="0"/>
            </a:br>
            <a:r>
              <a:rPr lang="ru-RU" sz="1600" dirty="0" smtClean="0"/>
              <a:t>              1) </a:t>
            </a:r>
            <a:r>
              <a:rPr lang="ru-RU" sz="1600" dirty="0" err="1" smtClean="0"/>
              <a:t>Албычев</a:t>
            </a:r>
            <a:r>
              <a:rPr lang="ru-RU" sz="1600" dirty="0" smtClean="0"/>
              <a:t> П.</a:t>
            </a:r>
            <a:br>
              <a:rPr lang="ru-RU" sz="1600" dirty="0" smtClean="0"/>
            </a:br>
            <a:r>
              <a:rPr lang="ru-RU" sz="1600" dirty="0" smtClean="0"/>
              <a:t>              2) Галкин И.</a:t>
            </a:r>
            <a:br>
              <a:rPr lang="ru-RU" sz="1600" dirty="0" smtClean="0"/>
            </a:br>
            <a:r>
              <a:rPr lang="ru-RU" sz="1600" dirty="0" smtClean="0"/>
              <a:t>              3) Глебов М.</a:t>
            </a:r>
            <a:br>
              <a:rPr lang="ru-RU" sz="1600" dirty="0" smtClean="0"/>
            </a:br>
            <a:r>
              <a:rPr lang="ru-RU" sz="1600" dirty="0" smtClean="0"/>
              <a:t>              4) Головин П.</a:t>
            </a:r>
            <a:br>
              <a:rPr lang="ru-RU" sz="1600" dirty="0" smtClean="0"/>
            </a:br>
            <a:r>
              <a:rPr lang="ru-RU" sz="1600" dirty="0" smtClean="0"/>
              <a:t>              5) Рукин Ч.</a:t>
            </a:r>
            <a:br>
              <a:rPr lang="ru-RU" sz="1600" dirty="0" smtClean="0"/>
            </a:br>
            <a:r>
              <a:rPr lang="ru-RU" sz="1600" dirty="0" smtClean="0"/>
              <a:t>              6) Филатов Е.</a:t>
            </a:r>
            <a:br>
              <a:rPr lang="ru-RU" sz="1600" dirty="0" smtClean="0"/>
            </a:br>
            <a:r>
              <a:rPr lang="ru-RU" sz="1600" dirty="0" smtClean="0"/>
              <a:t> 3. Дань, собираемая с коренного населения Якутии с </a:t>
            </a:r>
            <a:r>
              <a:rPr lang="en-US" sz="1600" dirty="0" smtClean="0"/>
              <a:t>XVII</a:t>
            </a:r>
            <a:r>
              <a:rPr lang="ru-RU" sz="1600" dirty="0" smtClean="0"/>
              <a:t> в. по 1917 г.</a:t>
            </a:r>
            <a:br>
              <a:rPr lang="ru-RU" sz="1600" dirty="0" smtClean="0"/>
            </a:br>
            <a:r>
              <a:rPr lang="ru-RU" sz="1600" dirty="0" smtClean="0"/>
              <a:t>              1) аманат</a:t>
            </a:r>
            <a:br>
              <a:rPr lang="ru-RU" sz="1600" dirty="0" smtClean="0"/>
            </a:br>
            <a:r>
              <a:rPr lang="ru-RU" sz="1600" dirty="0" smtClean="0"/>
              <a:t>              2) шерсть</a:t>
            </a:r>
            <a:br>
              <a:rPr lang="ru-RU" sz="1600" dirty="0" smtClean="0"/>
            </a:br>
            <a:r>
              <a:rPr lang="ru-RU" sz="1600" dirty="0" smtClean="0"/>
              <a:t>              3) ясак</a:t>
            </a:r>
            <a:endParaRPr lang="ru-RU"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одзаголовок 5"/>
          <p:cNvSpPr>
            <a:spLocks noGrp="1"/>
          </p:cNvSpPr>
          <p:nvPr>
            <p:ph type="subTitle" idx="1"/>
          </p:nvPr>
        </p:nvSpPr>
        <p:spPr>
          <a:xfrm>
            <a:off x="533400" y="1571612"/>
            <a:ext cx="7854696" cy="4143404"/>
          </a:xfrm>
        </p:spPr>
        <p:txBody>
          <a:bodyPr>
            <a:normAutofit lnSpcReduction="10000"/>
          </a:bodyPr>
          <a:lstStyle/>
          <a:p>
            <a:pPr algn="l"/>
            <a:r>
              <a:rPr lang="ru-RU" dirty="0" smtClean="0">
                <a:solidFill>
                  <a:srgbClr val="002060"/>
                </a:solidFill>
              </a:rPr>
              <a:t> </a:t>
            </a:r>
            <a:r>
              <a:rPr lang="ru-RU" dirty="0" smtClean="0"/>
              <a:t>4. Основная задача дальнейшего продвижения служивых людей московского царя на Восток</a:t>
            </a:r>
          </a:p>
          <a:p>
            <a:pPr algn="l"/>
            <a:r>
              <a:rPr lang="ru-RU" dirty="0" smtClean="0"/>
              <a:t>              1) Великие географические открытия</a:t>
            </a:r>
          </a:p>
          <a:p>
            <a:pPr algn="l"/>
            <a:r>
              <a:rPr lang="ru-RU" dirty="0" smtClean="0"/>
              <a:t>              2) выход к Индии и Китаю, странам богатым         золотом</a:t>
            </a:r>
          </a:p>
          <a:p>
            <a:pPr algn="l"/>
            <a:r>
              <a:rPr lang="ru-RU" dirty="0" smtClean="0"/>
              <a:t>              3) жажда личного обогащения и уход от наказания государевых служб</a:t>
            </a:r>
          </a:p>
          <a:p>
            <a:pPr algn="l"/>
            <a:r>
              <a:rPr lang="ru-RU" dirty="0" smtClean="0"/>
              <a:t>              4) учреждения органов местной организации, организация обороны новых земель и сбор податей и повинностей</a:t>
            </a:r>
          </a:p>
          <a:p>
            <a:pPr algn="l"/>
            <a:r>
              <a:rPr lang="ru-RU" dirty="0" smtClean="0"/>
              <a:t>5. Массовый переход якутов на земледелие состоялось</a:t>
            </a:r>
          </a:p>
          <a:p>
            <a:pPr algn="l"/>
            <a:r>
              <a:rPr lang="ru-RU" dirty="0" smtClean="0"/>
              <a:t>              1) во второй половине </a:t>
            </a:r>
            <a:r>
              <a:rPr lang="en-US" dirty="0" smtClean="0"/>
              <a:t>XVII</a:t>
            </a:r>
            <a:r>
              <a:rPr lang="ru-RU" dirty="0" smtClean="0"/>
              <a:t> в.</a:t>
            </a:r>
          </a:p>
          <a:p>
            <a:pPr algn="l"/>
            <a:r>
              <a:rPr lang="ru-RU" dirty="0" smtClean="0"/>
              <a:t>              2) в конце </a:t>
            </a:r>
            <a:r>
              <a:rPr lang="en-US" dirty="0" smtClean="0"/>
              <a:t>XVIII</a:t>
            </a:r>
            <a:r>
              <a:rPr lang="ru-RU" dirty="0" smtClean="0"/>
              <a:t>- первой половине </a:t>
            </a:r>
            <a:r>
              <a:rPr lang="en-US" dirty="0" smtClean="0"/>
              <a:t>XIX</a:t>
            </a:r>
            <a:r>
              <a:rPr lang="ru-RU" dirty="0" smtClean="0"/>
              <a:t>вв.</a:t>
            </a:r>
          </a:p>
          <a:p>
            <a:pPr algn="l"/>
            <a:r>
              <a:rPr lang="ru-RU" dirty="0" smtClean="0"/>
              <a:t>              3) в конце </a:t>
            </a:r>
            <a:r>
              <a:rPr lang="en-US" dirty="0" smtClean="0"/>
              <a:t>XIX</a:t>
            </a:r>
            <a:r>
              <a:rPr lang="ru-RU" dirty="0" smtClean="0"/>
              <a:t> – начале ХХ вв.</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ox(in)">
                                      <p:cBhvr>
                                        <p:cTn id="7" dur="2000"/>
                                        <p:tgtEl>
                                          <p:spTgt spid="6">
                                            <p:txEl>
                                              <p:pRg st="0" end="0"/>
                                            </p:txEl>
                                          </p:spTgt>
                                        </p:tgtEl>
                                      </p:cBhvr>
                                    </p:animEffect>
                                  </p:childTnLst>
                                </p:cTn>
                              </p:par>
                            </p:childTnLst>
                          </p:cTn>
                        </p:par>
                        <p:par>
                          <p:cTn id="8" fill="hold">
                            <p:stCondLst>
                              <p:cond delay="2000"/>
                            </p:stCondLst>
                            <p:childTnLst>
                              <p:par>
                                <p:cTn id="9" presetID="4" presetClass="entr" presetSubtype="16" fill="hold" grpId="0" nodeType="after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box(in)">
                                      <p:cBhvr>
                                        <p:cTn id="11" dur="2000"/>
                                        <p:tgtEl>
                                          <p:spTgt spid="6">
                                            <p:txEl>
                                              <p:pRg st="1" end="1"/>
                                            </p:txEl>
                                          </p:spTgt>
                                        </p:tgtEl>
                                      </p:cBhvr>
                                    </p:animEffect>
                                  </p:childTnLst>
                                </p:cTn>
                              </p:par>
                            </p:childTnLst>
                          </p:cTn>
                        </p:par>
                        <p:par>
                          <p:cTn id="12" fill="hold">
                            <p:stCondLst>
                              <p:cond delay="4000"/>
                            </p:stCondLst>
                            <p:childTnLst>
                              <p:par>
                                <p:cTn id="13" presetID="4" presetClass="entr" presetSubtype="16" fill="hold" grpId="0" nodeType="after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box(in)">
                                      <p:cBhvr>
                                        <p:cTn id="15" dur="2000"/>
                                        <p:tgtEl>
                                          <p:spTgt spid="6">
                                            <p:txEl>
                                              <p:pRg st="2" end="2"/>
                                            </p:txEl>
                                          </p:spTgt>
                                        </p:tgtEl>
                                      </p:cBhvr>
                                    </p:animEffect>
                                  </p:childTnLst>
                                </p:cTn>
                              </p:par>
                            </p:childTnLst>
                          </p:cTn>
                        </p:par>
                        <p:par>
                          <p:cTn id="16" fill="hold">
                            <p:stCondLst>
                              <p:cond delay="6000"/>
                            </p:stCondLst>
                            <p:childTnLst>
                              <p:par>
                                <p:cTn id="17" presetID="4" presetClass="entr" presetSubtype="16" fill="hold" grpId="0" nodeType="after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Effect transition="in" filter="box(in)">
                                      <p:cBhvr>
                                        <p:cTn id="19" dur="2000"/>
                                        <p:tgtEl>
                                          <p:spTgt spid="6">
                                            <p:txEl>
                                              <p:pRg st="3" end="3"/>
                                            </p:txEl>
                                          </p:spTgt>
                                        </p:tgtEl>
                                      </p:cBhvr>
                                    </p:animEffect>
                                  </p:childTnLst>
                                </p:cTn>
                              </p:par>
                            </p:childTnLst>
                          </p:cTn>
                        </p:par>
                        <p:par>
                          <p:cTn id="20" fill="hold">
                            <p:stCondLst>
                              <p:cond delay="8000"/>
                            </p:stCondLst>
                            <p:childTnLst>
                              <p:par>
                                <p:cTn id="21" presetID="4" presetClass="entr" presetSubtype="16" fill="hold" grpId="0" nodeType="after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box(in)">
                                      <p:cBhvr>
                                        <p:cTn id="23" dur="2000"/>
                                        <p:tgtEl>
                                          <p:spTgt spid="6">
                                            <p:txEl>
                                              <p:pRg st="4" end="4"/>
                                            </p:txEl>
                                          </p:spTgt>
                                        </p:tgtEl>
                                      </p:cBhvr>
                                    </p:animEffect>
                                  </p:childTnLst>
                                </p:cTn>
                              </p:par>
                            </p:childTnLst>
                          </p:cTn>
                        </p:par>
                        <p:par>
                          <p:cTn id="24" fill="hold">
                            <p:stCondLst>
                              <p:cond delay="10000"/>
                            </p:stCondLst>
                            <p:childTnLst>
                              <p:par>
                                <p:cTn id="25" presetID="4" presetClass="entr" presetSubtype="16" fill="hold" grpId="0" nodeType="after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box(in)">
                                      <p:cBhvr>
                                        <p:cTn id="27" dur="2000"/>
                                        <p:tgtEl>
                                          <p:spTgt spid="6">
                                            <p:txEl>
                                              <p:pRg st="5" end="5"/>
                                            </p:txEl>
                                          </p:spTgt>
                                        </p:tgtEl>
                                      </p:cBhvr>
                                    </p:animEffect>
                                  </p:childTnLst>
                                </p:cTn>
                              </p:par>
                            </p:childTnLst>
                          </p:cTn>
                        </p:par>
                        <p:par>
                          <p:cTn id="28" fill="hold">
                            <p:stCondLst>
                              <p:cond delay="12000"/>
                            </p:stCondLst>
                            <p:childTnLst>
                              <p:par>
                                <p:cTn id="29" presetID="4" presetClass="entr" presetSubtype="16" fill="hold" grpId="0" nodeType="after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Effect transition="in" filter="box(in)">
                                      <p:cBhvr>
                                        <p:cTn id="31" dur="2000"/>
                                        <p:tgtEl>
                                          <p:spTgt spid="6">
                                            <p:txEl>
                                              <p:pRg st="6" end="6"/>
                                            </p:txEl>
                                          </p:spTgt>
                                        </p:tgtEl>
                                      </p:cBhvr>
                                    </p:animEffect>
                                  </p:childTnLst>
                                </p:cTn>
                              </p:par>
                            </p:childTnLst>
                          </p:cTn>
                        </p:par>
                        <p:par>
                          <p:cTn id="32" fill="hold">
                            <p:stCondLst>
                              <p:cond delay="14000"/>
                            </p:stCondLst>
                            <p:childTnLst>
                              <p:par>
                                <p:cTn id="33" presetID="4" presetClass="entr" presetSubtype="16" fill="hold" grpId="0" nodeType="after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animEffect transition="in" filter="box(in)">
                                      <p:cBhvr>
                                        <p:cTn id="35" dur="2000"/>
                                        <p:tgtEl>
                                          <p:spTgt spid="6">
                                            <p:txEl>
                                              <p:pRg st="7" end="7"/>
                                            </p:txEl>
                                          </p:spTgt>
                                        </p:tgtEl>
                                      </p:cBhvr>
                                    </p:animEffect>
                                  </p:childTnLst>
                                </p:cTn>
                              </p:par>
                            </p:childTnLst>
                          </p:cTn>
                        </p:par>
                        <p:par>
                          <p:cTn id="36" fill="hold">
                            <p:stCondLst>
                              <p:cond delay="16000"/>
                            </p:stCondLst>
                            <p:childTnLst>
                              <p:par>
                                <p:cTn id="37" presetID="4" presetClass="entr" presetSubtype="16" fill="hold" grpId="0" nodeType="after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animEffect transition="in" filter="box(in)">
                                      <p:cBhvr>
                                        <p:cTn id="39" dur="20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533400" y="285728"/>
            <a:ext cx="7851648" cy="714380"/>
          </a:xfrm>
        </p:spPr>
        <p:txBody>
          <a:bodyPr>
            <a:normAutofit/>
          </a:bodyPr>
          <a:lstStyle/>
          <a:p>
            <a:pPr algn="ctr"/>
            <a:endParaRPr lang="ru-RU" sz="3600" dirty="0">
              <a:solidFill>
                <a:srgbClr val="FF0000"/>
              </a:solidFill>
            </a:endParaRPr>
          </a:p>
        </p:txBody>
      </p:sp>
      <p:sp>
        <p:nvSpPr>
          <p:cNvPr id="5" name="Подзаголовок 4"/>
          <p:cNvSpPr>
            <a:spLocks noGrp="1"/>
          </p:cNvSpPr>
          <p:nvPr>
            <p:ph type="subTitle" idx="1"/>
          </p:nvPr>
        </p:nvSpPr>
        <p:spPr>
          <a:xfrm>
            <a:off x="533400" y="1142984"/>
            <a:ext cx="7854696" cy="5000660"/>
          </a:xfrm>
        </p:spPr>
        <p:txBody>
          <a:bodyPr>
            <a:normAutofit/>
          </a:bodyPr>
          <a:lstStyle/>
          <a:p>
            <a:pPr algn="l"/>
            <a:r>
              <a:rPr lang="ru-RU" dirty="0" smtClean="0"/>
              <a:t>6. Автор концепции добровольного вхождения Якутии в состав России</a:t>
            </a:r>
          </a:p>
          <a:p>
            <a:pPr algn="l"/>
            <a:r>
              <a:rPr lang="ru-RU" dirty="0" smtClean="0"/>
              <a:t>              1) Ф.Г.Сафронов</a:t>
            </a:r>
          </a:p>
          <a:p>
            <a:pPr algn="l"/>
            <a:r>
              <a:rPr lang="ru-RU" dirty="0" smtClean="0"/>
              <a:t>              2) </a:t>
            </a:r>
            <a:r>
              <a:rPr lang="ru-RU" dirty="0" err="1" smtClean="0"/>
              <a:t>Г.П.Башарин</a:t>
            </a:r>
            <a:endParaRPr lang="ru-RU" dirty="0" smtClean="0"/>
          </a:p>
          <a:p>
            <a:pPr algn="l"/>
            <a:r>
              <a:rPr lang="ru-RU" dirty="0" smtClean="0"/>
              <a:t>              3) А.А.Борисов</a:t>
            </a:r>
          </a:p>
          <a:p>
            <a:pPr algn="l"/>
            <a:r>
              <a:rPr lang="ru-RU" dirty="0" smtClean="0"/>
              <a:t>7.  Во главе родоплеменных групп стояли</a:t>
            </a:r>
          </a:p>
          <a:p>
            <a:pPr algn="l"/>
            <a:r>
              <a:rPr lang="ru-RU" dirty="0" smtClean="0"/>
              <a:t>              1) баи</a:t>
            </a:r>
          </a:p>
          <a:p>
            <a:pPr algn="l"/>
            <a:r>
              <a:rPr lang="ru-RU" dirty="0" smtClean="0"/>
              <a:t>              2) </a:t>
            </a:r>
            <a:r>
              <a:rPr lang="ru-RU" dirty="0" err="1" smtClean="0"/>
              <a:t>сесены</a:t>
            </a:r>
            <a:endParaRPr lang="ru-RU" dirty="0" smtClean="0"/>
          </a:p>
          <a:p>
            <a:pPr algn="l"/>
            <a:r>
              <a:rPr lang="ru-RU" dirty="0" smtClean="0"/>
              <a:t>              3) тойоны</a:t>
            </a:r>
          </a:p>
          <a:p>
            <a:pPr algn="l"/>
            <a:r>
              <a:rPr lang="ru-RU" dirty="0" smtClean="0"/>
              <a:t>              4) ханы</a:t>
            </a:r>
          </a:p>
          <a:p>
            <a:pPr algn="l"/>
            <a:r>
              <a:rPr lang="ru-RU" dirty="0" smtClean="0"/>
              <a:t>8. Взимание подати собиралось</a:t>
            </a:r>
          </a:p>
          <a:p>
            <a:pPr algn="l"/>
            <a:r>
              <a:rPr lang="ru-RU" dirty="0" smtClean="0"/>
              <a:t>              1) домашним скотом</a:t>
            </a:r>
          </a:p>
          <a:p>
            <a:pPr algn="l"/>
            <a:r>
              <a:rPr lang="ru-RU" dirty="0" smtClean="0"/>
              <a:t>              2) золотом</a:t>
            </a:r>
          </a:p>
          <a:p>
            <a:pPr algn="l"/>
            <a:r>
              <a:rPr lang="ru-RU" dirty="0" smtClean="0"/>
              <a:t>              3) мамонтовым бивнем</a:t>
            </a:r>
          </a:p>
          <a:p>
            <a:pPr algn="l"/>
            <a:r>
              <a:rPr lang="ru-RU" dirty="0" smtClean="0"/>
              <a:t>              4) продуктами питания</a:t>
            </a:r>
          </a:p>
          <a:p>
            <a:pPr algn="l"/>
            <a:r>
              <a:rPr lang="ru-RU" dirty="0" smtClean="0"/>
              <a:t>              5) пушниной</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checkerboard(across)">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checkerboard(across)">
                                      <p:cBhvr>
                                        <p:cTn id="17" dur="20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checkerboard(across)">
                                      <p:cBhvr>
                                        <p:cTn id="22" dur="2000"/>
                                        <p:tgtEl>
                                          <p:spTgt spid="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checkerboard(across)">
                                      <p:cBhvr>
                                        <p:cTn id="27" dur="2000"/>
                                        <p:tgtEl>
                                          <p:spTgt spid="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checkerboard(across)">
                                      <p:cBhvr>
                                        <p:cTn id="32" dur="2000"/>
                                        <p:tgtEl>
                                          <p:spTgt spid="5">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checkerboard(across)">
                                      <p:cBhvr>
                                        <p:cTn id="37" dur="2000"/>
                                        <p:tgtEl>
                                          <p:spTgt spid="5">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checkerboard(across)">
                                      <p:cBhvr>
                                        <p:cTn id="42" dur="2000"/>
                                        <p:tgtEl>
                                          <p:spTgt spid="5">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animEffect transition="in" filter="checkerboard(across)">
                                      <p:cBhvr>
                                        <p:cTn id="47" dur="2000"/>
                                        <p:tgtEl>
                                          <p:spTgt spid="5">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grpId="0" nodeType="clickEffect">
                                  <p:stCondLst>
                                    <p:cond delay="0"/>
                                  </p:stCondLst>
                                  <p:childTnLst>
                                    <p:set>
                                      <p:cBhvr>
                                        <p:cTn id="51" dur="1" fill="hold">
                                          <p:stCondLst>
                                            <p:cond delay="0"/>
                                          </p:stCondLst>
                                        </p:cTn>
                                        <p:tgtEl>
                                          <p:spTgt spid="5">
                                            <p:txEl>
                                              <p:pRg st="8" end="8"/>
                                            </p:txEl>
                                          </p:spTgt>
                                        </p:tgtEl>
                                        <p:attrNameLst>
                                          <p:attrName>style.visibility</p:attrName>
                                        </p:attrNameLst>
                                      </p:cBhvr>
                                      <p:to>
                                        <p:strVal val="visible"/>
                                      </p:to>
                                    </p:set>
                                    <p:animEffect transition="in" filter="checkerboard(across)">
                                      <p:cBhvr>
                                        <p:cTn id="52" dur="2000"/>
                                        <p:tgtEl>
                                          <p:spTgt spid="5">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grpId="0" nodeType="clickEffect">
                                  <p:stCondLst>
                                    <p:cond delay="0"/>
                                  </p:stCondLst>
                                  <p:childTnLst>
                                    <p:set>
                                      <p:cBhvr>
                                        <p:cTn id="56" dur="1" fill="hold">
                                          <p:stCondLst>
                                            <p:cond delay="0"/>
                                          </p:stCondLst>
                                        </p:cTn>
                                        <p:tgtEl>
                                          <p:spTgt spid="5">
                                            <p:txEl>
                                              <p:pRg st="9" end="9"/>
                                            </p:txEl>
                                          </p:spTgt>
                                        </p:tgtEl>
                                        <p:attrNameLst>
                                          <p:attrName>style.visibility</p:attrName>
                                        </p:attrNameLst>
                                      </p:cBhvr>
                                      <p:to>
                                        <p:strVal val="visible"/>
                                      </p:to>
                                    </p:set>
                                    <p:animEffect transition="in" filter="checkerboard(across)">
                                      <p:cBhvr>
                                        <p:cTn id="57" dur="2000"/>
                                        <p:tgtEl>
                                          <p:spTgt spid="5">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grpId="0" nodeType="clickEffect">
                                  <p:stCondLst>
                                    <p:cond delay="0"/>
                                  </p:stCondLst>
                                  <p:childTnLst>
                                    <p:set>
                                      <p:cBhvr>
                                        <p:cTn id="61" dur="1" fill="hold">
                                          <p:stCondLst>
                                            <p:cond delay="0"/>
                                          </p:stCondLst>
                                        </p:cTn>
                                        <p:tgtEl>
                                          <p:spTgt spid="5">
                                            <p:txEl>
                                              <p:pRg st="10" end="10"/>
                                            </p:txEl>
                                          </p:spTgt>
                                        </p:tgtEl>
                                        <p:attrNameLst>
                                          <p:attrName>style.visibility</p:attrName>
                                        </p:attrNameLst>
                                      </p:cBhvr>
                                      <p:to>
                                        <p:strVal val="visible"/>
                                      </p:to>
                                    </p:set>
                                    <p:animEffect transition="in" filter="checkerboard(across)">
                                      <p:cBhvr>
                                        <p:cTn id="62" dur="2000"/>
                                        <p:tgtEl>
                                          <p:spTgt spid="5">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5" presetClass="entr" presetSubtype="10" fill="hold" grpId="0" nodeType="clickEffect">
                                  <p:stCondLst>
                                    <p:cond delay="0"/>
                                  </p:stCondLst>
                                  <p:childTnLst>
                                    <p:set>
                                      <p:cBhvr>
                                        <p:cTn id="66" dur="1" fill="hold">
                                          <p:stCondLst>
                                            <p:cond delay="0"/>
                                          </p:stCondLst>
                                        </p:cTn>
                                        <p:tgtEl>
                                          <p:spTgt spid="5">
                                            <p:txEl>
                                              <p:pRg st="11" end="11"/>
                                            </p:txEl>
                                          </p:spTgt>
                                        </p:tgtEl>
                                        <p:attrNameLst>
                                          <p:attrName>style.visibility</p:attrName>
                                        </p:attrNameLst>
                                      </p:cBhvr>
                                      <p:to>
                                        <p:strVal val="visible"/>
                                      </p:to>
                                    </p:set>
                                    <p:animEffect transition="in" filter="checkerboard(across)">
                                      <p:cBhvr>
                                        <p:cTn id="67" dur="2000"/>
                                        <p:tgtEl>
                                          <p:spTgt spid="5">
                                            <p:txEl>
                                              <p:pRg st="11" end="11"/>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5" presetClass="entr" presetSubtype="10" fill="hold" grpId="0" nodeType="clickEffect">
                                  <p:stCondLst>
                                    <p:cond delay="0"/>
                                  </p:stCondLst>
                                  <p:childTnLst>
                                    <p:set>
                                      <p:cBhvr>
                                        <p:cTn id="71" dur="1" fill="hold">
                                          <p:stCondLst>
                                            <p:cond delay="0"/>
                                          </p:stCondLst>
                                        </p:cTn>
                                        <p:tgtEl>
                                          <p:spTgt spid="5">
                                            <p:txEl>
                                              <p:pRg st="12" end="12"/>
                                            </p:txEl>
                                          </p:spTgt>
                                        </p:tgtEl>
                                        <p:attrNameLst>
                                          <p:attrName>style.visibility</p:attrName>
                                        </p:attrNameLst>
                                      </p:cBhvr>
                                      <p:to>
                                        <p:strVal val="visible"/>
                                      </p:to>
                                    </p:set>
                                    <p:animEffect transition="in" filter="checkerboard(across)">
                                      <p:cBhvr>
                                        <p:cTn id="72" dur="2000"/>
                                        <p:tgtEl>
                                          <p:spTgt spid="5">
                                            <p:txEl>
                                              <p:pRg st="12" end="12"/>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 presetClass="entr" presetSubtype="10" fill="hold" grpId="0" nodeType="clickEffect">
                                  <p:stCondLst>
                                    <p:cond delay="0"/>
                                  </p:stCondLst>
                                  <p:childTnLst>
                                    <p:set>
                                      <p:cBhvr>
                                        <p:cTn id="76" dur="1" fill="hold">
                                          <p:stCondLst>
                                            <p:cond delay="0"/>
                                          </p:stCondLst>
                                        </p:cTn>
                                        <p:tgtEl>
                                          <p:spTgt spid="5">
                                            <p:txEl>
                                              <p:pRg st="13" end="13"/>
                                            </p:txEl>
                                          </p:spTgt>
                                        </p:tgtEl>
                                        <p:attrNameLst>
                                          <p:attrName>style.visibility</p:attrName>
                                        </p:attrNameLst>
                                      </p:cBhvr>
                                      <p:to>
                                        <p:strVal val="visible"/>
                                      </p:to>
                                    </p:set>
                                    <p:animEffect transition="in" filter="checkerboard(across)">
                                      <p:cBhvr>
                                        <p:cTn id="77" dur="2000"/>
                                        <p:tgtEl>
                                          <p:spTgt spid="5">
                                            <p:txEl>
                                              <p:pRg st="13" end="13"/>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5" presetClass="entr" presetSubtype="10" fill="hold" grpId="0" nodeType="clickEffect">
                                  <p:stCondLst>
                                    <p:cond delay="0"/>
                                  </p:stCondLst>
                                  <p:childTnLst>
                                    <p:set>
                                      <p:cBhvr>
                                        <p:cTn id="81" dur="1" fill="hold">
                                          <p:stCondLst>
                                            <p:cond delay="0"/>
                                          </p:stCondLst>
                                        </p:cTn>
                                        <p:tgtEl>
                                          <p:spTgt spid="5">
                                            <p:txEl>
                                              <p:pRg st="14" end="14"/>
                                            </p:txEl>
                                          </p:spTgt>
                                        </p:tgtEl>
                                        <p:attrNameLst>
                                          <p:attrName>style.visibility</p:attrName>
                                        </p:attrNameLst>
                                      </p:cBhvr>
                                      <p:to>
                                        <p:strVal val="visible"/>
                                      </p:to>
                                    </p:set>
                                    <p:animEffect transition="in" filter="checkerboard(across)">
                                      <p:cBhvr>
                                        <p:cTn id="82" dur="2000"/>
                                        <p:tgtEl>
                                          <p:spTgt spid="5">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3"/>
          <p:cNvSpPr>
            <a:spLocks noGrp="1"/>
          </p:cNvSpPr>
          <p:nvPr>
            <p:ph type="ctrTitle"/>
          </p:nvPr>
        </p:nvSpPr>
        <p:spPr>
          <a:xfrm>
            <a:off x="428596" y="177420"/>
            <a:ext cx="8001056" cy="465497"/>
          </a:xfrm>
        </p:spPr>
        <p:txBody>
          <a:bodyPr>
            <a:normAutofit fontScale="90000"/>
          </a:bodyPr>
          <a:lstStyle/>
          <a:p>
            <a:pPr algn="ctr"/>
            <a:endParaRPr lang="ru-RU" sz="2800" dirty="0">
              <a:solidFill>
                <a:srgbClr val="C00000"/>
              </a:solidFill>
            </a:endParaRPr>
          </a:p>
        </p:txBody>
      </p:sp>
      <p:sp>
        <p:nvSpPr>
          <p:cNvPr id="7" name="Подзаголовок 6"/>
          <p:cNvSpPr>
            <a:spLocks noGrp="1"/>
          </p:cNvSpPr>
          <p:nvPr>
            <p:ph type="subTitle" idx="1"/>
          </p:nvPr>
        </p:nvSpPr>
        <p:spPr>
          <a:xfrm>
            <a:off x="571472" y="928670"/>
            <a:ext cx="7854696" cy="4052466"/>
          </a:xfrm>
        </p:spPr>
        <p:txBody>
          <a:bodyPr>
            <a:noAutofit/>
          </a:bodyPr>
          <a:lstStyle/>
          <a:p>
            <a:pPr algn="l"/>
            <a:r>
              <a:rPr lang="ru-RU" sz="1600" dirty="0" smtClean="0"/>
              <a:t>9. Введение православия способствовало</a:t>
            </a:r>
          </a:p>
          <a:p>
            <a:pPr algn="l"/>
            <a:r>
              <a:rPr lang="ru-RU" sz="1600" dirty="0" smtClean="0"/>
              <a:t>              1) появлению грамотности</a:t>
            </a:r>
          </a:p>
          <a:p>
            <a:pPr algn="l"/>
            <a:r>
              <a:rPr lang="ru-RU" sz="1600" dirty="0" smtClean="0"/>
              <a:t>              2) практике медицинских осмотров, лечению лекарствами и противооспенными прививками</a:t>
            </a:r>
          </a:p>
          <a:p>
            <a:pPr algn="l"/>
            <a:r>
              <a:rPr lang="ru-RU" sz="1600" dirty="0" smtClean="0"/>
              <a:t>              3) расширению брачных связей между русскими и коренными жителями</a:t>
            </a:r>
          </a:p>
          <a:p>
            <a:pPr algn="l"/>
            <a:r>
              <a:rPr lang="ru-RU" sz="1600" dirty="0" smtClean="0"/>
              <a:t>10. Основные держатели акций Акционерного общества на Ленских золотых приисках в конце </a:t>
            </a:r>
            <a:r>
              <a:rPr lang="en-US" sz="1600" dirty="0" smtClean="0"/>
              <a:t>XIX</a:t>
            </a:r>
            <a:r>
              <a:rPr lang="ru-RU" sz="1600" dirty="0" smtClean="0"/>
              <a:t> в. были</a:t>
            </a:r>
          </a:p>
          <a:p>
            <a:pPr algn="l"/>
            <a:r>
              <a:rPr lang="ru-RU" sz="1600" dirty="0" smtClean="0"/>
              <a:t>              1) «</a:t>
            </a:r>
            <a:r>
              <a:rPr lang="ru-RU" sz="1600" dirty="0" err="1" smtClean="0"/>
              <a:t>Лена-Гольдфилдс</a:t>
            </a:r>
            <a:r>
              <a:rPr lang="ru-RU" sz="1600" dirty="0" smtClean="0"/>
              <a:t>»</a:t>
            </a:r>
          </a:p>
          <a:p>
            <a:pPr algn="l"/>
            <a:r>
              <a:rPr lang="ru-RU" sz="1600" dirty="0" smtClean="0"/>
              <a:t>              2) «Транс-Аляска-Сибирь»</a:t>
            </a:r>
          </a:p>
          <a:p>
            <a:pPr algn="l"/>
            <a:r>
              <a:rPr lang="ru-RU" sz="1600" dirty="0" smtClean="0"/>
              <a:t>11. Введение православия способствовало</a:t>
            </a:r>
          </a:p>
          <a:p>
            <a:pPr algn="l"/>
            <a:r>
              <a:rPr lang="ru-RU" sz="1600" dirty="0" smtClean="0"/>
              <a:t>              1) появлению грамотности</a:t>
            </a:r>
          </a:p>
          <a:p>
            <a:pPr algn="l"/>
            <a:r>
              <a:rPr lang="ru-RU" sz="1600" dirty="0" smtClean="0"/>
              <a:t>              2) практике медицинских осмотров, лечению лекарствами и  противооспенными прививками</a:t>
            </a:r>
          </a:p>
          <a:p>
            <a:pPr algn="l"/>
            <a:r>
              <a:rPr lang="ru-RU" sz="1600" dirty="0" smtClean="0"/>
              <a:t>              3) расширению брачных связей между русскими и коренными жителям</a:t>
            </a:r>
            <a:r>
              <a:rPr lang="ru-RU" sz="1400" dirty="0" smtClean="0"/>
              <a:t>.</a:t>
            </a:r>
            <a:endParaRPr lang="ru-RU"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 fill="hold"/>
                                        <p:tgtEl>
                                          <p:spTgt spid="6"/>
                                        </p:tgtEl>
                                        <p:attrNameLst>
                                          <p:attrName>ppt_x</p:attrName>
                                        </p:attrNameLst>
                                      </p:cBhvr>
                                      <p:tavLst>
                                        <p:tav tm="0">
                                          <p:val>
                                            <p:strVal val="#ppt_x"/>
                                          </p:val>
                                        </p:tav>
                                        <p:tav tm="100000">
                                          <p:val>
                                            <p:strVal val="#ppt_x"/>
                                          </p:val>
                                        </p:tav>
                                      </p:tavLst>
                                    </p:anim>
                                    <p:anim calcmode="lin" valueType="num">
                                      <p:cBhvr additive="base">
                                        <p:cTn id="8" dur="20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5" presetClass="entr" presetSubtype="10" fill="hold" grpId="0"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checkerboard(across)">
                                      <p:cBhvr>
                                        <p:cTn id="12" dur="2000"/>
                                        <p:tgtEl>
                                          <p:spTgt spid="7">
                                            <p:txEl>
                                              <p:pRg st="0" end="0"/>
                                            </p:txEl>
                                          </p:spTgt>
                                        </p:tgtEl>
                                      </p:cBhvr>
                                    </p:animEffect>
                                  </p:childTnLst>
                                </p:cTn>
                              </p:par>
                            </p:childTnLst>
                          </p:cTn>
                        </p:par>
                        <p:par>
                          <p:cTn id="13" fill="hold">
                            <p:stCondLst>
                              <p:cond delay="4000"/>
                            </p:stCondLst>
                            <p:childTnLst>
                              <p:par>
                                <p:cTn id="14" presetID="5" presetClass="entr" presetSubtype="10" fill="hold" grpId="0" nodeType="afterEffect">
                                  <p:stCondLst>
                                    <p:cond delay="0"/>
                                  </p:stCondLst>
                                  <p:childTnLst>
                                    <p:set>
                                      <p:cBhvr>
                                        <p:cTn id="15" dur="1" fill="hold">
                                          <p:stCondLst>
                                            <p:cond delay="0"/>
                                          </p:stCondLst>
                                        </p:cTn>
                                        <p:tgtEl>
                                          <p:spTgt spid="7">
                                            <p:txEl>
                                              <p:pRg st="1" end="1"/>
                                            </p:txEl>
                                          </p:spTgt>
                                        </p:tgtEl>
                                        <p:attrNameLst>
                                          <p:attrName>style.visibility</p:attrName>
                                        </p:attrNameLst>
                                      </p:cBhvr>
                                      <p:to>
                                        <p:strVal val="visible"/>
                                      </p:to>
                                    </p:set>
                                    <p:animEffect transition="in" filter="checkerboard(across)">
                                      <p:cBhvr>
                                        <p:cTn id="16" dur="2000"/>
                                        <p:tgtEl>
                                          <p:spTgt spid="7">
                                            <p:txEl>
                                              <p:pRg st="1" end="1"/>
                                            </p:txEl>
                                          </p:spTgt>
                                        </p:tgtEl>
                                      </p:cBhvr>
                                    </p:animEffect>
                                  </p:childTnLst>
                                </p:cTn>
                              </p:par>
                            </p:childTnLst>
                          </p:cTn>
                        </p:par>
                        <p:par>
                          <p:cTn id="17" fill="hold">
                            <p:stCondLst>
                              <p:cond delay="6000"/>
                            </p:stCondLst>
                            <p:childTnLst>
                              <p:par>
                                <p:cTn id="18" presetID="5" presetClass="entr" presetSubtype="10" fill="hold" grpId="0" nodeType="after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Effect transition="in" filter="checkerboard(across)">
                                      <p:cBhvr>
                                        <p:cTn id="20" dur="2000"/>
                                        <p:tgtEl>
                                          <p:spTgt spid="7">
                                            <p:txEl>
                                              <p:pRg st="2" end="2"/>
                                            </p:txEl>
                                          </p:spTgt>
                                        </p:tgtEl>
                                      </p:cBhvr>
                                    </p:animEffect>
                                  </p:childTnLst>
                                </p:cTn>
                              </p:par>
                            </p:childTnLst>
                          </p:cTn>
                        </p:par>
                        <p:par>
                          <p:cTn id="21" fill="hold">
                            <p:stCondLst>
                              <p:cond delay="8000"/>
                            </p:stCondLst>
                            <p:childTnLst>
                              <p:par>
                                <p:cTn id="22" presetID="5" presetClass="entr" presetSubtype="10" fill="hold" grpId="0" nodeType="afterEffect">
                                  <p:stCondLst>
                                    <p:cond delay="0"/>
                                  </p:stCondLst>
                                  <p:childTnLst>
                                    <p:set>
                                      <p:cBhvr>
                                        <p:cTn id="23" dur="1" fill="hold">
                                          <p:stCondLst>
                                            <p:cond delay="0"/>
                                          </p:stCondLst>
                                        </p:cTn>
                                        <p:tgtEl>
                                          <p:spTgt spid="7">
                                            <p:txEl>
                                              <p:pRg st="3" end="3"/>
                                            </p:txEl>
                                          </p:spTgt>
                                        </p:tgtEl>
                                        <p:attrNameLst>
                                          <p:attrName>style.visibility</p:attrName>
                                        </p:attrNameLst>
                                      </p:cBhvr>
                                      <p:to>
                                        <p:strVal val="visible"/>
                                      </p:to>
                                    </p:set>
                                    <p:animEffect transition="in" filter="checkerboard(across)">
                                      <p:cBhvr>
                                        <p:cTn id="24" dur="2000"/>
                                        <p:tgtEl>
                                          <p:spTgt spid="7">
                                            <p:txEl>
                                              <p:pRg st="3" end="3"/>
                                            </p:txEl>
                                          </p:spTgt>
                                        </p:tgtEl>
                                      </p:cBhvr>
                                    </p:animEffect>
                                  </p:childTnLst>
                                </p:cTn>
                              </p:par>
                            </p:childTnLst>
                          </p:cTn>
                        </p:par>
                        <p:par>
                          <p:cTn id="25" fill="hold">
                            <p:stCondLst>
                              <p:cond delay="10000"/>
                            </p:stCondLst>
                            <p:childTnLst>
                              <p:par>
                                <p:cTn id="26" presetID="5" presetClass="entr" presetSubtype="10" fill="hold" grpId="0" nodeType="afterEffect">
                                  <p:stCondLst>
                                    <p:cond delay="0"/>
                                  </p:stCondLst>
                                  <p:childTnLst>
                                    <p:set>
                                      <p:cBhvr>
                                        <p:cTn id="27" dur="1" fill="hold">
                                          <p:stCondLst>
                                            <p:cond delay="0"/>
                                          </p:stCondLst>
                                        </p:cTn>
                                        <p:tgtEl>
                                          <p:spTgt spid="7">
                                            <p:txEl>
                                              <p:pRg st="4" end="4"/>
                                            </p:txEl>
                                          </p:spTgt>
                                        </p:tgtEl>
                                        <p:attrNameLst>
                                          <p:attrName>style.visibility</p:attrName>
                                        </p:attrNameLst>
                                      </p:cBhvr>
                                      <p:to>
                                        <p:strVal val="visible"/>
                                      </p:to>
                                    </p:set>
                                    <p:animEffect transition="in" filter="checkerboard(across)">
                                      <p:cBhvr>
                                        <p:cTn id="28" dur="2000"/>
                                        <p:tgtEl>
                                          <p:spTgt spid="7">
                                            <p:txEl>
                                              <p:pRg st="4" end="4"/>
                                            </p:txEl>
                                          </p:spTgt>
                                        </p:tgtEl>
                                      </p:cBhvr>
                                    </p:animEffect>
                                  </p:childTnLst>
                                </p:cTn>
                              </p:par>
                            </p:childTnLst>
                          </p:cTn>
                        </p:par>
                        <p:par>
                          <p:cTn id="29" fill="hold">
                            <p:stCondLst>
                              <p:cond delay="12000"/>
                            </p:stCondLst>
                            <p:childTnLst>
                              <p:par>
                                <p:cTn id="30" presetID="5" presetClass="entr" presetSubtype="10" fill="hold" grpId="0" nodeType="after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checkerboard(across)">
                                      <p:cBhvr>
                                        <p:cTn id="32" dur="2000"/>
                                        <p:tgtEl>
                                          <p:spTgt spid="7">
                                            <p:txEl>
                                              <p:pRg st="5" end="5"/>
                                            </p:txEl>
                                          </p:spTgt>
                                        </p:tgtEl>
                                      </p:cBhvr>
                                    </p:animEffect>
                                  </p:childTnLst>
                                </p:cTn>
                              </p:par>
                            </p:childTnLst>
                          </p:cTn>
                        </p:par>
                        <p:par>
                          <p:cTn id="33" fill="hold">
                            <p:stCondLst>
                              <p:cond delay="14000"/>
                            </p:stCondLst>
                            <p:childTnLst>
                              <p:par>
                                <p:cTn id="34" presetID="5" presetClass="entr" presetSubtype="10" fill="hold" grpId="0" nodeType="afterEffect">
                                  <p:stCondLst>
                                    <p:cond delay="0"/>
                                  </p:stCondLst>
                                  <p:childTnLst>
                                    <p:set>
                                      <p:cBhvr>
                                        <p:cTn id="35" dur="1" fill="hold">
                                          <p:stCondLst>
                                            <p:cond delay="0"/>
                                          </p:stCondLst>
                                        </p:cTn>
                                        <p:tgtEl>
                                          <p:spTgt spid="7">
                                            <p:txEl>
                                              <p:pRg st="6" end="6"/>
                                            </p:txEl>
                                          </p:spTgt>
                                        </p:tgtEl>
                                        <p:attrNameLst>
                                          <p:attrName>style.visibility</p:attrName>
                                        </p:attrNameLst>
                                      </p:cBhvr>
                                      <p:to>
                                        <p:strVal val="visible"/>
                                      </p:to>
                                    </p:set>
                                    <p:animEffect transition="in" filter="checkerboard(across)">
                                      <p:cBhvr>
                                        <p:cTn id="36" dur="2000"/>
                                        <p:tgtEl>
                                          <p:spTgt spid="7">
                                            <p:txEl>
                                              <p:pRg st="6" end="6"/>
                                            </p:txEl>
                                          </p:spTgt>
                                        </p:tgtEl>
                                      </p:cBhvr>
                                    </p:animEffect>
                                  </p:childTnLst>
                                </p:cTn>
                              </p:par>
                            </p:childTnLst>
                          </p:cTn>
                        </p:par>
                        <p:par>
                          <p:cTn id="37" fill="hold">
                            <p:stCondLst>
                              <p:cond delay="16000"/>
                            </p:stCondLst>
                            <p:childTnLst>
                              <p:par>
                                <p:cTn id="38" presetID="5" presetClass="entr" presetSubtype="10" fill="hold" grpId="0" nodeType="afterEffect">
                                  <p:stCondLst>
                                    <p:cond delay="0"/>
                                  </p:stCondLst>
                                  <p:childTnLst>
                                    <p:set>
                                      <p:cBhvr>
                                        <p:cTn id="39" dur="1" fill="hold">
                                          <p:stCondLst>
                                            <p:cond delay="0"/>
                                          </p:stCondLst>
                                        </p:cTn>
                                        <p:tgtEl>
                                          <p:spTgt spid="7">
                                            <p:txEl>
                                              <p:pRg st="7" end="7"/>
                                            </p:txEl>
                                          </p:spTgt>
                                        </p:tgtEl>
                                        <p:attrNameLst>
                                          <p:attrName>style.visibility</p:attrName>
                                        </p:attrNameLst>
                                      </p:cBhvr>
                                      <p:to>
                                        <p:strVal val="visible"/>
                                      </p:to>
                                    </p:set>
                                    <p:animEffect transition="in" filter="checkerboard(across)">
                                      <p:cBhvr>
                                        <p:cTn id="40" dur="2000"/>
                                        <p:tgtEl>
                                          <p:spTgt spid="7">
                                            <p:txEl>
                                              <p:pRg st="7" end="7"/>
                                            </p:txEl>
                                          </p:spTgt>
                                        </p:tgtEl>
                                      </p:cBhvr>
                                    </p:animEffect>
                                  </p:childTnLst>
                                </p:cTn>
                              </p:par>
                            </p:childTnLst>
                          </p:cTn>
                        </p:par>
                        <p:par>
                          <p:cTn id="41" fill="hold">
                            <p:stCondLst>
                              <p:cond delay="18000"/>
                            </p:stCondLst>
                            <p:childTnLst>
                              <p:par>
                                <p:cTn id="42" presetID="5" presetClass="entr" presetSubtype="10" fill="hold" grpId="0" nodeType="afterEffect">
                                  <p:stCondLst>
                                    <p:cond delay="0"/>
                                  </p:stCondLst>
                                  <p:childTnLst>
                                    <p:set>
                                      <p:cBhvr>
                                        <p:cTn id="43" dur="1" fill="hold">
                                          <p:stCondLst>
                                            <p:cond delay="0"/>
                                          </p:stCondLst>
                                        </p:cTn>
                                        <p:tgtEl>
                                          <p:spTgt spid="7">
                                            <p:txEl>
                                              <p:pRg st="8" end="8"/>
                                            </p:txEl>
                                          </p:spTgt>
                                        </p:tgtEl>
                                        <p:attrNameLst>
                                          <p:attrName>style.visibility</p:attrName>
                                        </p:attrNameLst>
                                      </p:cBhvr>
                                      <p:to>
                                        <p:strVal val="visible"/>
                                      </p:to>
                                    </p:set>
                                    <p:animEffect transition="in" filter="checkerboard(across)">
                                      <p:cBhvr>
                                        <p:cTn id="44" dur="2000"/>
                                        <p:tgtEl>
                                          <p:spTgt spid="7">
                                            <p:txEl>
                                              <p:pRg st="8" end="8"/>
                                            </p:txEl>
                                          </p:spTgt>
                                        </p:tgtEl>
                                      </p:cBhvr>
                                    </p:animEffect>
                                  </p:childTnLst>
                                </p:cTn>
                              </p:par>
                            </p:childTnLst>
                          </p:cTn>
                        </p:par>
                        <p:par>
                          <p:cTn id="45" fill="hold">
                            <p:stCondLst>
                              <p:cond delay="20000"/>
                            </p:stCondLst>
                            <p:childTnLst>
                              <p:par>
                                <p:cTn id="46" presetID="5" presetClass="entr" presetSubtype="10" fill="hold" grpId="0" nodeType="afterEffect">
                                  <p:stCondLst>
                                    <p:cond delay="0"/>
                                  </p:stCondLst>
                                  <p:childTnLst>
                                    <p:set>
                                      <p:cBhvr>
                                        <p:cTn id="47" dur="1" fill="hold">
                                          <p:stCondLst>
                                            <p:cond delay="0"/>
                                          </p:stCondLst>
                                        </p:cTn>
                                        <p:tgtEl>
                                          <p:spTgt spid="7">
                                            <p:txEl>
                                              <p:pRg st="9" end="9"/>
                                            </p:txEl>
                                          </p:spTgt>
                                        </p:tgtEl>
                                        <p:attrNameLst>
                                          <p:attrName>style.visibility</p:attrName>
                                        </p:attrNameLst>
                                      </p:cBhvr>
                                      <p:to>
                                        <p:strVal val="visible"/>
                                      </p:to>
                                    </p:set>
                                    <p:animEffect transition="in" filter="checkerboard(across)">
                                      <p:cBhvr>
                                        <p:cTn id="48" dur="2000"/>
                                        <p:tgtEl>
                                          <p:spTgt spid="7">
                                            <p:txEl>
                                              <p:pRg st="9" end="9"/>
                                            </p:txEl>
                                          </p:spTgt>
                                        </p:tgtEl>
                                      </p:cBhvr>
                                    </p:animEffect>
                                  </p:childTnLst>
                                </p:cTn>
                              </p:par>
                            </p:childTnLst>
                          </p:cTn>
                        </p:par>
                        <p:par>
                          <p:cTn id="49" fill="hold">
                            <p:stCondLst>
                              <p:cond delay="22000"/>
                            </p:stCondLst>
                            <p:childTnLst>
                              <p:par>
                                <p:cTn id="50" presetID="5" presetClass="entr" presetSubtype="10" fill="hold" grpId="0" nodeType="afterEffect">
                                  <p:stCondLst>
                                    <p:cond delay="0"/>
                                  </p:stCondLst>
                                  <p:childTnLst>
                                    <p:set>
                                      <p:cBhvr>
                                        <p:cTn id="51" dur="1" fill="hold">
                                          <p:stCondLst>
                                            <p:cond delay="0"/>
                                          </p:stCondLst>
                                        </p:cTn>
                                        <p:tgtEl>
                                          <p:spTgt spid="7">
                                            <p:txEl>
                                              <p:pRg st="10" end="10"/>
                                            </p:txEl>
                                          </p:spTgt>
                                        </p:tgtEl>
                                        <p:attrNameLst>
                                          <p:attrName>style.visibility</p:attrName>
                                        </p:attrNameLst>
                                      </p:cBhvr>
                                      <p:to>
                                        <p:strVal val="visible"/>
                                      </p:to>
                                    </p:set>
                                    <p:animEffect transition="in" filter="checkerboard(across)">
                                      <p:cBhvr>
                                        <p:cTn id="52" dur="2000"/>
                                        <p:tgtEl>
                                          <p:spTgt spid="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206</TotalTime>
  <Words>274</Words>
  <Application>Microsoft Office PowerPoint</Application>
  <PresentationFormat>Экран (4:3)</PresentationFormat>
  <Paragraphs>37</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Аспект</vt:lpstr>
      <vt:lpstr> Якутия в составе Российского государства  </vt:lpstr>
      <vt:lpstr>1. Якутск основан в               1) 1619 г.               2) 1628 г.               3) 1632 г.               4) 1636 г.               5) 1638 г.               6) 1643 г. 2. Первый воевода г. Якутска был               1) Албычев П.               2) Галкин И.               3) Глебов М.               4) Головин П.               5) Рукин Ч.               6) Филатов Е.  3. Дань, собираемая с коренного населения Якутии с XVII в. по 1917 г.               1) аманат               2) шерсть               3) ясак</vt:lpstr>
      <vt:lpstr>Слайд 3</vt:lpstr>
      <vt:lpstr>Слайд 4</vt:lpstr>
      <vt:lpstr>Слайд 5</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Открытый урок по истории в 10 классе</dc:title>
  <dc:creator>123</dc:creator>
  <cp:lastModifiedBy>Исаковы</cp:lastModifiedBy>
  <cp:revision>88</cp:revision>
  <dcterms:created xsi:type="dcterms:W3CDTF">2010-11-30T16:55:16Z</dcterms:created>
  <dcterms:modified xsi:type="dcterms:W3CDTF">2013-01-16T10:21:21Z</dcterms:modified>
</cp:coreProperties>
</file>