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403244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Сравнительный анализ стихотворения С.А.Есенина «Поёт зима – аукает…» и А.А.Блока «Полный месяц встал над лугом…»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437112"/>
            <a:ext cx="3960440" cy="2016224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Игнатова Ульяна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5-а класс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«Полный месяц встал над лугом…» Александр Блок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Полный месяц встал над лугом</a:t>
            </a:r>
            <a:br>
              <a:rPr lang="ru-RU" dirty="0" smtClean="0"/>
            </a:br>
            <a:r>
              <a:rPr lang="ru-RU" dirty="0" smtClean="0"/>
              <a:t>Неизменным дивным кругом,</a:t>
            </a:r>
            <a:br>
              <a:rPr lang="ru-RU" dirty="0" smtClean="0"/>
            </a:br>
            <a:r>
              <a:rPr lang="ru-RU" dirty="0" smtClean="0"/>
              <a:t>Светит и молчит.</a:t>
            </a:r>
            <a:br>
              <a:rPr lang="ru-RU" dirty="0" smtClean="0"/>
            </a:br>
            <a:r>
              <a:rPr lang="ru-RU" dirty="0" smtClean="0"/>
              <a:t>Бледный, бледный луг цветущий,</a:t>
            </a:r>
            <a:br>
              <a:rPr lang="ru-RU" dirty="0" smtClean="0"/>
            </a:br>
            <a:r>
              <a:rPr lang="ru-RU" dirty="0" smtClean="0"/>
              <a:t>Мрак ночной, по нем ползущий,</a:t>
            </a:r>
            <a:br>
              <a:rPr lang="ru-RU" dirty="0" smtClean="0"/>
            </a:br>
            <a:r>
              <a:rPr lang="ru-RU" dirty="0" smtClean="0"/>
              <a:t>Отдыхает, спит.</a:t>
            </a:r>
            <a:br>
              <a:rPr lang="ru-RU" dirty="0" smtClean="0"/>
            </a:br>
            <a:r>
              <a:rPr lang="ru-RU" dirty="0" smtClean="0"/>
              <a:t>Жутко выйти на дорогу:</a:t>
            </a:r>
            <a:br>
              <a:rPr lang="ru-RU" dirty="0" smtClean="0"/>
            </a:br>
            <a:r>
              <a:rPr lang="ru-RU" dirty="0" smtClean="0"/>
              <a:t>Непонятная тревога</a:t>
            </a:r>
            <a:br>
              <a:rPr lang="ru-RU" dirty="0" smtClean="0"/>
            </a:br>
            <a:r>
              <a:rPr lang="ru-RU" dirty="0" smtClean="0"/>
              <a:t>Под луной царит.</a:t>
            </a:r>
            <a:br>
              <a:rPr lang="ru-RU" dirty="0" smtClean="0"/>
            </a:br>
            <a:r>
              <a:rPr lang="ru-RU" dirty="0" smtClean="0"/>
              <a:t>Хоть и знаешь: утром рано</a:t>
            </a:r>
            <a:br>
              <a:rPr lang="ru-RU" dirty="0" smtClean="0"/>
            </a:br>
            <a:r>
              <a:rPr lang="ru-RU" dirty="0" smtClean="0"/>
              <a:t>Солнце выйдет из тумана,</a:t>
            </a:r>
            <a:br>
              <a:rPr lang="ru-RU" dirty="0" smtClean="0"/>
            </a:br>
            <a:r>
              <a:rPr lang="ru-RU" dirty="0" smtClean="0"/>
              <a:t>Поле озарит,</a:t>
            </a:r>
            <a:br>
              <a:rPr lang="ru-RU" dirty="0" smtClean="0"/>
            </a:br>
            <a:r>
              <a:rPr lang="ru-RU" dirty="0" smtClean="0"/>
              <a:t>И тогда пройдешь тропинкой,</a:t>
            </a:r>
            <a:br>
              <a:rPr lang="ru-RU" dirty="0" smtClean="0"/>
            </a:br>
            <a:r>
              <a:rPr lang="ru-RU" dirty="0" smtClean="0"/>
              <a:t>Где под каждою былинкой</a:t>
            </a:r>
            <a:br>
              <a:rPr lang="ru-RU" dirty="0" smtClean="0"/>
            </a:br>
            <a:r>
              <a:rPr lang="ru-RU" dirty="0" smtClean="0"/>
              <a:t>Жизнь кипит.</a:t>
            </a:r>
          </a:p>
          <a:p>
            <a:endParaRPr lang="ru-RU" dirty="0"/>
          </a:p>
        </p:txBody>
      </p:sp>
      <p:pic>
        <p:nvPicPr>
          <p:cNvPr id="5" name="Содержимое 4" descr="2014-07-12-277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5976" y="1988840"/>
            <a:ext cx="4572000" cy="305181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+mn-lt"/>
              </a:rPr>
              <a:t>«Поёт зима – аукает…»              Сергей Есенин</a:t>
            </a:r>
            <a:endParaRPr lang="ru-RU" i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54006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Поет зима - аукает,</a:t>
            </a:r>
            <a:br>
              <a:rPr lang="ru-RU" dirty="0" smtClean="0"/>
            </a:br>
            <a:r>
              <a:rPr lang="ru-RU" dirty="0" smtClean="0"/>
              <a:t>Мохнатый лес баюкает</a:t>
            </a:r>
            <a:br>
              <a:rPr lang="ru-RU" dirty="0" smtClean="0"/>
            </a:br>
            <a:r>
              <a:rPr lang="ru-RU" dirty="0" smtClean="0"/>
              <a:t>Стозвоном сосняка.</a:t>
            </a:r>
            <a:br>
              <a:rPr lang="ru-RU" dirty="0" smtClean="0"/>
            </a:br>
            <a:r>
              <a:rPr lang="ru-RU" dirty="0" smtClean="0"/>
              <a:t>Кругом с тоской глубокою</a:t>
            </a:r>
            <a:br>
              <a:rPr lang="ru-RU" dirty="0" smtClean="0"/>
            </a:br>
            <a:r>
              <a:rPr lang="ru-RU" dirty="0" smtClean="0"/>
              <a:t>Плывут в страну далекую</a:t>
            </a:r>
            <a:br>
              <a:rPr lang="ru-RU" dirty="0" smtClean="0"/>
            </a:br>
            <a:r>
              <a:rPr lang="ru-RU" dirty="0" smtClean="0"/>
              <a:t>Седые облака.</a:t>
            </a:r>
          </a:p>
          <a:p>
            <a:r>
              <a:rPr lang="ru-RU" dirty="0" smtClean="0"/>
              <a:t>А по двору метелица</a:t>
            </a:r>
            <a:br>
              <a:rPr lang="ru-RU" dirty="0" smtClean="0"/>
            </a:br>
            <a:r>
              <a:rPr lang="ru-RU" dirty="0" smtClean="0"/>
              <a:t>Ковром шелковым стелется,</a:t>
            </a:r>
            <a:br>
              <a:rPr lang="ru-RU" dirty="0" smtClean="0"/>
            </a:br>
            <a:r>
              <a:rPr lang="ru-RU" dirty="0" smtClean="0"/>
              <a:t>Но больно холодна.</a:t>
            </a:r>
            <a:br>
              <a:rPr lang="ru-RU" dirty="0" smtClean="0"/>
            </a:br>
            <a:r>
              <a:rPr lang="ru-RU" dirty="0" smtClean="0"/>
              <a:t>Воробышки игривые,</a:t>
            </a:r>
            <a:br>
              <a:rPr lang="ru-RU" dirty="0" smtClean="0"/>
            </a:br>
            <a:r>
              <a:rPr lang="ru-RU" dirty="0" smtClean="0"/>
              <a:t>Как детки сиротливые,</a:t>
            </a:r>
            <a:br>
              <a:rPr lang="ru-RU" dirty="0" smtClean="0"/>
            </a:br>
            <a:r>
              <a:rPr lang="ru-RU" dirty="0" smtClean="0"/>
              <a:t>Прижались у окна.</a:t>
            </a:r>
          </a:p>
          <a:p>
            <a:r>
              <a:rPr lang="ru-RU" dirty="0" smtClean="0"/>
              <a:t>Озябли пташки малые,</a:t>
            </a:r>
            <a:br>
              <a:rPr lang="ru-RU" dirty="0" smtClean="0"/>
            </a:br>
            <a:r>
              <a:rPr lang="ru-RU" dirty="0" smtClean="0"/>
              <a:t>Голодные, усталые,</a:t>
            </a:r>
            <a:br>
              <a:rPr lang="ru-RU" dirty="0" smtClean="0"/>
            </a:br>
            <a:r>
              <a:rPr lang="ru-RU" dirty="0" smtClean="0"/>
              <a:t>И жмутся поплотней.</a:t>
            </a:r>
            <a:br>
              <a:rPr lang="ru-RU" dirty="0" smtClean="0"/>
            </a:br>
            <a:r>
              <a:rPr lang="ru-RU" dirty="0" smtClean="0"/>
              <a:t>А вьюга с ревом бешеным</a:t>
            </a:r>
            <a:br>
              <a:rPr lang="ru-RU" dirty="0" smtClean="0"/>
            </a:br>
            <a:r>
              <a:rPr lang="ru-RU" dirty="0" smtClean="0"/>
              <a:t>Стучит по ставням свешенным</a:t>
            </a:r>
            <a:br>
              <a:rPr lang="ru-RU" dirty="0" smtClean="0"/>
            </a:br>
            <a:r>
              <a:rPr lang="ru-RU" dirty="0" smtClean="0"/>
              <a:t>И злится все сильней.</a:t>
            </a:r>
          </a:p>
          <a:p>
            <a:r>
              <a:rPr lang="ru-RU" dirty="0" smtClean="0"/>
              <a:t>И дремлют пташки нежные</a:t>
            </a:r>
            <a:br>
              <a:rPr lang="ru-RU" dirty="0" smtClean="0"/>
            </a:br>
            <a:r>
              <a:rPr lang="ru-RU" dirty="0" smtClean="0"/>
              <a:t>Под эти вихри снежные</a:t>
            </a:r>
            <a:br>
              <a:rPr lang="ru-RU" dirty="0" smtClean="0"/>
            </a:br>
            <a:r>
              <a:rPr lang="ru-RU" dirty="0" smtClean="0"/>
              <a:t>У мерзлого окна.</a:t>
            </a:r>
            <a:br>
              <a:rPr lang="ru-RU" dirty="0" smtClean="0"/>
            </a:br>
            <a:r>
              <a:rPr lang="ru-RU" dirty="0" smtClean="0"/>
              <a:t>И снится им прекрасная,</a:t>
            </a:r>
            <a:br>
              <a:rPr lang="ru-RU" dirty="0" smtClean="0"/>
            </a:br>
            <a:r>
              <a:rPr lang="ru-RU" dirty="0" smtClean="0"/>
              <a:t>В улыбках солнца ясная</a:t>
            </a:r>
            <a:br>
              <a:rPr lang="ru-RU" dirty="0" smtClean="0"/>
            </a:br>
            <a:r>
              <a:rPr lang="ru-RU" dirty="0" smtClean="0"/>
              <a:t>Красавица весна.</a:t>
            </a:r>
          </a:p>
          <a:p>
            <a:endParaRPr lang="ru-RU" dirty="0"/>
          </a:p>
        </p:txBody>
      </p:sp>
      <p:pic>
        <p:nvPicPr>
          <p:cNvPr id="5" name="Содержимое 4" descr="2238255-08d1319b2329b87c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5976" y="1916832"/>
            <a:ext cx="4343400" cy="32575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Использование антитезы.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908720"/>
            <a:ext cx="5004048" cy="5544616"/>
          </a:xfrm>
        </p:spPr>
        <p:txBody>
          <a:bodyPr>
            <a:normAutofit fontScale="85000" lnSpcReduction="20000"/>
          </a:bodyPr>
          <a:lstStyle/>
          <a:p>
            <a:pPr marL="180000">
              <a:spcBef>
                <a:spcPts val="0"/>
              </a:spcBef>
              <a:buNone/>
            </a:pPr>
            <a:r>
              <a:rPr lang="ru-RU" dirty="0" smtClean="0"/>
              <a:t>Темой обоих стихотворений является тема явлений природы, раскрывающаяся через использование антитезы, т.е. противопоставление. Этот прием авторы применяют, чтобы ярче показать различия между создаваемыми образами. У А.Блока это ночь–утро, у С.Есенина зима-весна. Каждый из этих художественных образов создается с помощью изображений и звуков. </a:t>
            </a:r>
          </a:p>
          <a:p>
            <a:pPr marL="180000">
              <a:spcBef>
                <a:spcPts val="0"/>
              </a:spcBef>
              <a:buNone/>
            </a:pPr>
            <a:r>
              <a:rPr lang="ru-RU" dirty="0" smtClean="0"/>
              <a:t>У Блока ночь – это мрак, как живая неведомая сила, ползущий по лугу, спящий. Он вызывает тревогу, он скрывает все звуки и цвета. Луг кажется бесцветным, бледным. Всё кругом молчит. Но непременно  наступит утро. Солнце озарит поле, и станет повсюду видна кипящая жизнь.</a:t>
            </a:r>
            <a:endParaRPr lang="ru-RU" dirty="0"/>
          </a:p>
        </p:txBody>
      </p:sp>
      <p:pic>
        <p:nvPicPr>
          <p:cNvPr id="5" name="Содержимое 4" descr="0a29cba87c040e3e69a05702f026fba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05400" y="1628800"/>
            <a:ext cx="3879850" cy="291287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Ассонанс и аллитерация.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836712"/>
            <a:ext cx="4536504" cy="5832648"/>
          </a:xfrm>
        </p:spPr>
        <p:txBody>
          <a:bodyPr>
            <a:normAutofit fontScale="92500" lnSpcReduction="10000"/>
          </a:bodyPr>
          <a:lstStyle/>
          <a:p>
            <a:pPr marL="180000">
              <a:spcBef>
                <a:spcPts val="0"/>
              </a:spcBef>
              <a:buNone/>
            </a:pPr>
            <a:r>
              <a:rPr lang="ru-RU" dirty="0" smtClean="0"/>
              <a:t>У С.Есенина зима- это холодная метелица, стелющаяся ковром, и вьюга, злая, рвущаяся в ставни. И ей противопоставля- ется прекрасная, улыбчивая, ясная весна.</a:t>
            </a:r>
          </a:p>
          <a:p>
            <a:pPr marL="180000">
              <a:spcBef>
                <a:spcPts val="0"/>
              </a:spcBef>
              <a:buNone/>
            </a:pPr>
            <a:r>
              <a:rPr lang="ru-RU" dirty="0" smtClean="0"/>
              <a:t>Усиливает поэт выразительность образов с помощью звуков, применяя ассонанс и аллитерацию. При ассонансе мы слышим повторяющиеся гласные звуки. [у] передаёт шум и рёв вьюги. При аллитерации в свистящем [с] и шипящем [щ]  слышится свист ветра и шуршание метели.</a:t>
            </a:r>
            <a:endParaRPr lang="ru-RU" dirty="0"/>
          </a:p>
        </p:txBody>
      </p:sp>
      <p:pic>
        <p:nvPicPr>
          <p:cNvPr id="5" name="Содержимое 4" descr="1851721_20e8aac6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72026" y="1772817"/>
            <a:ext cx="4217670" cy="292893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Художественно-выразительные средства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124744"/>
            <a:ext cx="4244280" cy="5472608"/>
          </a:xfrm>
        </p:spPr>
        <p:txBody>
          <a:bodyPr>
            <a:normAutofit fontScale="92500" lnSpcReduction="10000"/>
          </a:bodyPr>
          <a:lstStyle/>
          <a:p>
            <a:pPr marL="180000">
              <a:spcBef>
                <a:spcPts val="0"/>
              </a:spcBef>
              <a:buNone/>
            </a:pPr>
            <a:r>
              <a:rPr lang="ru-RU" dirty="0" smtClean="0"/>
              <a:t>Создавая образы, поэты олицетворяют неживую природу, наделяют её свойствами живых существ. У А.Блока месяц молчит, мрак ползёт, солнце выходит. У С.Есенина зима поёт, аукает, баюкает лес, вьюга злится, стучит по ставням.</a:t>
            </a:r>
          </a:p>
          <a:p>
            <a:pPr marL="180000">
              <a:spcBef>
                <a:spcPts val="0"/>
              </a:spcBef>
              <a:buNone/>
            </a:pPr>
            <a:r>
              <a:rPr lang="ru-RU" dirty="0" smtClean="0"/>
              <a:t>Чтобы придать образам яркость, полноту, выразительность Есенин использует эпитеты. Мохнатый лес, седые облака, бешеный рёв. </a:t>
            </a:r>
          </a:p>
        </p:txBody>
      </p:sp>
      <p:pic>
        <p:nvPicPr>
          <p:cNvPr id="5" name="Содержимое 4" descr="2500x1562_756368_[www_ArtFile_ru]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5976" y="2060848"/>
            <a:ext cx="4524375" cy="282683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Особенности стихотворений.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832648"/>
          </a:xfrm>
        </p:spPr>
        <p:txBody>
          <a:bodyPr>
            <a:normAutofit fontScale="77500" lnSpcReduction="20000"/>
          </a:bodyPr>
          <a:lstStyle/>
          <a:p>
            <a:pPr marL="180000">
              <a:spcBef>
                <a:spcPts val="0"/>
              </a:spcBef>
              <a:buNone/>
            </a:pPr>
            <a:r>
              <a:rPr lang="ru-RU" dirty="0" smtClean="0"/>
              <a:t>Есенин очень тонко подмечает сходство предметов и явлений и поэтично переносит свойства одного предмета на другой с помощью метафор: метелица ковром шелковым стелется, облака плывут с тоской глубокою.</a:t>
            </a:r>
          </a:p>
          <a:p>
            <a:pPr marL="180000">
              <a:spcBef>
                <a:spcPts val="0"/>
              </a:spcBef>
              <a:buNone/>
            </a:pPr>
            <a:r>
              <a:rPr lang="ru-RU" dirty="0" smtClean="0"/>
              <a:t>В целом особенными для произведения Есенина являются именно образы. Они создаются очень яркими, поэтичными, запоминающимися. Стихотворение наполнено звуками зимнего леса и голосами его обитателей. Поэт использовал целую палитру художественных средств.</a:t>
            </a:r>
          </a:p>
          <a:p>
            <a:pPr marL="180000">
              <a:spcBef>
                <a:spcPts val="0"/>
              </a:spcBef>
              <a:buNone/>
            </a:pPr>
            <a:r>
              <a:rPr lang="ru-RU" dirty="0" smtClean="0"/>
              <a:t>Произведение Блока в большей степени характеризует антитеза. Именно она передаёт художественный замысел поэта.</a:t>
            </a:r>
          </a:p>
        </p:txBody>
      </p:sp>
      <p:pic>
        <p:nvPicPr>
          <p:cNvPr id="5" name="Содержимое 4" descr="00395068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8024" y="2348880"/>
            <a:ext cx="4171950" cy="27813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r>
              <a:rPr lang="ru-RU" sz="6600" i="1" dirty="0" smtClean="0"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sz="6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144</TotalTime>
  <Words>398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Сравнительный анализ стихотворения С.А.Есенина «Поёт зима – аукает…» и А.А.Блока «Полный месяц встал над лугом…»</vt:lpstr>
      <vt:lpstr>«Полный месяц встал над лугом…» Александр Блок</vt:lpstr>
      <vt:lpstr>«Поёт зима – аукает…»              Сергей Есенин</vt:lpstr>
      <vt:lpstr>Использование антитезы.</vt:lpstr>
      <vt:lpstr>Ассонанс и аллитерация.</vt:lpstr>
      <vt:lpstr>Художественно-выразительные средства</vt:lpstr>
      <vt:lpstr>Особенности стихотворений.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Сравнительный анализ стихотворения С.А.Есенина «Поёт зима – аукает…» и А.А.Блока «Полный месяц встал над лугом…»</dc:title>
  <dc:creator>Павел</dc:creator>
  <cp:lastModifiedBy>Алексей</cp:lastModifiedBy>
  <cp:revision>15</cp:revision>
  <dcterms:created xsi:type="dcterms:W3CDTF">2015-03-11T16:43:54Z</dcterms:created>
  <dcterms:modified xsi:type="dcterms:W3CDTF">2015-03-14T16:46:20Z</dcterms:modified>
</cp:coreProperties>
</file>