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5" r:id="rId6"/>
    <p:sldId id="264" r:id="rId7"/>
    <p:sldId id="260" r:id="rId8"/>
    <p:sldId id="261" r:id="rId9"/>
    <p:sldId id="268" r:id="rId10"/>
    <p:sldId id="271" r:id="rId11"/>
    <p:sldId id="287" r:id="rId12"/>
    <p:sldId id="272" r:id="rId13"/>
    <p:sldId id="274" r:id="rId14"/>
    <p:sldId id="288" r:id="rId15"/>
    <p:sldId id="276" r:id="rId16"/>
    <p:sldId id="278" r:id="rId17"/>
    <p:sldId id="279" r:id="rId18"/>
    <p:sldId id="291" r:id="rId19"/>
    <p:sldId id="294" r:id="rId20"/>
    <p:sldId id="284" r:id="rId21"/>
    <p:sldId id="283" r:id="rId22"/>
    <p:sldId id="263" r:id="rId23"/>
    <p:sldId id="292" r:id="rId24"/>
    <p:sldId id="293"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6" d="100"/>
          <a:sy n="66" d="100"/>
        </p:scale>
        <p:origin x="-42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9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8BE6B0-45D2-4426-8DD8-010B7E637CEF}" type="datetimeFigureOut">
              <a:rPr lang="ru-RU" smtClean="0"/>
              <a:pPr/>
              <a:t>14.03.2015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5B06D6-EABD-4593-99B5-5CA1A091160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C06499F-D38E-4748-96FD-F791E3DE3A1A}" type="datetime1">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E15BF9-EE87-4E52-94D0-513C90045411}" type="datetime1">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573A7B-8673-47CB-BA22-B70CC49FD0E6}" type="datetime1">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F3B8FE7-D2E3-40FE-9155-BCD46BE01B1E}" type="datetime1">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1D1E669-F913-4128-9BAE-0FAB544F3948}" type="datetime1">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6E0B967-7204-4C77-B4D9-3CCB1C318B7A}" type="datetime1">
              <a:rPr lang="ru-RU" smtClean="0"/>
              <a:pPr/>
              <a:t>14.03.2015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6F762A9-CD43-497A-AA0A-E231BF3D615C}" type="datetime1">
              <a:rPr lang="ru-RU" smtClean="0"/>
              <a:pPr/>
              <a:t>14.03.2015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A4017FC-8FCE-4BDE-B23C-2101062E125E}" type="datetime1">
              <a:rPr lang="ru-RU" smtClean="0"/>
              <a:pPr/>
              <a:t>14.03.2015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915C54B-34A6-4B4E-A393-D62DC569D8F8}" type="datetime1">
              <a:rPr lang="ru-RU" smtClean="0"/>
              <a:pPr/>
              <a:t>14.03.2015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A87AAAB-A09A-4D15-8ABC-58F9F961DA19}" type="datetime1">
              <a:rPr lang="ru-RU" smtClean="0"/>
              <a:pPr/>
              <a:t>14.03.2015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8704F09-ECAE-47EA-8AFD-DE97BAB5F693}" type="datetime1">
              <a:rPr lang="ru-RU" smtClean="0"/>
              <a:pPr/>
              <a:t>14.03.2015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099504-A2A1-4A9D-A484-381C4C2D43F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8112EF-7542-431F-994F-797808CAEF9F}" type="datetime1">
              <a:rPr lang="ru-RU" smtClean="0"/>
              <a:pPr/>
              <a:t>14.03.2015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099504-A2A1-4A9D-A484-381C4C2D43F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2.asu.ru/cppkp/index.files/ucheb.files/innov/Part2/index.html" TargetMode="External"/><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332656"/>
            <a:ext cx="7560840" cy="1754326"/>
          </a:xfrm>
          <a:prstGeom prst="rect">
            <a:avLst/>
          </a:prstGeom>
          <a:noFill/>
        </p:spPr>
        <p:txBody>
          <a:bodyPr wrap="square" rtlCol="0">
            <a:spAutoFit/>
          </a:bodyPr>
          <a:lstStyle/>
          <a:p>
            <a:pPr algn="ctr"/>
            <a:r>
              <a:rPr lang="ru-RU" sz="1200" dirty="0" smtClean="0">
                <a:latin typeface="Times New Roman" pitchFamily="18" charset="0"/>
                <a:cs typeface="Times New Roman" pitchFamily="18" charset="0"/>
              </a:rPr>
              <a:t>ГОСУДАРСТВЕННОЕ БЮДЖЕТНОЕ ОБРАЗОВАТЕЛЬНОЕ УЧРЕЖДЕНИЕ </a:t>
            </a:r>
          </a:p>
          <a:p>
            <a:pPr algn="ctr"/>
            <a:r>
              <a:rPr lang="ru-RU" sz="1200" dirty="0" smtClean="0">
                <a:latin typeface="Times New Roman" pitchFamily="18" charset="0"/>
                <a:cs typeface="Times New Roman" pitchFamily="18" charset="0"/>
              </a:rPr>
              <a:t>ВЫСШЕГО ПРОФЕССИОНАЛЬНОГО ОБРАЗОВАНИЯ МОСКОВСКОЙ ОБЛАСТИ</a:t>
            </a:r>
          </a:p>
          <a:p>
            <a:pPr algn="ctr"/>
            <a:r>
              <a:rPr lang="ru-RU" sz="1200" dirty="0" smtClean="0">
                <a:latin typeface="Times New Roman" pitchFamily="18" charset="0"/>
                <a:cs typeface="Times New Roman" pitchFamily="18" charset="0"/>
              </a:rPr>
              <a:t>«АКАДЕМИЯ СОЦИАЛЬНОГО УПРАВЛЕНИЯ»</a:t>
            </a:r>
          </a:p>
          <a:p>
            <a:r>
              <a:rPr lang="ru-RU" dirty="0" smtClean="0"/>
              <a:t> </a:t>
            </a:r>
          </a:p>
          <a:p>
            <a:pPr algn="ctr"/>
            <a:r>
              <a:rPr lang="ru-RU" sz="1200" dirty="0" smtClean="0">
                <a:latin typeface="Times New Roman" pitchFamily="18" charset="0"/>
                <a:cs typeface="Times New Roman" pitchFamily="18" charset="0"/>
              </a:rPr>
              <a:t>Факультет профессиональной переподготовки педагогических работников </a:t>
            </a:r>
          </a:p>
          <a:p>
            <a:pPr algn="ctr"/>
            <a:r>
              <a:rPr lang="ru-RU" sz="1200" dirty="0" smtClean="0">
                <a:latin typeface="Times New Roman" pitchFamily="18" charset="0"/>
                <a:cs typeface="Times New Roman" pitchFamily="18" charset="0"/>
              </a:rPr>
              <a:t> </a:t>
            </a:r>
          </a:p>
          <a:p>
            <a:pPr algn="ctr"/>
            <a:r>
              <a:rPr lang="ru-RU" sz="1200" u="sng" dirty="0" smtClean="0">
                <a:latin typeface="Times New Roman" pitchFamily="18" charset="0"/>
                <a:cs typeface="Times New Roman" pitchFamily="18" charset="0"/>
              </a:rPr>
              <a:t>Кафедра Информационные коммуникационные технологии </a:t>
            </a:r>
            <a:endParaRPr lang="ru-RU" sz="1200" dirty="0" smtClean="0">
              <a:latin typeface="Times New Roman" pitchFamily="18" charset="0"/>
              <a:cs typeface="Times New Roman" pitchFamily="18" charset="0"/>
            </a:endParaRPr>
          </a:p>
          <a:p>
            <a:endParaRPr lang="ru-RU" dirty="0"/>
          </a:p>
        </p:txBody>
      </p:sp>
      <p:sp>
        <p:nvSpPr>
          <p:cNvPr id="5" name="TextBox 4"/>
          <p:cNvSpPr txBox="1"/>
          <p:nvPr/>
        </p:nvSpPr>
        <p:spPr>
          <a:xfrm>
            <a:off x="2267744" y="5103674"/>
            <a:ext cx="6552728" cy="1569660"/>
          </a:xfrm>
          <a:prstGeom prst="rect">
            <a:avLst/>
          </a:prstGeom>
          <a:noFill/>
        </p:spPr>
        <p:txBody>
          <a:bodyPr wrap="square" rtlCol="0">
            <a:spAutoFit/>
          </a:bodyPr>
          <a:lstStyle/>
          <a:p>
            <a:pPr algn="r"/>
            <a:r>
              <a:rPr lang="ru-RU" sz="1200" b="1" dirty="0" smtClean="0">
                <a:latin typeface="Times New Roman" pitchFamily="18" charset="0"/>
                <a:cs typeface="Times New Roman" pitchFamily="18" charset="0"/>
              </a:rPr>
              <a:t>Выполнила:</a:t>
            </a:r>
            <a:endParaRPr lang="ru-RU" sz="1200" dirty="0" smtClean="0">
              <a:latin typeface="Times New Roman" pitchFamily="18" charset="0"/>
              <a:cs typeface="Times New Roman" pitchFamily="18" charset="0"/>
            </a:endParaRPr>
          </a:p>
          <a:p>
            <a:pPr algn="r"/>
            <a:r>
              <a:rPr lang="ru-RU" sz="1200" dirty="0" smtClean="0">
                <a:latin typeface="Times New Roman" pitchFamily="18" charset="0"/>
                <a:cs typeface="Times New Roman" pitchFamily="18" charset="0"/>
              </a:rPr>
              <a:t>слушательница курсов по программе </a:t>
            </a:r>
          </a:p>
          <a:p>
            <a:pPr algn="r"/>
            <a:r>
              <a:rPr lang="ru-RU" sz="1200" u="sng" dirty="0" smtClean="0">
                <a:latin typeface="Times New Roman" pitchFamily="18" charset="0"/>
                <a:cs typeface="Times New Roman" pitchFamily="18" charset="0"/>
              </a:rPr>
              <a:t>«Содержание и методика преподавания предмета «Информатика» </a:t>
            </a:r>
            <a:endParaRPr lang="ru-RU" sz="1200" dirty="0" smtClean="0">
              <a:latin typeface="Times New Roman" pitchFamily="18" charset="0"/>
              <a:cs typeface="Times New Roman" pitchFamily="18" charset="0"/>
            </a:endParaRPr>
          </a:p>
          <a:p>
            <a:pPr algn="r"/>
            <a:r>
              <a:rPr lang="ru-RU" sz="1200" b="1" dirty="0" err="1" smtClean="0">
                <a:latin typeface="Times New Roman" pitchFamily="18" charset="0"/>
                <a:cs typeface="Times New Roman" pitchFamily="18" charset="0"/>
              </a:rPr>
              <a:t>Мишкова</a:t>
            </a:r>
            <a:r>
              <a:rPr lang="ru-RU" sz="1200" b="1" dirty="0" smtClean="0">
                <a:latin typeface="Times New Roman" pitchFamily="18" charset="0"/>
                <a:cs typeface="Times New Roman" pitchFamily="18" charset="0"/>
              </a:rPr>
              <a:t> Е.В.</a:t>
            </a:r>
          </a:p>
          <a:p>
            <a:pPr algn="r"/>
            <a:endParaRPr lang="ru-RU" sz="1200" b="1" dirty="0" smtClean="0">
              <a:latin typeface="Times New Roman" pitchFamily="18" charset="0"/>
              <a:cs typeface="Times New Roman" pitchFamily="18" charset="0"/>
            </a:endParaRPr>
          </a:p>
          <a:p>
            <a:pPr algn="r"/>
            <a:r>
              <a:rPr lang="ru-RU" sz="1200" b="1" dirty="0" smtClean="0">
                <a:latin typeface="Times New Roman" pitchFamily="18" charset="0"/>
                <a:cs typeface="Times New Roman" pitchFamily="18" charset="0"/>
              </a:rPr>
              <a:t>Проверила: </a:t>
            </a:r>
          </a:p>
          <a:p>
            <a:pPr algn="r"/>
            <a:r>
              <a:rPr lang="ru-RU" sz="1200" dirty="0" smtClean="0"/>
              <a:t> к.п.н</a:t>
            </a:r>
            <a:r>
              <a:rPr lang="ru-RU" sz="1200" dirty="0" smtClean="0">
                <a:latin typeface="Times New Roman" pitchFamily="18" charset="0"/>
                <a:cs typeface="Times New Roman" pitchFamily="18" charset="0"/>
              </a:rPr>
              <a:t>., профессор</a:t>
            </a:r>
          </a:p>
          <a:p>
            <a:pPr algn="r"/>
            <a:r>
              <a:rPr lang="ru-RU" sz="1200" b="1" dirty="0" err="1" smtClean="0">
                <a:latin typeface="Times New Roman" pitchFamily="18" charset="0"/>
                <a:cs typeface="Times New Roman" pitchFamily="18" charset="0"/>
              </a:rPr>
              <a:t>Светлана Викторовна Зенкина</a:t>
            </a:r>
          </a:p>
        </p:txBody>
      </p:sp>
      <p:sp>
        <p:nvSpPr>
          <p:cNvPr id="8" name="TextBox 7"/>
          <p:cNvSpPr txBox="1"/>
          <p:nvPr/>
        </p:nvSpPr>
        <p:spPr>
          <a:xfrm>
            <a:off x="1547664" y="1988840"/>
            <a:ext cx="6912768" cy="461665"/>
          </a:xfrm>
          <a:prstGeom prst="rect">
            <a:avLst/>
          </a:prstGeom>
          <a:noFill/>
        </p:spPr>
        <p:txBody>
          <a:bodyPr wrap="square" rtlCol="0">
            <a:spAutoFit/>
          </a:bodyPr>
          <a:lstStyle/>
          <a:p>
            <a:pPr algn="ctr"/>
            <a:r>
              <a:rPr lang="ru-RU" sz="1200" dirty="0" smtClean="0">
                <a:latin typeface="Times New Roman" pitchFamily="18" charset="0"/>
                <a:cs typeface="Times New Roman" pitchFamily="18" charset="0"/>
              </a:rPr>
              <a:t>Актуальные проблемы формирования профессиональных компетенций учителя </a:t>
            </a:r>
          </a:p>
          <a:p>
            <a:pPr algn="ctr"/>
            <a:r>
              <a:rPr lang="ru-RU" sz="1200" dirty="0" smtClean="0">
                <a:latin typeface="Times New Roman" pitchFamily="18" charset="0"/>
                <a:cs typeface="Times New Roman" pitchFamily="18" charset="0"/>
              </a:rPr>
              <a:t>в условиях реализации ФГОС</a:t>
            </a:r>
            <a:endParaRPr lang="ru-RU" dirty="0"/>
          </a:p>
        </p:txBody>
      </p:sp>
      <p:sp>
        <p:nvSpPr>
          <p:cNvPr id="9" name="TextBox 8"/>
          <p:cNvSpPr txBox="1"/>
          <p:nvPr/>
        </p:nvSpPr>
        <p:spPr>
          <a:xfrm>
            <a:off x="2483768" y="2780928"/>
            <a:ext cx="5256584" cy="1200329"/>
          </a:xfrm>
          <a:prstGeom prst="rect">
            <a:avLst/>
          </a:prstGeom>
          <a:noFill/>
        </p:spPr>
        <p:txBody>
          <a:bodyPr wrap="square" rtlCol="0">
            <a:spAutoFit/>
          </a:bodyPr>
          <a:lstStyle/>
          <a:p>
            <a:pPr algn="ctr">
              <a:lnSpc>
                <a:spcPct val="150000"/>
              </a:lnSpc>
            </a:pPr>
            <a:r>
              <a:rPr lang="ru-RU" b="1" dirty="0" smtClean="0">
                <a:latin typeface="Times New Roman" pitchFamily="18" charset="0"/>
                <a:cs typeface="Times New Roman" pitchFamily="18" charset="0"/>
              </a:rPr>
              <a:t>ИНТЕГРАЦИЯ ПЕДАГОГИЧЕСКИХ </a:t>
            </a:r>
          </a:p>
          <a:p>
            <a:pPr algn="ctr">
              <a:lnSpc>
                <a:spcPct val="150000"/>
              </a:lnSpc>
            </a:pPr>
            <a:r>
              <a:rPr lang="ru-RU" b="1" dirty="0" smtClean="0">
                <a:latin typeface="Times New Roman" pitchFamily="18" charset="0"/>
                <a:cs typeface="Times New Roman" pitchFamily="18" charset="0"/>
              </a:rPr>
              <a:t>И ИНФОРМАЦИОННЫХ ТЕХНОЛОГИЙ</a:t>
            </a:r>
          </a:p>
          <a:p>
            <a:pPr algn="ctr"/>
            <a:endParaRPr lang="ru-RU" dirty="0"/>
          </a:p>
        </p:txBody>
      </p:sp>
      <p:sp>
        <p:nvSpPr>
          <p:cNvPr id="10" name="Номер слайда 9"/>
          <p:cNvSpPr>
            <a:spLocks noGrp="1"/>
          </p:cNvSpPr>
          <p:nvPr>
            <p:ph type="sldNum" sz="quarter" idx="12"/>
          </p:nvPr>
        </p:nvSpPr>
        <p:spPr/>
        <p:txBody>
          <a:bodyPr/>
          <a:lstStyle/>
          <a:p>
            <a:fld id="{E3099504-A2A1-4A9D-A484-381C4C2D43F4}" type="slidenum">
              <a:rPr lang="ru-RU" smtClean="0"/>
              <a:pPr/>
              <a:t>1</a:t>
            </a:fld>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2" name="Rectangle 4"/>
          <p:cNvSpPr>
            <a:spLocks noGrp="1" noChangeArrowheads="1"/>
          </p:cNvSpPr>
          <p:nvPr>
            <p:ph type="title" idx="4294967295"/>
          </p:nvPr>
        </p:nvSpPr>
        <p:spPr>
          <a:xfrm>
            <a:off x="1259632" y="404664"/>
            <a:ext cx="7355160" cy="4823718"/>
          </a:xfrm>
        </p:spPr>
        <p:txBody>
          <a:bodyPr>
            <a:normAutofit fontScale="90000"/>
          </a:bodyPr>
          <a:lstStyle/>
          <a:p>
            <a:pPr algn="l"/>
            <a:r>
              <a:rPr lang="ru-RU" sz="2100" dirty="0" smtClean="0">
                <a:solidFill>
                  <a:schemeClr val="dk1"/>
                </a:solidFill>
                <a:latin typeface="Times New Roman" pitchFamily="18" charset="0"/>
                <a:ea typeface="+mn-ea"/>
                <a:cs typeface="Times New Roman" pitchFamily="18" charset="0"/>
              </a:rPr>
              <a:t>          </a:t>
            </a:r>
            <a:r>
              <a:rPr lang="ru-RU" sz="2100" b="1" dirty="0" smtClean="0">
                <a:solidFill>
                  <a:schemeClr val="dk1"/>
                </a:solidFill>
                <a:latin typeface="Times New Roman" pitchFamily="18" charset="0"/>
                <a:ea typeface="+mn-ea"/>
                <a:cs typeface="Times New Roman" pitchFamily="18" charset="0"/>
              </a:rPr>
              <a:t>На уроках информатики можно использовать дифференцированные формы учебной деятельности</a:t>
            </a:r>
            <a:r>
              <a:rPr lang="en-US" sz="2100" b="1" dirty="0" smtClean="0">
                <a:solidFill>
                  <a:schemeClr val="dk1"/>
                </a:solidFill>
                <a:latin typeface="Times New Roman" pitchFamily="18" charset="0"/>
                <a:ea typeface="+mn-ea"/>
                <a:cs typeface="Times New Roman" pitchFamily="18" charset="0"/>
              </a:rPr>
              <a:t>:</a:t>
            </a:r>
            <a:r>
              <a:rPr lang="ru-RU" sz="2100" b="1" dirty="0" smtClean="0">
                <a:solidFill>
                  <a:schemeClr val="dk1"/>
                </a:solidFill>
                <a:latin typeface="Times New Roman" pitchFamily="18" charset="0"/>
                <a:ea typeface="+mn-ea"/>
                <a:cs typeface="Times New Roman" pitchFamily="18" charset="0"/>
              </a:rPr>
              <a:t> </a:t>
            </a:r>
            <a:r>
              <a:rPr lang="en-US" sz="2100" dirty="0" smtClean="0">
                <a:solidFill>
                  <a:schemeClr val="dk1"/>
                </a:solidFill>
                <a:latin typeface="Times New Roman" pitchFamily="18" charset="0"/>
                <a:ea typeface="+mn-ea"/>
                <a:cs typeface="Times New Roman" pitchFamily="18" charset="0"/>
              </a:rPr>
              <a:t/>
            </a:r>
            <a:br>
              <a:rPr lang="en-US" sz="2100" dirty="0" smtClean="0">
                <a:solidFill>
                  <a:schemeClr val="dk1"/>
                </a:solidFill>
                <a:latin typeface="Times New Roman" pitchFamily="18" charset="0"/>
                <a:ea typeface="+mn-ea"/>
                <a:cs typeface="Times New Roman" pitchFamily="18" charset="0"/>
              </a:rPr>
            </a:br>
            <a:r>
              <a:rPr lang="ru-RU" sz="2100" dirty="0" smtClean="0">
                <a:solidFill>
                  <a:schemeClr val="dk1"/>
                </a:solidFill>
                <a:latin typeface="Times New Roman" pitchFamily="18" charset="0"/>
                <a:ea typeface="+mn-ea"/>
                <a:cs typeface="Times New Roman" pitchFamily="18" charset="0"/>
              </a:rPr>
              <a:t/>
            </a:r>
            <a:br>
              <a:rPr lang="ru-RU" sz="2100" dirty="0" smtClean="0">
                <a:solidFill>
                  <a:schemeClr val="dk1"/>
                </a:solidFill>
                <a:latin typeface="Times New Roman" pitchFamily="18" charset="0"/>
                <a:ea typeface="+mn-ea"/>
                <a:cs typeface="Times New Roman" pitchFamily="18" charset="0"/>
              </a:rPr>
            </a:br>
            <a:r>
              <a:rPr lang="ru-RU" sz="2100" dirty="0" smtClean="0">
                <a:solidFill>
                  <a:schemeClr val="dk1"/>
                </a:solidFill>
                <a:latin typeface="Times New Roman" pitchFamily="18" charset="0"/>
                <a:ea typeface="+mn-ea"/>
                <a:cs typeface="Times New Roman" pitchFamily="18" charset="0"/>
              </a:rPr>
              <a:t>          </a:t>
            </a:r>
            <a:r>
              <a:rPr lang="ru-RU" sz="2100" b="1" i="1" dirty="0" smtClean="0">
                <a:solidFill>
                  <a:schemeClr val="dk1"/>
                </a:solidFill>
                <a:latin typeface="Times New Roman" pitchFamily="18" charset="0"/>
                <a:ea typeface="+mn-ea"/>
                <a:cs typeface="Times New Roman" pitchFamily="18" charset="0"/>
              </a:rPr>
              <a:t>Индивидуальная </a:t>
            </a:r>
            <a:r>
              <a:rPr lang="ru-RU" sz="2100" dirty="0" smtClean="0">
                <a:solidFill>
                  <a:schemeClr val="dk1"/>
                </a:solidFill>
                <a:latin typeface="Times New Roman" pitchFamily="18" charset="0"/>
                <a:ea typeface="+mn-ea"/>
                <a:cs typeface="Times New Roman" pitchFamily="18" charset="0"/>
              </a:rPr>
              <a:t>работа школьников на уроках информатики может организовываться на всех этапах обучения, начиная с этапа объяснения и заканчивая этапами систематизации, обобщения и контроля знаний. </a:t>
            </a:r>
            <a:r>
              <a:rPr lang="en-US" sz="2100" dirty="0" smtClean="0">
                <a:solidFill>
                  <a:schemeClr val="dk1"/>
                </a:solidFill>
                <a:latin typeface="Times New Roman" pitchFamily="18" charset="0"/>
                <a:ea typeface="+mn-ea"/>
                <a:cs typeface="Times New Roman" pitchFamily="18" charset="0"/>
              </a:rPr>
              <a:t/>
            </a:r>
            <a:br>
              <a:rPr lang="en-US" sz="2100" dirty="0" smtClean="0">
                <a:solidFill>
                  <a:schemeClr val="dk1"/>
                </a:solidFill>
                <a:latin typeface="Times New Roman" pitchFamily="18" charset="0"/>
                <a:ea typeface="+mn-ea"/>
                <a:cs typeface="Times New Roman" pitchFamily="18" charset="0"/>
              </a:rPr>
            </a:br>
            <a:r>
              <a:rPr lang="ru-RU" sz="2100" dirty="0" smtClean="0">
                <a:solidFill>
                  <a:schemeClr val="dk1"/>
                </a:solidFill>
                <a:latin typeface="Times New Roman" pitchFamily="18" charset="0"/>
                <a:ea typeface="+mn-ea"/>
                <a:cs typeface="Times New Roman" pitchFamily="18" charset="0"/>
              </a:rPr>
              <a:t/>
            </a:r>
            <a:br>
              <a:rPr lang="ru-RU" sz="2100" dirty="0" smtClean="0">
                <a:solidFill>
                  <a:schemeClr val="dk1"/>
                </a:solidFill>
                <a:latin typeface="Times New Roman" pitchFamily="18" charset="0"/>
                <a:ea typeface="+mn-ea"/>
                <a:cs typeface="Times New Roman" pitchFamily="18" charset="0"/>
              </a:rPr>
            </a:br>
            <a:r>
              <a:rPr lang="ru-RU" sz="2100" dirty="0" smtClean="0">
                <a:solidFill>
                  <a:schemeClr val="dk1"/>
                </a:solidFill>
                <a:latin typeface="Times New Roman" pitchFamily="18" charset="0"/>
                <a:ea typeface="+mn-ea"/>
                <a:cs typeface="Times New Roman" pitchFamily="18" charset="0"/>
              </a:rPr>
              <a:t>          </a:t>
            </a:r>
            <a:r>
              <a:rPr lang="ru-RU" sz="2100" b="1" i="1" dirty="0" smtClean="0">
                <a:solidFill>
                  <a:schemeClr val="dk1"/>
                </a:solidFill>
                <a:latin typeface="Times New Roman" pitchFamily="18" charset="0"/>
                <a:ea typeface="+mn-ea"/>
                <a:cs typeface="Times New Roman" pitchFamily="18" charset="0"/>
              </a:rPr>
              <a:t>Групповую</a:t>
            </a:r>
            <a:r>
              <a:rPr lang="ru-RU" sz="2100" dirty="0" smtClean="0">
                <a:solidFill>
                  <a:schemeClr val="dk1"/>
                </a:solidFill>
                <a:latin typeface="Times New Roman" pitchFamily="18" charset="0"/>
                <a:ea typeface="+mn-ea"/>
                <a:cs typeface="Times New Roman" pitchFamily="18" charset="0"/>
              </a:rPr>
              <a:t> форму организации учебного процесса целесообразно использовать на этапах повторения и обобщения знаний по нескольким темам курса, а также на этапе контроля знаний. При этом работа в группах может определенным образом перестраиваться и видоизменяться в зависимости от того, в каком классе она ведется и какие дидактические задачи решаются. </a:t>
            </a:r>
          </a:p>
        </p:txBody>
      </p:sp>
      <p:pic>
        <p:nvPicPr>
          <p:cNvPr id="3" name="Рисунок 2" descr="20130406062203!Человески_и_пазлы.gif"/>
          <p:cNvPicPr>
            <a:picLocks noChangeAspect="1"/>
          </p:cNvPicPr>
          <p:nvPr/>
        </p:nvPicPr>
        <p:blipFill>
          <a:blip r:embed="rId2" cstate="print"/>
          <a:stretch>
            <a:fillRect/>
          </a:stretch>
        </p:blipFill>
        <p:spPr>
          <a:xfrm>
            <a:off x="6228184" y="4653136"/>
            <a:ext cx="2114550" cy="1695450"/>
          </a:xfrm>
          <a:prstGeom prst="rect">
            <a:avLst/>
          </a:prstGeom>
          <a:ln>
            <a:noFill/>
          </a:ln>
          <a:effectLst>
            <a:softEdge rad="112500"/>
          </a:effectLst>
        </p:spPr>
      </p:pic>
      <p:sp>
        <p:nvSpPr>
          <p:cNvPr id="4" name="Номер слайда 3"/>
          <p:cNvSpPr>
            <a:spLocks noGrp="1"/>
          </p:cNvSpPr>
          <p:nvPr>
            <p:ph type="sldNum" sz="quarter" idx="12"/>
          </p:nvPr>
        </p:nvSpPr>
        <p:spPr/>
        <p:txBody>
          <a:bodyPr/>
          <a:lstStyle/>
          <a:p>
            <a:fld id="{E3099504-A2A1-4A9D-A484-381C4C2D43F4}" type="slidenum">
              <a:rPr lang="ru-RU" smtClean="0"/>
              <a:pPr/>
              <a:t>10</a:t>
            </a:fld>
            <a:endParaRPr lang="ru-RU"/>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E3099504-A2A1-4A9D-A484-381C4C2D43F4}" type="slidenum">
              <a:rPr lang="ru-RU" smtClean="0"/>
              <a:pPr/>
              <a:t>11</a:t>
            </a:fld>
            <a:endParaRPr lang="ru-RU"/>
          </a:p>
        </p:txBody>
      </p:sp>
      <p:sp>
        <p:nvSpPr>
          <p:cNvPr id="1026" name="Rectangle 2"/>
          <p:cNvSpPr>
            <a:spLocks noChangeArrowheads="1"/>
          </p:cNvSpPr>
          <p:nvPr/>
        </p:nvSpPr>
        <p:spPr bwMode="auto">
          <a:xfrm>
            <a:off x="1403648" y="260648"/>
            <a:ext cx="745232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altLang="ru-RU" sz="2400" b="1" dirty="0" smtClean="0">
                <a:latin typeface="Times New Roman" pitchFamily="18" charset="0"/>
                <a:cs typeface="Times New Roman" pitchFamily="18" charset="0"/>
              </a:rPr>
              <a:t>Блок-схема работы по технологии уровневой дифференциации обучения на уроках информатики.</a:t>
            </a:r>
          </a:p>
        </p:txBody>
      </p:sp>
      <p:pic>
        <p:nvPicPr>
          <p:cNvPr id="1025" name="Объект 9"/>
          <p:cNvPicPr>
            <a:picLocks noChangeArrowheads="1"/>
          </p:cNvPicPr>
          <p:nvPr/>
        </p:nvPicPr>
        <p:blipFill>
          <a:blip r:embed="rId2" cstate="print">
            <a:duotone>
              <a:schemeClr val="accent2">
                <a:shade val="45000"/>
                <a:satMod val="135000"/>
              </a:schemeClr>
              <a:prstClr val="white"/>
            </a:duotone>
          </a:blip>
          <a:srcRect l="-211" t="-433" r="-101" b="-522"/>
          <a:stretch>
            <a:fillRect/>
          </a:stretch>
        </p:blipFill>
        <p:spPr bwMode="auto">
          <a:xfrm>
            <a:off x="1403648" y="1268760"/>
            <a:ext cx="6984776" cy="518457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a:xfrm>
            <a:off x="1187624" y="274638"/>
            <a:ext cx="7704856" cy="1143000"/>
          </a:xfrm>
        </p:spPr>
        <p:txBody>
          <a:bodyPr>
            <a:normAutofit/>
          </a:bodyPr>
          <a:lstStyle/>
          <a:p>
            <a:pPr algn="l"/>
            <a:r>
              <a:rPr lang="ru-RU" altLang="ru-RU" sz="2700" b="1" dirty="0" smtClean="0">
                <a:latin typeface="Times New Roman" pitchFamily="18" charset="0"/>
                <a:ea typeface="+mn-ea"/>
                <a:cs typeface="Times New Roman" pitchFamily="18" charset="0"/>
              </a:rPr>
              <a:t>Различают следующие виды групповой деятельности: </a:t>
            </a:r>
          </a:p>
        </p:txBody>
      </p:sp>
      <p:sp>
        <p:nvSpPr>
          <p:cNvPr id="39941" name="Rectangle 5"/>
          <p:cNvSpPr>
            <a:spLocks noGrp="1" noChangeArrowheads="1"/>
          </p:cNvSpPr>
          <p:nvPr>
            <p:ph type="body" idx="1"/>
          </p:nvPr>
        </p:nvSpPr>
        <p:spPr>
          <a:xfrm>
            <a:off x="1547664" y="1752600"/>
            <a:ext cx="6910536" cy="2540496"/>
          </a:xfrm>
        </p:spPr>
        <p:txBody>
          <a:bodyPr/>
          <a:lstStyle/>
          <a:p>
            <a:pPr algn="just">
              <a:buFont typeface="Wingdings" pitchFamily="2" charset="2"/>
              <a:buChar char="ü"/>
            </a:pPr>
            <a:r>
              <a:rPr lang="ru-RU" sz="2100" dirty="0" smtClean="0">
                <a:solidFill>
                  <a:schemeClr val="dk1"/>
                </a:solidFill>
                <a:latin typeface="Times New Roman" pitchFamily="18" charset="0"/>
                <a:cs typeface="Times New Roman" pitchFamily="18" charset="0"/>
              </a:rPr>
              <a:t>кооперативная — разные группы выполняют отдельные части общего задания;</a:t>
            </a:r>
          </a:p>
          <a:p>
            <a:pPr algn="just">
              <a:buFont typeface="Wingdings" pitchFamily="2" charset="2"/>
              <a:buChar char="ü"/>
            </a:pPr>
            <a:r>
              <a:rPr lang="ru-RU" sz="2100" dirty="0" smtClean="0">
                <a:solidFill>
                  <a:schemeClr val="dk1"/>
                </a:solidFill>
                <a:latin typeface="Times New Roman" pitchFamily="18" charset="0"/>
                <a:cs typeface="Times New Roman" pitchFamily="18" charset="0"/>
              </a:rPr>
              <a:t>индивидуализированная — каждый учащийся выполняет ту часть задания, к которой имеет наибольшую склонность;</a:t>
            </a:r>
          </a:p>
          <a:p>
            <a:pPr>
              <a:buFont typeface="Wingdings" pitchFamily="2" charset="2"/>
              <a:buChar char="ü"/>
            </a:pPr>
            <a:r>
              <a:rPr lang="ru-RU" sz="2100" dirty="0" smtClean="0">
                <a:solidFill>
                  <a:schemeClr val="dk1"/>
                </a:solidFill>
                <a:latin typeface="Times New Roman" pitchFamily="18" charset="0"/>
                <a:cs typeface="Times New Roman" pitchFamily="18" charset="0"/>
              </a:rPr>
              <a:t>дифференцированная— состав группы определяется близкими познавательными возможностями учащихся.</a:t>
            </a:r>
          </a:p>
          <a:p>
            <a:pPr>
              <a:buFontTx/>
              <a:buNone/>
            </a:pPr>
            <a:endParaRPr lang="ru-RU" sz="2800" dirty="0">
              <a:solidFill>
                <a:srgbClr val="663300"/>
              </a:solidFill>
            </a:endParaRPr>
          </a:p>
        </p:txBody>
      </p:sp>
      <p:pic>
        <p:nvPicPr>
          <p:cNvPr id="4" name="Рисунок 3" descr="metod_point.jpg"/>
          <p:cNvPicPr>
            <a:picLocks noChangeAspect="1"/>
          </p:cNvPicPr>
          <p:nvPr/>
        </p:nvPicPr>
        <p:blipFill>
          <a:blip r:embed="rId2" cstate="print"/>
          <a:stretch>
            <a:fillRect/>
          </a:stretch>
        </p:blipFill>
        <p:spPr>
          <a:xfrm>
            <a:off x="4788024" y="4267690"/>
            <a:ext cx="2952328" cy="2214246"/>
          </a:xfrm>
          <a:prstGeom prst="rect">
            <a:avLst/>
          </a:prstGeom>
        </p:spPr>
      </p:pic>
      <p:sp>
        <p:nvSpPr>
          <p:cNvPr id="5" name="Номер слайда 4"/>
          <p:cNvSpPr>
            <a:spLocks noGrp="1"/>
          </p:cNvSpPr>
          <p:nvPr>
            <p:ph type="sldNum" sz="quarter" idx="12"/>
          </p:nvPr>
        </p:nvSpPr>
        <p:spPr/>
        <p:txBody>
          <a:bodyPr/>
          <a:lstStyle/>
          <a:p>
            <a:fld id="{E3099504-A2A1-4A9D-A484-381C4C2D43F4}" type="slidenum">
              <a:rPr lang="ru-RU" smtClean="0"/>
              <a:pPr/>
              <a:t>12</a:t>
            </a:fld>
            <a:endParaRPr lang="ru-RU"/>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1259632" y="381000"/>
            <a:ext cx="7884368" cy="4056112"/>
          </a:xfrm>
        </p:spPr>
        <p:txBody>
          <a:bodyPr>
            <a:normAutofit fontScale="90000"/>
          </a:bodyPr>
          <a:lstStyle/>
          <a:p>
            <a:pPr algn="l">
              <a:lnSpc>
                <a:spcPct val="150000"/>
              </a:lnSpc>
              <a:spcBef>
                <a:spcPts val="1200"/>
              </a:spcBef>
              <a:spcAft>
                <a:spcPts val="1200"/>
              </a:spcAft>
            </a:pPr>
            <a:r>
              <a:rPr lang="ru-RU" sz="2100" dirty="0" smtClean="0">
                <a:solidFill>
                  <a:schemeClr val="dk1"/>
                </a:solidFill>
                <a:latin typeface="Times New Roman" pitchFamily="18" charset="0"/>
                <a:ea typeface="+mn-ea"/>
                <a:cs typeface="Times New Roman" pitchFamily="18" charset="0"/>
              </a:rPr>
              <a:t>        Для определения этих особенностей школьников на уроках информатики  могут  использоваться  соответствующее  программное обеспечение, тестовые задания, анкетирование.</a:t>
            </a:r>
            <a:br>
              <a:rPr lang="ru-RU" sz="2100" dirty="0" smtClean="0">
                <a:solidFill>
                  <a:schemeClr val="dk1"/>
                </a:solidFill>
                <a:latin typeface="Times New Roman" pitchFamily="18" charset="0"/>
                <a:ea typeface="+mn-ea"/>
                <a:cs typeface="Times New Roman" pitchFamily="18" charset="0"/>
              </a:rPr>
            </a:br>
            <a:r>
              <a:rPr lang="ru-RU" sz="2100" dirty="0" smtClean="0">
                <a:solidFill>
                  <a:schemeClr val="dk1"/>
                </a:solidFill>
                <a:latin typeface="Times New Roman" pitchFamily="18" charset="0"/>
                <a:ea typeface="+mn-ea"/>
                <a:cs typeface="Times New Roman" pitchFamily="18" charset="0"/>
              </a:rPr>
              <a:t>        В соответствии с выявленными способностями или интересом учащихся к изучению учебного предмета класс условно разбивается   на  группы</a:t>
            </a:r>
            <a:r>
              <a:rPr lang="en-US" sz="2100" dirty="0" smtClean="0">
                <a:solidFill>
                  <a:schemeClr val="dk1"/>
                </a:solidFill>
                <a:latin typeface="Times New Roman" pitchFamily="18" charset="0"/>
                <a:ea typeface="+mn-ea"/>
                <a:cs typeface="Times New Roman" pitchFamily="18" charset="0"/>
              </a:rPr>
              <a:t>:</a:t>
            </a:r>
            <a:r>
              <a:rPr lang="ru-RU" sz="2100" dirty="0" smtClean="0">
                <a:solidFill>
                  <a:schemeClr val="dk1"/>
                </a:solidFill>
                <a:latin typeface="Times New Roman" pitchFamily="18" charset="0"/>
                <a:ea typeface="+mn-ea"/>
                <a:cs typeface="Times New Roman" pitchFamily="18" charset="0"/>
              </a:rPr>
              <a:t> </a:t>
            </a:r>
            <a:br>
              <a:rPr lang="ru-RU" sz="2100" dirty="0" smtClean="0">
                <a:solidFill>
                  <a:schemeClr val="dk1"/>
                </a:solidFill>
                <a:latin typeface="Times New Roman" pitchFamily="18" charset="0"/>
                <a:ea typeface="+mn-ea"/>
                <a:cs typeface="Times New Roman" pitchFamily="18" charset="0"/>
              </a:rPr>
            </a:br>
            <a:r>
              <a:rPr lang="ru-RU" sz="2100" dirty="0" smtClean="0">
                <a:solidFill>
                  <a:schemeClr val="dk1"/>
                </a:solidFill>
                <a:latin typeface="Times New Roman" pitchFamily="18" charset="0"/>
                <a:ea typeface="+mn-ea"/>
                <a:cs typeface="Times New Roman" pitchFamily="18" charset="0"/>
              </a:rPr>
              <a:t>1-я группа — учащиеся с низким темпом усвоения материала;</a:t>
            </a:r>
            <a:br>
              <a:rPr lang="ru-RU" sz="2100" dirty="0" smtClean="0">
                <a:solidFill>
                  <a:schemeClr val="dk1"/>
                </a:solidFill>
                <a:latin typeface="Times New Roman" pitchFamily="18" charset="0"/>
                <a:ea typeface="+mn-ea"/>
                <a:cs typeface="Times New Roman" pitchFamily="18" charset="0"/>
              </a:rPr>
            </a:br>
            <a:r>
              <a:rPr lang="ru-RU" sz="2100" dirty="0" smtClean="0">
                <a:solidFill>
                  <a:schemeClr val="dk1"/>
                </a:solidFill>
                <a:latin typeface="Times New Roman" pitchFamily="18" charset="0"/>
                <a:ea typeface="+mn-ea"/>
                <a:cs typeface="Times New Roman" pitchFamily="18" charset="0"/>
              </a:rPr>
              <a:t>2-я группа — учащиеся со средним темпом усвоения  материала;</a:t>
            </a:r>
            <a:br>
              <a:rPr lang="ru-RU" sz="2100" dirty="0" smtClean="0">
                <a:solidFill>
                  <a:schemeClr val="dk1"/>
                </a:solidFill>
                <a:latin typeface="Times New Roman" pitchFamily="18" charset="0"/>
                <a:ea typeface="+mn-ea"/>
                <a:cs typeface="Times New Roman" pitchFamily="18" charset="0"/>
              </a:rPr>
            </a:br>
            <a:r>
              <a:rPr lang="ru-RU" sz="2100" dirty="0" smtClean="0">
                <a:solidFill>
                  <a:schemeClr val="dk1"/>
                </a:solidFill>
                <a:latin typeface="Times New Roman" pitchFamily="18" charset="0"/>
                <a:ea typeface="+mn-ea"/>
                <a:cs typeface="Times New Roman" pitchFamily="18" charset="0"/>
              </a:rPr>
              <a:t>3-я группа — учащиеся с высоким темпом усвоения материала.</a:t>
            </a:r>
            <a:r>
              <a:rPr lang="ru-RU" sz="2400" b="1" dirty="0">
                <a:solidFill>
                  <a:srgbClr val="663300"/>
                </a:solidFill>
                <a:latin typeface="Arial" charset="0"/>
                <a:cs typeface="Arial" charset="0"/>
              </a:rPr>
              <a:t/>
            </a:r>
            <a:br>
              <a:rPr lang="ru-RU" sz="2400" b="1" dirty="0">
                <a:solidFill>
                  <a:srgbClr val="663300"/>
                </a:solidFill>
                <a:latin typeface="Arial" charset="0"/>
                <a:cs typeface="Arial" charset="0"/>
              </a:rPr>
            </a:br>
            <a:endParaRPr lang="ru-RU" sz="2400" b="1" dirty="0">
              <a:solidFill>
                <a:srgbClr val="663300"/>
              </a:solidFill>
              <a:latin typeface="Arial" charset="0"/>
            </a:endParaRPr>
          </a:p>
        </p:txBody>
      </p:sp>
      <p:pic>
        <p:nvPicPr>
          <p:cNvPr id="3" name="Рисунок 2" descr="trexmernye_chelovechki_3d_humans_396155.jpeg"/>
          <p:cNvPicPr>
            <a:picLocks noChangeAspect="1"/>
          </p:cNvPicPr>
          <p:nvPr/>
        </p:nvPicPr>
        <p:blipFill>
          <a:blip r:embed="rId2" cstate="print"/>
          <a:stretch>
            <a:fillRect/>
          </a:stretch>
        </p:blipFill>
        <p:spPr>
          <a:xfrm>
            <a:off x="4932040" y="4221088"/>
            <a:ext cx="3131840" cy="2348880"/>
          </a:xfrm>
          <a:prstGeom prst="rect">
            <a:avLst/>
          </a:prstGeom>
          <a:ln>
            <a:noFill/>
          </a:ln>
          <a:effectLst>
            <a:softEdge rad="112500"/>
          </a:effectLst>
        </p:spPr>
      </p:pic>
      <p:sp>
        <p:nvSpPr>
          <p:cNvPr id="4" name="Номер слайда 3"/>
          <p:cNvSpPr>
            <a:spLocks noGrp="1"/>
          </p:cNvSpPr>
          <p:nvPr>
            <p:ph type="sldNum" sz="quarter" idx="12"/>
          </p:nvPr>
        </p:nvSpPr>
        <p:spPr/>
        <p:txBody>
          <a:bodyPr/>
          <a:lstStyle/>
          <a:p>
            <a:fld id="{E3099504-A2A1-4A9D-A484-381C4C2D43F4}" type="slidenum">
              <a:rPr lang="ru-RU" smtClean="0"/>
              <a:pPr/>
              <a:t>13</a:t>
            </a:fld>
            <a:endParaRPr lang="ru-RU"/>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E3099504-A2A1-4A9D-A484-381C4C2D43F4}" type="slidenum">
              <a:rPr lang="ru-RU" smtClean="0"/>
              <a:pPr/>
              <a:t>14</a:t>
            </a:fld>
            <a:endParaRPr lang="ru-RU"/>
          </a:p>
        </p:txBody>
      </p:sp>
      <p:sp>
        <p:nvSpPr>
          <p:cNvPr id="40962" name="Rectangle 2"/>
          <p:cNvSpPr>
            <a:spLocks noChangeArrowheads="1"/>
          </p:cNvSpPr>
          <p:nvPr/>
        </p:nvSpPr>
        <p:spPr bwMode="auto">
          <a:xfrm>
            <a:off x="1547664" y="332656"/>
            <a:ext cx="6732240" cy="5078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altLang="ru-RU" sz="2700" b="1" dirty="0" smtClean="0">
                <a:latin typeface="Times New Roman" pitchFamily="18" charset="0"/>
                <a:cs typeface="Times New Roman" pitchFamily="18" charset="0"/>
              </a:rPr>
              <a:t>Изучение нового материала</a:t>
            </a:r>
          </a:p>
        </p:txBody>
      </p:sp>
      <p:pic>
        <p:nvPicPr>
          <p:cNvPr id="40961" name="Объект 10"/>
          <p:cNvPicPr>
            <a:picLocks noChangeArrowheads="1"/>
          </p:cNvPicPr>
          <p:nvPr/>
        </p:nvPicPr>
        <p:blipFill>
          <a:blip r:embed="rId2" cstate="print"/>
          <a:srcRect l="-241" t="-415" r="-127" b="-743"/>
          <a:stretch>
            <a:fillRect/>
          </a:stretch>
        </p:blipFill>
        <p:spPr bwMode="auto">
          <a:xfrm>
            <a:off x="1331640" y="1052736"/>
            <a:ext cx="7416824" cy="532859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Рисунок 4" descr="82c6722b565660322e085740e148ecff.jpg"/>
          <p:cNvPicPr>
            <a:picLocks noChangeAspect="1"/>
          </p:cNvPicPr>
          <p:nvPr/>
        </p:nvPicPr>
        <p:blipFill>
          <a:blip r:embed="rId2" cstate="print"/>
          <a:stretch>
            <a:fillRect/>
          </a:stretch>
        </p:blipFill>
        <p:spPr>
          <a:xfrm>
            <a:off x="6444208" y="4797152"/>
            <a:ext cx="2400267" cy="1800200"/>
          </a:xfrm>
          <a:prstGeom prst="rect">
            <a:avLst/>
          </a:prstGeom>
        </p:spPr>
      </p:pic>
      <p:sp>
        <p:nvSpPr>
          <p:cNvPr id="47106" name="Rectangle 2"/>
          <p:cNvSpPr>
            <a:spLocks noGrp="1" noChangeArrowheads="1"/>
          </p:cNvSpPr>
          <p:nvPr>
            <p:ph type="title"/>
          </p:nvPr>
        </p:nvSpPr>
        <p:spPr>
          <a:xfrm>
            <a:off x="1403648" y="188640"/>
            <a:ext cx="7139136" cy="1143000"/>
          </a:xfrm>
        </p:spPr>
        <p:txBody>
          <a:bodyPr>
            <a:normAutofit fontScale="90000"/>
          </a:bodyPr>
          <a:lstStyle/>
          <a:p>
            <a:r>
              <a:rPr lang="ru-RU" altLang="ru-RU" sz="2700" b="1" dirty="0" smtClean="0">
                <a:latin typeface="Times New Roman" pitchFamily="18" charset="0"/>
                <a:ea typeface="+mn-ea"/>
                <a:cs typeface="Times New Roman" pitchFamily="18" charset="0"/>
              </a:rPr>
              <a:t>Использование этих форм работы помогает учителю достичь следующих целей.</a:t>
            </a:r>
            <a:r>
              <a:rPr lang="ru-RU" sz="2400" dirty="0">
                <a:solidFill>
                  <a:srgbClr val="663300"/>
                </a:solidFill>
                <a:latin typeface="Arial" charset="0"/>
                <a:cs typeface="Arial" charset="0"/>
              </a:rPr>
              <a:t/>
            </a:r>
            <a:br>
              <a:rPr lang="ru-RU" sz="2400" dirty="0">
                <a:solidFill>
                  <a:srgbClr val="663300"/>
                </a:solidFill>
                <a:latin typeface="Arial" charset="0"/>
                <a:cs typeface="Arial" charset="0"/>
              </a:rPr>
            </a:br>
            <a:endParaRPr lang="ru-RU" sz="2400" dirty="0">
              <a:solidFill>
                <a:srgbClr val="663300"/>
              </a:solidFill>
              <a:latin typeface="Arial" charset="0"/>
              <a:cs typeface="Arial" charset="0"/>
            </a:endParaRPr>
          </a:p>
        </p:txBody>
      </p:sp>
      <p:sp>
        <p:nvSpPr>
          <p:cNvPr id="47107" name="Rectangle 3"/>
          <p:cNvSpPr>
            <a:spLocks noGrp="1" noChangeArrowheads="1"/>
          </p:cNvSpPr>
          <p:nvPr>
            <p:ph type="body" idx="1"/>
          </p:nvPr>
        </p:nvSpPr>
        <p:spPr>
          <a:xfrm>
            <a:off x="1259632" y="1268760"/>
            <a:ext cx="7355160" cy="4680520"/>
          </a:xfrm>
        </p:spPr>
        <p:txBody>
          <a:bodyPr>
            <a:normAutofit/>
          </a:bodyPr>
          <a:lstStyle/>
          <a:p>
            <a:pPr algn="just">
              <a:buFontTx/>
              <a:buNone/>
            </a:pPr>
            <a:r>
              <a:rPr lang="ru-RU" sz="2400" b="1" dirty="0">
                <a:solidFill>
                  <a:srgbClr val="663300"/>
                </a:solidFill>
              </a:rPr>
              <a:t>	</a:t>
            </a:r>
            <a:r>
              <a:rPr lang="ru-RU" sz="2000" b="1" dirty="0">
                <a:solidFill>
                  <a:srgbClr val="663300"/>
                </a:solidFill>
                <a:latin typeface="Times New Roman" pitchFamily="18" charset="0"/>
                <a:cs typeface="Times New Roman" pitchFamily="18" charset="0"/>
              </a:rPr>
              <a:t>Цели дифференцированного обучения:</a:t>
            </a:r>
            <a:endParaRPr lang="ru-RU" sz="2000" dirty="0">
              <a:solidFill>
                <a:srgbClr val="663300"/>
              </a:solidFill>
              <a:latin typeface="Times New Roman" pitchFamily="18" charset="0"/>
              <a:cs typeface="Times New Roman" pitchFamily="18" charset="0"/>
            </a:endParaRPr>
          </a:p>
          <a:p>
            <a:pPr algn="just">
              <a:buFontTx/>
              <a:buNone/>
            </a:pPr>
            <a:r>
              <a:rPr lang="ru-RU" sz="2000" b="1" dirty="0">
                <a:solidFill>
                  <a:srgbClr val="663300"/>
                </a:solidFill>
                <a:latin typeface="Times New Roman" pitchFamily="18" charset="0"/>
                <a:cs typeface="Times New Roman" pitchFamily="18" charset="0"/>
              </a:rPr>
              <a:t>для </a:t>
            </a:r>
            <a:r>
              <a:rPr lang="ru-RU" sz="2000" b="1" i="1" dirty="0">
                <a:solidFill>
                  <a:srgbClr val="663300"/>
                </a:solidFill>
                <a:latin typeface="Times New Roman" pitchFamily="18" charset="0"/>
                <a:cs typeface="Times New Roman" pitchFamily="18" charset="0"/>
              </a:rPr>
              <a:t>1-й группы учащихся:</a:t>
            </a:r>
            <a:endParaRPr lang="ru-RU" sz="2000" dirty="0">
              <a:solidFill>
                <a:srgbClr val="663300"/>
              </a:solidFill>
              <a:latin typeface="Times New Roman" pitchFamily="18" charset="0"/>
              <a:cs typeface="Times New Roman" pitchFamily="18" charset="0"/>
            </a:endParaRPr>
          </a:p>
          <a:p>
            <a:pPr algn="just">
              <a:spcBef>
                <a:spcPts val="1200"/>
              </a:spcBef>
              <a:spcAft>
                <a:spcPts val="1200"/>
              </a:spcAft>
              <a:buFont typeface="Wingdings" pitchFamily="2" charset="2"/>
              <a:buChar char="ü"/>
            </a:pPr>
            <a:r>
              <a:rPr lang="ru-RU" sz="2000" dirty="0" smtClean="0">
                <a:solidFill>
                  <a:srgbClr val="663300"/>
                </a:solidFill>
                <a:latin typeface="Times New Roman" pitchFamily="18" charset="0"/>
                <a:cs typeface="Times New Roman" pitchFamily="18" charset="0"/>
              </a:rPr>
              <a:t>пробудить </a:t>
            </a:r>
            <a:r>
              <a:rPr lang="ru-RU" sz="2000" dirty="0">
                <a:solidFill>
                  <a:srgbClr val="663300"/>
                </a:solidFill>
                <a:latin typeface="Times New Roman" pitchFamily="18" charset="0"/>
                <a:cs typeface="Times New Roman" pitchFamily="18" charset="0"/>
              </a:rPr>
              <a:t>интерес к предмету путем использования посильных задач, учебных программных средств, позволяющих ученику работать в соответствии с его индивидуальными способностями;</a:t>
            </a:r>
          </a:p>
          <a:p>
            <a:pPr algn="just">
              <a:spcBef>
                <a:spcPts val="1200"/>
              </a:spcBef>
              <a:spcAft>
                <a:spcPts val="1200"/>
              </a:spcAft>
              <a:buFont typeface="Wingdings" pitchFamily="2" charset="2"/>
              <a:buChar char="ü"/>
            </a:pPr>
            <a:r>
              <a:rPr lang="ru-RU" sz="2000" dirty="0" smtClean="0">
                <a:solidFill>
                  <a:srgbClr val="663300"/>
                </a:solidFill>
                <a:latin typeface="Times New Roman" pitchFamily="18" charset="0"/>
                <a:cs typeface="Times New Roman" pitchFamily="18" charset="0"/>
              </a:rPr>
              <a:t>ликвидировать </a:t>
            </a:r>
            <a:r>
              <a:rPr lang="ru-RU" sz="2000" dirty="0">
                <a:solidFill>
                  <a:srgbClr val="663300"/>
                </a:solidFill>
                <a:latin typeface="Times New Roman" pitchFamily="18" charset="0"/>
                <a:cs typeface="Times New Roman" pitchFamily="18" charset="0"/>
              </a:rPr>
              <a:t>пробелы в знаниях и умениях;</a:t>
            </a:r>
          </a:p>
          <a:p>
            <a:pPr algn="just">
              <a:spcBef>
                <a:spcPts val="1200"/>
              </a:spcBef>
              <a:spcAft>
                <a:spcPts val="1200"/>
              </a:spcAft>
              <a:buFont typeface="Wingdings" pitchFamily="2" charset="2"/>
              <a:buChar char="ü"/>
            </a:pPr>
            <a:r>
              <a:rPr lang="ru-RU" sz="2000" dirty="0" smtClean="0">
                <a:solidFill>
                  <a:srgbClr val="663300"/>
                </a:solidFill>
                <a:latin typeface="Times New Roman" pitchFamily="18" charset="0"/>
                <a:cs typeface="Times New Roman" pitchFamily="18" charset="0"/>
              </a:rPr>
              <a:t>сформировать </a:t>
            </a:r>
            <a:r>
              <a:rPr lang="ru-RU" sz="2000" dirty="0">
                <a:solidFill>
                  <a:srgbClr val="663300"/>
                </a:solidFill>
                <a:latin typeface="Times New Roman" pitchFamily="18" charset="0"/>
                <a:cs typeface="Times New Roman" pitchFamily="18" charset="0"/>
              </a:rPr>
              <a:t>умение осуществлять самостоятельную деятельность </a:t>
            </a:r>
            <a:r>
              <a:rPr lang="ru-RU" sz="2000" dirty="0" smtClean="0">
                <a:solidFill>
                  <a:srgbClr val="663300"/>
                </a:solidFill>
                <a:latin typeface="Times New Roman" pitchFamily="18" charset="0"/>
                <a:cs typeface="Times New Roman" pitchFamily="18" charset="0"/>
              </a:rPr>
              <a:t>по </a:t>
            </a:r>
            <a:r>
              <a:rPr lang="ru-RU" sz="2000" dirty="0">
                <a:solidFill>
                  <a:srgbClr val="663300"/>
                </a:solidFill>
                <a:latin typeface="Times New Roman" pitchFamily="18" charset="0"/>
                <a:cs typeface="Times New Roman" pitchFamily="18" charset="0"/>
              </a:rPr>
              <a:t>образцу</a:t>
            </a:r>
            <a:r>
              <a:rPr lang="ru-RU" sz="2000" dirty="0" smtClean="0">
                <a:solidFill>
                  <a:srgbClr val="663300"/>
                </a:solidFill>
                <a:latin typeface="Times New Roman" pitchFamily="18" charset="0"/>
                <a:cs typeface="Times New Roman" pitchFamily="18" charset="0"/>
              </a:rPr>
              <a:t>;</a:t>
            </a:r>
          </a:p>
          <a:p>
            <a:pPr algn="just">
              <a:buNone/>
            </a:pPr>
            <a:endParaRPr lang="ru-RU" sz="2400" b="1" dirty="0" smtClean="0">
              <a:solidFill>
                <a:srgbClr val="663300"/>
              </a:solidFill>
              <a:latin typeface="Times New Roman" pitchFamily="18" charset="0"/>
              <a:cs typeface="Times New Roman" pitchFamily="18" charset="0"/>
            </a:endParaRPr>
          </a:p>
          <a:p>
            <a:pPr algn="just">
              <a:buNone/>
            </a:pPr>
            <a:endParaRPr lang="ru-RU" sz="2400" b="1" dirty="0">
              <a:solidFill>
                <a:srgbClr val="663300"/>
              </a:solidFill>
              <a:latin typeface="Times New Roman" pitchFamily="18" charset="0"/>
              <a:cs typeface="Times New Roman" pitchFamily="18" charset="0"/>
            </a:endParaRPr>
          </a:p>
          <a:p>
            <a:pPr>
              <a:buFontTx/>
              <a:buNone/>
            </a:pPr>
            <a:endParaRPr lang="ru-RU" sz="2400" dirty="0">
              <a:solidFill>
                <a:srgbClr val="663300"/>
              </a:solidFill>
            </a:endParaRPr>
          </a:p>
        </p:txBody>
      </p:sp>
      <p:sp>
        <p:nvSpPr>
          <p:cNvPr id="4" name="Номер слайда 3"/>
          <p:cNvSpPr>
            <a:spLocks noGrp="1"/>
          </p:cNvSpPr>
          <p:nvPr>
            <p:ph type="sldNum" sz="quarter" idx="12"/>
          </p:nvPr>
        </p:nvSpPr>
        <p:spPr/>
        <p:txBody>
          <a:bodyPr/>
          <a:lstStyle/>
          <a:p>
            <a:fld id="{E3099504-A2A1-4A9D-A484-381C4C2D43F4}" type="slidenum">
              <a:rPr lang="ru-RU" smtClean="0"/>
              <a:pPr/>
              <a:t>15</a:t>
            </a:fld>
            <a:endParaRPr lang="ru-RU"/>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1475656" y="1600201"/>
            <a:ext cx="7211144" cy="2116832"/>
          </a:xfrm>
        </p:spPr>
        <p:txBody>
          <a:bodyPr>
            <a:normAutofit/>
          </a:bodyPr>
          <a:lstStyle/>
          <a:p>
            <a:pPr algn="just">
              <a:lnSpc>
                <a:spcPct val="90000"/>
              </a:lnSpc>
              <a:buFontTx/>
              <a:buNone/>
            </a:pPr>
            <a:endParaRPr lang="ru-RU" dirty="0">
              <a:solidFill>
                <a:srgbClr val="663300"/>
              </a:solidFill>
              <a:latin typeface="Arial" charset="0"/>
            </a:endParaRPr>
          </a:p>
          <a:p>
            <a:pPr>
              <a:lnSpc>
                <a:spcPct val="90000"/>
              </a:lnSpc>
              <a:buFontTx/>
              <a:buNone/>
            </a:pPr>
            <a:endParaRPr lang="ru-RU" dirty="0">
              <a:solidFill>
                <a:srgbClr val="663300"/>
              </a:solidFill>
            </a:endParaRPr>
          </a:p>
        </p:txBody>
      </p:sp>
      <p:sp>
        <p:nvSpPr>
          <p:cNvPr id="4" name="TextBox 3"/>
          <p:cNvSpPr txBox="1"/>
          <p:nvPr/>
        </p:nvSpPr>
        <p:spPr>
          <a:xfrm>
            <a:off x="1259632" y="136160"/>
            <a:ext cx="7344816" cy="7645170"/>
          </a:xfrm>
          <a:prstGeom prst="rect">
            <a:avLst/>
          </a:prstGeom>
          <a:noFill/>
        </p:spPr>
        <p:txBody>
          <a:bodyPr wrap="square" rtlCol="0">
            <a:spAutoFit/>
          </a:bodyPr>
          <a:lstStyle/>
          <a:p>
            <a:pPr algn="just">
              <a:buNone/>
            </a:pPr>
            <a:r>
              <a:rPr lang="ru-RU" sz="2200" b="1" dirty="0" smtClean="0">
                <a:solidFill>
                  <a:srgbClr val="663300"/>
                </a:solidFill>
                <a:latin typeface="Times New Roman" pitchFamily="18" charset="0"/>
                <a:cs typeface="Times New Roman" pitchFamily="18" charset="0"/>
              </a:rPr>
              <a:t>для </a:t>
            </a:r>
            <a:r>
              <a:rPr lang="ru-RU" sz="2200" b="1" i="1" dirty="0" smtClean="0">
                <a:solidFill>
                  <a:srgbClr val="663300"/>
                </a:solidFill>
                <a:latin typeface="Times New Roman" pitchFamily="18" charset="0"/>
                <a:cs typeface="Times New Roman" pitchFamily="18" charset="0"/>
              </a:rPr>
              <a:t>2-й группы учащихся:</a:t>
            </a:r>
          </a:p>
          <a:p>
            <a:pPr algn="just">
              <a:spcBef>
                <a:spcPts val="1200"/>
              </a:spcBef>
              <a:spcAft>
                <a:spcPts val="1200"/>
              </a:spcAft>
              <a:buFont typeface="Wingdings" pitchFamily="2" charset="2"/>
              <a:buChar char="ü"/>
            </a:pPr>
            <a:r>
              <a:rPr lang="ru-RU" sz="2200" dirty="0" smtClean="0">
                <a:solidFill>
                  <a:srgbClr val="663300"/>
                </a:solidFill>
                <a:latin typeface="Times New Roman" pitchFamily="18" charset="0"/>
                <a:cs typeface="Times New Roman" pitchFamily="18" charset="0"/>
              </a:rPr>
              <a:t>развить устойчивый интерес к предмету;</a:t>
            </a:r>
          </a:p>
          <a:p>
            <a:pPr algn="just">
              <a:spcBef>
                <a:spcPts val="1200"/>
              </a:spcBef>
              <a:spcAft>
                <a:spcPts val="1200"/>
              </a:spcAft>
              <a:buFont typeface="Wingdings" pitchFamily="2" charset="2"/>
              <a:buChar char="ü"/>
            </a:pPr>
            <a:r>
              <a:rPr lang="ru-RU" sz="2200" dirty="0" smtClean="0">
                <a:solidFill>
                  <a:srgbClr val="663300"/>
                </a:solidFill>
                <a:latin typeface="Times New Roman" pitchFamily="18" charset="0"/>
                <a:cs typeface="Times New Roman" pitchFamily="18" charset="0"/>
              </a:rPr>
              <a:t> закрепить и повторить имеющиеся знания и способы действий, актуализировать имеющиеся знания для успешного изучения нового материала;</a:t>
            </a:r>
          </a:p>
          <a:p>
            <a:pPr algn="just">
              <a:spcBef>
                <a:spcPts val="1200"/>
              </a:spcBef>
              <a:spcAft>
                <a:spcPts val="1200"/>
              </a:spcAft>
              <a:buFont typeface="Wingdings" pitchFamily="2" charset="2"/>
              <a:buChar char="ü"/>
            </a:pPr>
            <a:r>
              <a:rPr lang="ru-RU" sz="2200" dirty="0" smtClean="0">
                <a:solidFill>
                  <a:srgbClr val="663300"/>
                </a:solidFill>
                <a:latin typeface="Times New Roman" pitchFamily="18" charset="0"/>
                <a:cs typeface="Times New Roman" pitchFamily="18" charset="0"/>
              </a:rPr>
              <a:t>сформировать умение самостоятельно работать над задачей или с учебным программным средством;</a:t>
            </a:r>
          </a:p>
          <a:p>
            <a:pPr algn="just"/>
            <a:endParaRPr lang="ru-RU" sz="1200" dirty="0" smtClean="0">
              <a:solidFill>
                <a:srgbClr val="663300"/>
              </a:solidFill>
              <a:latin typeface="Times New Roman" pitchFamily="18" charset="0"/>
              <a:cs typeface="Times New Roman" pitchFamily="18" charset="0"/>
            </a:endParaRPr>
          </a:p>
          <a:p>
            <a:r>
              <a:rPr lang="ru-RU" sz="2200" b="1" dirty="0" smtClean="0">
                <a:solidFill>
                  <a:srgbClr val="663300"/>
                </a:solidFill>
                <a:latin typeface="Times New Roman" pitchFamily="18" charset="0"/>
                <a:cs typeface="Times New Roman" pitchFamily="18" charset="0"/>
              </a:rPr>
              <a:t>для </a:t>
            </a:r>
            <a:r>
              <a:rPr lang="ru-RU" sz="2200" b="1" i="1" dirty="0" smtClean="0">
                <a:solidFill>
                  <a:srgbClr val="663300"/>
                </a:solidFill>
                <a:latin typeface="Times New Roman" pitchFamily="18" charset="0"/>
                <a:cs typeface="Times New Roman" pitchFamily="18" charset="0"/>
              </a:rPr>
              <a:t>3-й группы учащихся:</a:t>
            </a:r>
          </a:p>
          <a:p>
            <a:pPr algn="just">
              <a:lnSpc>
                <a:spcPct val="90000"/>
              </a:lnSpc>
              <a:spcBef>
                <a:spcPts val="1200"/>
              </a:spcBef>
              <a:spcAft>
                <a:spcPts val="1200"/>
              </a:spcAft>
              <a:buFont typeface="Wingdings" pitchFamily="2" charset="2"/>
              <a:buChar char="ü"/>
            </a:pPr>
            <a:r>
              <a:rPr lang="ru-RU" sz="2200" dirty="0" smtClean="0">
                <a:solidFill>
                  <a:srgbClr val="663300"/>
                </a:solidFill>
                <a:latin typeface="Times New Roman" pitchFamily="18" charset="0"/>
                <a:cs typeface="Times New Roman" pitchFamily="18" charset="0"/>
              </a:rPr>
              <a:t>развить устойчивый интерес к предмету;</a:t>
            </a:r>
          </a:p>
          <a:p>
            <a:pPr algn="just">
              <a:lnSpc>
                <a:spcPct val="90000"/>
              </a:lnSpc>
              <a:spcBef>
                <a:spcPts val="1200"/>
              </a:spcBef>
              <a:spcAft>
                <a:spcPts val="1200"/>
              </a:spcAft>
              <a:buFont typeface="Wingdings" pitchFamily="2" charset="2"/>
              <a:buChar char="ü"/>
            </a:pPr>
            <a:r>
              <a:rPr lang="ru-RU" sz="2200" dirty="0" smtClean="0">
                <a:solidFill>
                  <a:srgbClr val="663300"/>
                </a:solidFill>
                <a:latin typeface="Times New Roman" pitchFamily="18" charset="0"/>
                <a:cs typeface="Times New Roman" pitchFamily="18" charset="0"/>
              </a:rPr>
              <a:t>сформировать новые способы действий, умение решать задачи повышенной сложности, нестандартные задачи;</a:t>
            </a:r>
          </a:p>
          <a:p>
            <a:pPr algn="just">
              <a:lnSpc>
                <a:spcPct val="90000"/>
              </a:lnSpc>
              <a:spcBef>
                <a:spcPts val="1200"/>
              </a:spcBef>
              <a:spcAft>
                <a:spcPts val="1200"/>
              </a:spcAft>
              <a:buFont typeface="Wingdings" pitchFamily="2" charset="2"/>
              <a:buChar char="ü"/>
            </a:pPr>
            <a:r>
              <a:rPr lang="ru-RU" sz="2200" dirty="0" smtClean="0">
                <a:solidFill>
                  <a:srgbClr val="663300"/>
                </a:solidFill>
                <a:latin typeface="Times New Roman" pitchFamily="18" charset="0"/>
                <a:cs typeface="Times New Roman" pitchFamily="18" charset="0"/>
              </a:rPr>
              <a:t>развить умение самостоятельно работать над составлением алгоритма или с учебным программным средством.</a:t>
            </a:r>
          </a:p>
          <a:p>
            <a:r>
              <a:rPr lang="ru-RU" b="1" dirty="0" smtClean="0">
                <a:solidFill>
                  <a:srgbClr val="663300"/>
                </a:solidFill>
                <a:latin typeface="Times New Roman" pitchFamily="18" charset="0"/>
                <a:cs typeface="Times New Roman" pitchFamily="18" charset="0"/>
              </a:rPr>
              <a:t/>
            </a:r>
            <a:br>
              <a:rPr lang="ru-RU" b="1" dirty="0" smtClean="0">
                <a:solidFill>
                  <a:srgbClr val="663300"/>
                </a:solidFill>
                <a:latin typeface="Times New Roman" pitchFamily="18" charset="0"/>
                <a:cs typeface="Times New Roman" pitchFamily="18" charset="0"/>
              </a:rPr>
            </a:br>
            <a:endParaRPr lang="ru-RU" b="1" dirty="0" smtClean="0">
              <a:solidFill>
                <a:srgbClr val="663300"/>
              </a:solidFill>
              <a:latin typeface="Times New Roman" pitchFamily="18" charset="0"/>
              <a:cs typeface="Times New Roman" pitchFamily="18" charset="0"/>
            </a:endParaRPr>
          </a:p>
          <a:p>
            <a:endParaRPr lang="ru-RU" dirty="0"/>
          </a:p>
        </p:txBody>
      </p:sp>
      <p:sp>
        <p:nvSpPr>
          <p:cNvPr id="5" name="Номер слайда 4"/>
          <p:cNvSpPr>
            <a:spLocks noGrp="1"/>
          </p:cNvSpPr>
          <p:nvPr>
            <p:ph type="sldNum" sz="quarter" idx="12"/>
          </p:nvPr>
        </p:nvSpPr>
        <p:spPr/>
        <p:txBody>
          <a:bodyPr/>
          <a:lstStyle/>
          <a:p>
            <a:fld id="{E3099504-A2A1-4A9D-A484-381C4C2D43F4}" type="slidenum">
              <a:rPr lang="ru-RU" smtClean="0"/>
              <a:pPr/>
              <a:t>16</a:t>
            </a:fld>
            <a:endParaRPr lang="ru-RU"/>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403648" y="0"/>
            <a:ext cx="7416824" cy="2303463"/>
          </a:xfrm>
        </p:spPr>
        <p:txBody>
          <a:bodyPr>
            <a:normAutofit/>
          </a:bodyPr>
          <a:lstStyle/>
          <a:p>
            <a:pPr algn="l"/>
            <a:r>
              <a:rPr lang="ru-RU" altLang="ru-RU" sz="2400" b="1" dirty="0" smtClean="0">
                <a:latin typeface="Times New Roman" pitchFamily="18" charset="0"/>
                <a:ea typeface="+mn-ea"/>
                <a:cs typeface="Times New Roman" pitchFamily="18" charset="0"/>
              </a:rPr>
              <a:t>Подбор заданий </a:t>
            </a:r>
            <a:br>
              <a:rPr lang="ru-RU" altLang="ru-RU" sz="2400" b="1" dirty="0" smtClean="0">
                <a:latin typeface="Times New Roman" pitchFamily="18" charset="0"/>
                <a:ea typeface="+mn-ea"/>
                <a:cs typeface="Times New Roman" pitchFamily="18" charset="0"/>
              </a:rPr>
            </a:br>
            <a:r>
              <a:rPr lang="ru-RU" altLang="ru-RU" sz="2400" b="1" dirty="0" smtClean="0">
                <a:latin typeface="Times New Roman" pitchFamily="18" charset="0"/>
                <a:ea typeface="+mn-ea"/>
                <a:cs typeface="Times New Roman" pitchFamily="18" charset="0"/>
              </a:rPr>
              <a:t>для группового и индивидуального выполнения учитель должен осуществлять с учетом:</a:t>
            </a:r>
            <a:r>
              <a:rPr lang="ru-RU" sz="2800" dirty="0">
                <a:solidFill>
                  <a:srgbClr val="663300"/>
                </a:solidFill>
                <a:latin typeface="Arial" charset="0"/>
                <a:cs typeface="Arial" charset="0"/>
              </a:rPr>
              <a:t/>
            </a:r>
            <a:br>
              <a:rPr lang="ru-RU" sz="2800" dirty="0">
                <a:solidFill>
                  <a:srgbClr val="663300"/>
                </a:solidFill>
                <a:latin typeface="Arial" charset="0"/>
                <a:cs typeface="Arial" charset="0"/>
              </a:rPr>
            </a:br>
            <a:endParaRPr lang="ru-RU" sz="2800" dirty="0">
              <a:solidFill>
                <a:srgbClr val="663300"/>
              </a:solidFill>
              <a:latin typeface="Arial" charset="0"/>
              <a:cs typeface="Arial" charset="0"/>
            </a:endParaRPr>
          </a:p>
        </p:txBody>
      </p:sp>
      <p:sp>
        <p:nvSpPr>
          <p:cNvPr id="50179" name="Rectangle 3"/>
          <p:cNvSpPr>
            <a:spLocks noGrp="1" noChangeArrowheads="1"/>
          </p:cNvSpPr>
          <p:nvPr>
            <p:ph type="body" idx="1"/>
          </p:nvPr>
        </p:nvSpPr>
        <p:spPr>
          <a:xfrm>
            <a:off x="1187624" y="2060848"/>
            <a:ext cx="7467600" cy="1512168"/>
          </a:xfrm>
        </p:spPr>
        <p:txBody>
          <a:bodyPr>
            <a:normAutofit/>
          </a:bodyPr>
          <a:lstStyle/>
          <a:p>
            <a:pPr algn="just">
              <a:buFont typeface="Wingdings" pitchFamily="2" charset="2"/>
              <a:buChar char="ü"/>
            </a:pPr>
            <a:r>
              <a:rPr lang="ru-RU" sz="2400" dirty="0">
                <a:solidFill>
                  <a:srgbClr val="663300"/>
                </a:solidFill>
                <a:latin typeface="Times New Roman" pitchFamily="18" charset="0"/>
                <a:cs typeface="Times New Roman" pitchFamily="18" charset="0"/>
              </a:rPr>
              <a:t>обязательных результатов обучения;</a:t>
            </a:r>
          </a:p>
          <a:p>
            <a:pPr algn="just">
              <a:buFont typeface="Wingdings" pitchFamily="2" charset="2"/>
              <a:buChar char="ü"/>
            </a:pPr>
            <a:r>
              <a:rPr lang="ru-RU" sz="2400" dirty="0" err="1">
                <a:solidFill>
                  <a:srgbClr val="663300"/>
                </a:solidFill>
                <a:latin typeface="Times New Roman" pitchFamily="18" charset="0"/>
                <a:cs typeface="Times New Roman" pitchFamily="18" charset="0"/>
              </a:rPr>
              <a:t>межпредметных</a:t>
            </a:r>
            <a:r>
              <a:rPr lang="ru-RU" sz="2400" dirty="0">
                <a:solidFill>
                  <a:srgbClr val="663300"/>
                </a:solidFill>
                <a:latin typeface="Times New Roman" pitchFamily="18" charset="0"/>
                <a:cs typeface="Times New Roman" pitchFamily="18" charset="0"/>
              </a:rPr>
              <a:t> связей;</a:t>
            </a:r>
          </a:p>
          <a:p>
            <a:pPr>
              <a:buFont typeface="Wingdings" pitchFamily="2" charset="2"/>
              <a:buChar char="ü"/>
            </a:pPr>
            <a:r>
              <a:rPr lang="ru-RU" sz="2400" dirty="0" smtClean="0">
                <a:solidFill>
                  <a:srgbClr val="663300"/>
                </a:solidFill>
                <a:latin typeface="Times New Roman" pitchFamily="18" charset="0"/>
                <a:cs typeface="Times New Roman" pitchFamily="18" charset="0"/>
              </a:rPr>
              <a:t>практической </a:t>
            </a:r>
            <a:r>
              <a:rPr lang="ru-RU" sz="2400" dirty="0">
                <a:solidFill>
                  <a:srgbClr val="663300"/>
                </a:solidFill>
                <a:latin typeface="Times New Roman" pitchFamily="18" charset="0"/>
                <a:cs typeface="Times New Roman" pitchFamily="18" charset="0"/>
              </a:rPr>
              <a:t>направленности </a:t>
            </a:r>
          </a:p>
        </p:txBody>
      </p:sp>
      <p:sp>
        <p:nvSpPr>
          <p:cNvPr id="4" name="Номер слайда 3"/>
          <p:cNvSpPr>
            <a:spLocks noGrp="1"/>
          </p:cNvSpPr>
          <p:nvPr>
            <p:ph type="sldNum" sz="quarter" idx="12"/>
          </p:nvPr>
        </p:nvSpPr>
        <p:spPr/>
        <p:txBody>
          <a:bodyPr/>
          <a:lstStyle/>
          <a:p>
            <a:fld id="{E3099504-A2A1-4A9D-A484-381C4C2D43F4}" type="slidenum">
              <a:rPr lang="ru-RU" smtClean="0"/>
              <a:pPr/>
              <a:t>17</a:t>
            </a:fld>
            <a:endParaRPr lang="ru-RU"/>
          </a:p>
        </p:txBody>
      </p:sp>
      <p:pic>
        <p:nvPicPr>
          <p:cNvPr id="5" name="Рисунок 4" descr="inform_tech_s.jpg"/>
          <p:cNvPicPr>
            <a:picLocks noChangeAspect="1"/>
          </p:cNvPicPr>
          <p:nvPr/>
        </p:nvPicPr>
        <p:blipFill>
          <a:blip r:embed="rId2" cstate="print"/>
          <a:stretch>
            <a:fillRect/>
          </a:stretch>
        </p:blipFill>
        <p:spPr>
          <a:xfrm>
            <a:off x="5148064" y="3645024"/>
            <a:ext cx="3143250" cy="2381250"/>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E3099504-A2A1-4A9D-A484-381C4C2D43F4}" type="slidenum">
              <a:rPr lang="ru-RU" smtClean="0"/>
              <a:pPr/>
              <a:t>18</a:t>
            </a:fld>
            <a:endParaRPr lang="ru-RU"/>
          </a:p>
        </p:txBody>
      </p:sp>
      <p:sp>
        <p:nvSpPr>
          <p:cNvPr id="5" name="TextBox 4"/>
          <p:cNvSpPr txBox="1"/>
          <p:nvPr/>
        </p:nvSpPr>
        <p:spPr>
          <a:xfrm>
            <a:off x="1331640" y="188640"/>
            <a:ext cx="7344816" cy="830997"/>
          </a:xfrm>
          <a:prstGeom prst="rect">
            <a:avLst/>
          </a:prstGeom>
          <a:noFill/>
        </p:spPr>
        <p:txBody>
          <a:bodyPr wrap="square" rtlCol="0">
            <a:spAutoFit/>
          </a:bodyPr>
          <a:lstStyle/>
          <a:p>
            <a:r>
              <a:rPr lang="ru-RU" sz="1600" b="1" dirty="0" smtClean="0">
                <a:latin typeface="Times New Roman" pitchFamily="18" charset="0"/>
                <a:cs typeface="Times New Roman" pitchFamily="18" charset="0"/>
              </a:rPr>
              <a:t>Например, контрольная работа в 8 классе по теме</a:t>
            </a:r>
          </a:p>
          <a:p>
            <a:pPr algn="ctr"/>
            <a:r>
              <a:rPr lang="ru-RU" sz="1600" b="1" dirty="0" smtClean="0">
                <a:latin typeface="Times New Roman" pitchFamily="18" charset="0"/>
                <a:cs typeface="Times New Roman" pitchFamily="18" charset="0"/>
              </a:rPr>
              <a:t> «Представление информации в компьютере. Единицы измерения объёма информации».</a:t>
            </a:r>
            <a:endParaRPr lang="ru-RU" sz="1600" dirty="0"/>
          </a:p>
        </p:txBody>
      </p:sp>
      <p:sp>
        <p:nvSpPr>
          <p:cNvPr id="6" name="Прямоугольник с одним вырезанным скругленным углом 5"/>
          <p:cNvSpPr/>
          <p:nvPr/>
        </p:nvSpPr>
        <p:spPr>
          <a:xfrm>
            <a:off x="1187624" y="980728"/>
            <a:ext cx="6696744" cy="3528392"/>
          </a:xfrm>
          <a:prstGeom prst="snipRoundRect">
            <a:avLst/>
          </a:prstGeom>
          <a:ln/>
        </p:spPr>
        <p:style>
          <a:lnRef idx="1">
            <a:schemeClr val="accent1"/>
          </a:lnRef>
          <a:fillRef idx="2">
            <a:schemeClr val="accent1"/>
          </a:fillRef>
          <a:effectRef idx="1">
            <a:schemeClr val="accent1"/>
          </a:effectRef>
          <a:fontRef idx="minor">
            <a:schemeClr val="dk1"/>
          </a:fontRef>
        </p:style>
        <p:txBody>
          <a:bodyPr rtlCol="0" anchor="ctr"/>
          <a:lstStyle/>
          <a:p>
            <a:r>
              <a:rPr lang="ru-RU" sz="1200" b="1" dirty="0" smtClean="0">
                <a:latin typeface="Times New Roman" pitchFamily="18" charset="0"/>
                <a:cs typeface="Times New Roman" pitchFamily="18" charset="0"/>
              </a:rPr>
              <a:t>Уровень А</a:t>
            </a:r>
          </a:p>
          <a:p>
            <a:r>
              <a:rPr lang="ru-RU" sz="1200" dirty="0" smtClean="0">
                <a:latin typeface="Times New Roman" pitchFamily="18" charset="0"/>
                <a:cs typeface="Times New Roman" pitchFamily="18" charset="0"/>
              </a:rPr>
              <a:t>1. Как записывается десятичное число 5</a:t>
            </a:r>
            <a:r>
              <a:rPr lang="ru-RU" sz="1200" baseline="-25000" dirty="0" smtClean="0">
                <a:solidFill>
                  <a:schemeClr val="tx1"/>
                </a:solidFill>
                <a:latin typeface="Times New Roman" pitchFamily="18" charset="0"/>
                <a:cs typeface="Times New Roman" pitchFamily="18" charset="0"/>
              </a:rPr>
              <a:t>10</a:t>
            </a:r>
            <a:r>
              <a:rPr lang="ru-RU" sz="1200" dirty="0" smtClean="0">
                <a:latin typeface="Times New Roman" pitchFamily="18" charset="0"/>
                <a:cs typeface="Times New Roman" pitchFamily="18" charset="0"/>
              </a:rPr>
              <a:t> в двоичной системе счисления?</a:t>
            </a:r>
          </a:p>
          <a:p>
            <a:r>
              <a:rPr lang="ru-RU" sz="1200" dirty="0" smtClean="0">
                <a:latin typeface="Times New Roman" pitchFamily="18" charset="0"/>
                <a:cs typeface="Times New Roman" pitchFamily="18" charset="0"/>
              </a:rPr>
              <a:t>          а) 100;     б) 110; 	в) 111; 	г) 101.</a:t>
            </a:r>
          </a:p>
          <a:p>
            <a:r>
              <a:rPr lang="ru-RU" sz="1200" dirty="0" smtClean="0">
                <a:latin typeface="Times New Roman" pitchFamily="18" charset="0"/>
                <a:cs typeface="Times New Roman" pitchFamily="18" charset="0"/>
              </a:rPr>
              <a:t>2. Как записывается десятичное число 1110 в двоичной системе счисления?</a:t>
            </a:r>
          </a:p>
          <a:p>
            <a:r>
              <a:rPr lang="ru-RU" sz="1200" dirty="0" smtClean="0">
                <a:latin typeface="Times New Roman" pitchFamily="18" charset="0"/>
                <a:cs typeface="Times New Roman" pitchFamily="18" charset="0"/>
              </a:rPr>
              <a:t>         а) 1111;     б) 1101; 	в) 1011; 	г) 1001.</a:t>
            </a:r>
          </a:p>
          <a:p>
            <a:r>
              <a:rPr lang="ru-RU" sz="1200" dirty="0" smtClean="0">
                <a:latin typeface="Times New Roman" pitchFamily="18" charset="0"/>
                <a:cs typeface="Times New Roman" pitchFamily="18" charset="0"/>
              </a:rPr>
              <a:t>3. Выполните действие и запишите результат римскими цифрами: </a:t>
            </a:r>
            <a:r>
              <a:rPr lang="en-US" sz="1200" dirty="0" smtClean="0">
                <a:latin typeface="Times New Roman" pitchFamily="18" charset="0"/>
                <a:cs typeface="Times New Roman" pitchFamily="18" charset="0"/>
              </a:rPr>
              <a:t>XXXII</a:t>
            </a:r>
            <a:r>
              <a:rPr lang="ru-RU" sz="1200" dirty="0" smtClean="0">
                <a:latin typeface="Times New Roman" pitchFamily="18" charset="0"/>
                <a:cs typeface="Times New Roman" pitchFamily="18" charset="0"/>
              </a:rPr>
              <a:t> – </a:t>
            </a:r>
            <a:r>
              <a:rPr lang="en-US" sz="1200" dirty="0" smtClean="0">
                <a:latin typeface="Times New Roman" pitchFamily="18" charset="0"/>
                <a:cs typeface="Times New Roman" pitchFamily="18" charset="0"/>
              </a:rPr>
              <a:t>V</a:t>
            </a:r>
            <a:r>
              <a:rPr lang="ru-RU"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3. Минимальной единицей количества информации считают…</a:t>
            </a:r>
          </a:p>
          <a:p>
            <a:r>
              <a:rPr lang="ru-RU" sz="1200" dirty="0" smtClean="0">
                <a:latin typeface="Times New Roman" pitchFamily="18" charset="0"/>
                <a:cs typeface="Times New Roman" pitchFamily="18" charset="0"/>
              </a:rPr>
              <a:t>         а) 1 пиксель;          б) 1 байт;       в) 1 бит;      г) 1 бод.</a:t>
            </a:r>
          </a:p>
          <a:p>
            <a:pPr lvl="0"/>
            <a:r>
              <a:rPr lang="ru-RU" sz="1200" dirty="0" smtClean="0">
                <a:latin typeface="Times New Roman" pitchFamily="18" charset="0"/>
                <a:cs typeface="Times New Roman" pitchFamily="18" charset="0"/>
              </a:rPr>
              <a:t>5. Один байт равен…</a:t>
            </a:r>
          </a:p>
          <a:p>
            <a:r>
              <a:rPr lang="ru-RU" sz="1200" dirty="0" smtClean="0">
                <a:latin typeface="Times New Roman" pitchFamily="18" charset="0"/>
                <a:cs typeface="Times New Roman" pitchFamily="18" charset="0"/>
              </a:rPr>
              <a:t>         а) 8 бит;         б) 10 бит;      в) 1024 бит;       г) 1000 бит.</a:t>
            </a:r>
          </a:p>
          <a:p>
            <a:pPr lvl="0"/>
            <a:r>
              <a:rPr lang="ru-RU" sz="1200" dirty="0" smtClean="0">
                <a:latin typeface="Times New Roman" pitchFamily="18" charset="0"/>
                <a:cs typeface="Times New Roman" pitchFamily="18" charset="0"/>
              </a:rPr>
              <a:t>6. Чему равен 1 Мбайт?</a:t>
            </a:r>
          </a:p>
          <a:p>
            <a:r>
              <a:rPr lang="ru-RU" sz="1200" dirty="0" smtClean="0">
                <a:latin typeface="Times New Roman" pitchFamily="18" charset="0"/>
                <a:cs typeface="Times New Roman" pitchFamily="18" charset="0"/>
              </a:rPr>
              <a:t>         а) 1024 Кбайт;  б) 1024 Гбайт;   в) 1000 байт;  г) 1000 Кбайт.</a:t>
            </a:r>
          </a:p>
          <a:p>
            <a:pPr lvl="0"/>
            <a:r>
              <a:rPr lang="ru-RU" sz="1200" dirty="0" smtClean="0">
                <a:latin typeface="Times New Roman" pitchFamily="18" charset="0"/>
                <a:cs typeface="Times New Roman" pitchFamily="18" charset="0"/>
              </a:rPr>
              <a:t>7. Переведите десятичное число 67</a:t>
            </a:r>
            <a:r>
              <a:rPr lang="ru-RU" sz="1200" baseline="-25000" dirty="0" smtClean="0">
                <a:latin typeface="Times New Roman" pitchFamily="18" charset="0"/>
                <a:cs typeface="Times New Roman" pitchFamily="18" charset="0"/>
              </a:rPr>
              <a:t>10 </a:t>
            </a:r>
            <a:r>
              <a:rPr lang="ru-RU" sz="1200" dirty="0" smtClean="0">
                <a:latin typeface="Times New Roman" pitchFamily="18" charset="0"/>
                <a:cs typeface="Times New Roman" pitchFamily="18" charset="0"/>
              </a:rPr>
              <a:t>в двоичную систему счисления.</a:t>
            </a:r>
          </a:p>
          <a:p>
            <a:pPr lvl="0"/>
            <a:r>
              <a:rPr lang="ru-RU" sz="1200" dirty="0" smtClean="0">
                <a:latin typeface="Times New Roman" pitchFamily="18" charset="0"/>
                <a:cs typeface="Times New Roman" pitchFamily="18" charset="0"/>
              </a:rPr>
              <a:t>8. Переведите число 1101</a:t>
            </a:r>
            <a:r>
              <a:rPr lang="ru-RU" sz="1200" baseline="-25000" dirty="0" smtClean="0">
                <a:latin typeface="Times New Roman" pitchFamily="18" charset="0"/>
                <a:cs typeface="Times New Roman" pitchFamily="18" charset="0"/>
              </a:rPr>
              <a:t>2 </a:t>
            </a:r>
            <a:r>
              <a:rPr lang="ru-RU" sz="1200" dirty="0" smtClean="0">
                <a:latin typeface="Times New Roman" pitchFamily="18" charset="0"/>
                <a:cs typeface="Times New Roman" pitchFamily="18" charset="0"/>
              </a:rPr>
              <a:t>из двоичной системы счисления в десятичную.</a:t>
            </a:r>
          </a:p>
          <a:p>
            <a:pPr lvl="0"/>
            <a:r>
              <a:rPr lang="ru-RU" sz="1200" dirty="0" smtClean="0">
                <a:latin typeface="Times New Roman" pitchFamily="18" charset="0"/>
                <a:cs typeface="Times New Roman" pitchFamily="18" charset="0"/>
              </a:rPr>
              <a:t>9. Сколько байтов в слове «ФАЙЛ»?</a:t>
            </a:r>
          </a:p>
          <a:p>
            <a:pPr lvl="0"/>
            <a:r>
              <a:rPr lang="ru-RU" sz="1200" dirty="0" smtClean="0">
                <a:latin typeface="Times New Roman" pitchFamily="18" charset="0"/>
                <a:cs typeface="Times New Roman" pitchFamily="18" charset="0"/>
              </a:rPr>
              <a:t>10. Выполните перевод в другие единицы измерения объёма информации?</a:t>
            </a:r>
          </a:p>
          <a:p>
            <a:pPr lvl="0"/>
            <a:r>
              <a:rPr lang="ru-RU" sz="1200" dirty="0" smtClean="0">
                <a:latin typeface="Times New Roman" pitchFamily="18" charset="0"/>
                <a:cs typeface="Times New Roman" pitchFamily="18" charset="0"/>
              </a:rPr>
              <a:t>     а) 5 байт = ? бит;	б) 4 Кб = ? байт;         в) 3 Кб = ? бит.</a:t>
            </a:r>
          </a:p>
          <a:p>
            <a:pPr algn="ctr"/>
            <a:endParaRPr lang="ru-RU" dirty="0"/>
          </a:p>
        </p:txBody>
      </p:sp>
      <p:grpSp>
        <p:nvGrpSpPr>
          <p:cNvPr id="12" name="Группа 11"/>
          <p:cNvGrpSpPr/>
          <p:nvPr/>
        </p:nvGrpSpPr>
        <p:grpSpPr>
          <a:xfrm>
            <a:off x="1547664" y="1412776"/>
            <a:ext cx="6696744" cy="5190966"/>
            <a:chOff x="1691680" y="1484784"/>
            <a:chExt cx="6696744" cy="5190966"/>
          </a:xfrm>
        </p:grpSpPr>
        <p:grpSp>
          <p:nvGrpSpPr>
            <p:cNvPr id="11" name="Группа 10"/>
            <p:cNvGrpSpPr/>
            <p:nvPr/>
          </p:nvGrpSpPr>
          <p:grpSpPr>
            <a:xfrm>
              <a:off x="1691680" y="1484784"/>
              <a:ext cx="6696744" cy="5112568"/>
              <a:chOff x="1691680" y="1484784"/>
              <a:chExt cx="6696744" cy="5112568"/>
            </a:xfrm>
          </p:grpSpPr>
          <p:sp>
            <p:nvSpPr>
              <p:cNvPr id="7" name="Прямоугольник с одним вырезанным скругленным углом 6"/>
              <p:cNvSpPr/>
              <p:nvPr/>
            </p:nvSpPr>
            <p:spPr>
              <a:xfrm>
                <a:off x="1691680" y="1484784"/>
                <a:ext cx="6696744" cy="5112568"/>
              </a:xfrm>
              <a:prstGeom prst="snipRoundRect">
                <a:avLst/>
              </a:prstGeom>
            </p:spPr>
            <p:style>
              <a:lnRef idx="1">
                <a:schemeClr val="accent5"/>
              </a:lnRef>
              <a:fillRef idx="2">
                <a:schemeClr val="accent5"/>
              </a:fillRef>
              <a:effectRef idx="1">
                <a:schemeClr val="accent5"/>
              </a:effectRef>
              <a:fontRef idx="minor">
                <a:schemeClr val="dk1"/>
              </a:fontRef>
            </p:style>
            <p:txBody>
              <a:bodyPr rtlCol="0" anchor="ctr"/>
              <a:lstStyle/>
              <a:p>
                <a:endParaRPr lang="ru-RU" sz="1200" b="1" dirty="0" smtClean="0">
                  <a:solidFill>
                    <a:schemeClr val="tx1"/>
                  </a:solidFill>
                  <a:latin typeface="Times New Roman" pitchFamily="18" charset="0"/>
                  <a:cs typeface="Times New Roman" pitchFamily="18" charset="0"/>
                </a:endParaRPr>
              </a:p>
              <a:p>
                <a:r>
                  <a:rPr lang="ru-RU" sz="1200" b="1" dirty="0" smtClean="0">
                    <a:solidFill>
                      <a:schemeClr val="tx1"/>
                    </a:solidFill>
                    <a:latin typeface="Times New Roman" pitchFamily="18" charset="0"/>
                    <a:cs typeface="Times New Roman" pitchFamily="18" charset="0"/>
                  </a:rPr>
                  <a:t>Уровень В</a:t>
                </a:r>
              </a:p>
              <a:p>
                <a:pPr lvl="0"/>
                <a:r>
                  <a:rPr lang="ru-RU" sz="1200" dirty="0" smtClean="0">
                    <a:solidFill>
                      <a:schemeClr val="tx1"/>
                    </a:solidFill>
                    <a:latin typeface="Times New Roman" pitchFamily="18" charset="0"/>
                    <a:cs typeface="Times New Roman" pitchFamily="18" charset="0"/>
                  </a:rPr>
                  <a:t>1</a:t>
                </a:r>
                <a:r>
                  <a:rPr lang="ru-RU" sz="1100" dirty="0" smtClean="0">
                    <a:solidFill>
                      <a:schemeClr val="tx1"/>
                    </a:solidFill>
                    <a:latin typeface="Times New Roman" pitchFamily="18" charset="0"/>
                    <a:cs typeface="Times New Roman" pitchFamily="18" charset="0"/>
                  </a:rPr>
                  <a:t>. Как записывается десятичное число 18</a:t>
                </a:r>
                <a:r>
                  <a:rPr lang="ru-RU" sz="1100" baseline="-25000" dirty="0" smtClean="0">
                    <a:solidFill>
                      <a:schemeClr val="tx1"/>
                    </a:solidFill>
                    <a:latin typeface="Times New Roman" pitchFamily="18" charset="0"/>
                    <a:cs typeface="Times New Roman" pitchFamily="18" charset="0"/>
                  </a:rPr>
                  <a:t>10</a:t>
                </a:r>
                <a:r>
                  <a:rPr lang="ru-RU" sz="1100" dirty="0" smtClean="0">
                    <a:solidFill>
                      <a:schemeClr val="tx1"/>
                    </a:solidFill>
                    <a:latin typeface="Times New Roman" pitchFamily="18" charset="0"/>
                    <a:cs typeface="Times New Roman" pitchFamily="18" charset="0"/>
                  </a:rPr>
                  <a:t> в двоичной системе счисления?</a:t>
                </a:r>
              </a:p>
              <a:p>
                <a:pPr lvl="0"/>
                <a:r>
                  <a:rPr lang="ru-RU" sz="1100" dirty="0" smtClean="0">
                    <a:solidFill>
                      <a:schemeClr val="tx1"/>
                    </a:solidFill>
                    <a:latin typeface="Times New Roman" pitchFamily="18" charset="0"/>
                    <a:cs typeface="Times New Roman" pitchFamily="18" charset="0"/>
                  </a:rPr>
                  <a:t>2. Как представлено число 179</a:t>
                </a:r>
                <a:r>
                  <a:rPr lang="ru-RU" sz="1100" baseline="-25000" dirty="0" smtClean="0">
                    <a:solidFill>
                      <a:schemeClr val="tx1"/>
                    </a:solidFill>
                    <a:latin typeface="Times New Roman" pitchFamily="18" charset="0"/>
                    <a:cs typeface="Times New Roman" pitchFamily="18" charset="0"/>
                  </a:rPr>
                  <a:t>10</a:t>
                </a:r>
                <a:r>
                  <a:rPr lang="ru-RU" sz="1100" dirty="0" smtClean="0">
                    <a:solidFill>
                      <a:schemeClr val="tx1"/>
                    </a:solidFill>
                    <a:latin typeface="Times New Roman" pitchFamily="18" charset="0"/>
                    <a:cs typeface="Times New Roman" pitchFamily="18" charset="0"/>
                  </a:rPr>
                  <a:t> в двоичной системе счисления?</a:t>
                </a:r>
              </a:p>
              <a:p>
                <a:pPr lvl="0"/>
                <a:r>
                  <a:rPr lang="ru-RU" sz="1100" dirty="0" smtClean="0">
                    <a:solidFill>
                      <a:schemeClr val="tx1"/>
                    </a:solidFill>
                    <a:latin typeface="Times New Roman" pitchFamily="18" charset="0"/>
                    <a:cs typeface="Times New Roman" pitchFamily="18" charset="0"/>
                  </a:rPr>
                  <a:t>3. Укажите, где правильно указан порядок возрастания единиц измерения объёма информации:</a:t>
                </a:r>
              </a:p>
              <a:p>
                <a:r>
                  <a:rPr lang="ru-RU" sz="1100" dirty="0" smtClean="0">
                    <a:solidFill>
                      <a:schemeClr val="tx1"/>
                    </a:solidFill>
                    <a:latin typeface="Times New Roman" pitchFamily="18" charset="0"/>
                    <a:cs typeface="Times New Roman" pitchFamily="18" charset="0"/>
                  </a:rPr>
                  <a:t>  а) байт, килобайт, гигабайт, терабайт;	       б) бит, байт, гигабайт, килобайт;</a:t>
                </a:r>
              </a:p>
              <a:p>
                <a:r>
                  <a:rPr lang="ru-RU" sz="1100" dirty="0" smtClean="0">
                    <a:solidFill>
                      <a:schemeClr val="tx1"/>
                    </a:solidFill>
                    <a:latin typeface="Times New Roman" pitchFamily="18" charset="0"/>
                    <a:cs typeface="Times New Roman" pitchFamily="18" charset="0"/>
                  </a:rPr>
                  <a:t>  в) килобайт, гигабайт, мегабайт, байт;	       г) байт, мегабайт, килобайт, гигабайт.</a:t>
                </a:r>
              </a:p>
              <a:p>
                <a:pPr lvl="0"/>
                <a:r>
                  <a:rPr lang="ru-RU" sz="1100" dirty="0" smtClean="0">
                    <a:solidFill>
                      <a:schemeClr val="tx1"/>
                    </a:solidFill>
                    <a:latin typeface="Times New Roman" pitchFamily="18" charset="0"/>
                    <a:cs typeface="Times New Roman" pitchFamily="18" charset="0"/>
                  </a:rPr>
                  <a:t>4. Выполните действие и запишите результат римскими цифрами: </a:t>
                </a:r>
                <a:r>
                  <a:rPr lang="ru-RU" sz="1100" b="1" dirty="0" smtClean="0">
                    <a:solidFill>
                      <a:schemeClr val="tx1"/>
                    </a:solidFill>
                    <a:latin typeface="Times New Roman" pitchFamily="18" charset="0"/>
                    <a:cs typeface="Times New Roman" pitchFamily="18" charset="0"/>
                  </a:rPr>
                  <a:t>МСМ +</a:t>
                </a:r>
                <a:r>
                  <a:rPr lang="en-US" sz="1100" b="1" dirty="0" smtClean="0">
                    <a:solidFill>
                      <a:schemeClr val="tx1"/>
                    </a:solidFill>
                    <a:latin typeface="Times New Roman" pitchFamily="18" charset="0"/>
                    <a:cs typeface="Times New Roman" pitchFamily="18" charset="0"/>
                  </a:rPr>
                  <a:t>VIII</a:t>
                </a:r>
                <a:r>
                  <a:rPr lang="ru-RU" sz="1100" dirty="0" smtClean="0">
                    <a:solidFill>
                      <a:schemeClr val="tx1"/>
                    </a:solidFill>
                    <a:latin typeface="Times New Roman" pitchFamily="18" charset="0"/>
                    <a:cs typeface="Times New Roman" pitchFamily="18" charset="0"/>
                  </a:rPr>
                  <a:t>.</a:t>
                </a:r>
              </a:p>
              <a:p>
                <a:pPr lvl="0"/>
                <a:r>
                  <a:rPr lang="ru-RU" sz="1100" dirty="0" smtClean="0">
                    <a:solidFill>
                      <a:schemeClr val="tx1"/>
                    </a:solidFill>
                    <a:latin typeface="Times New Roman" pitchFamily="18" charset="0"/>
                    <a:cs typeface="Times New Roman" pitchFamily="18" charset="0"/>
                  </a:rPr>
                  <a:t>5. Оцените информационный объем следующего предложения:</a:t>
                </a:r>
              </a:p>
              <a:p>
                <a:r>
                  <a:rPr lang="ru-RU" sz="1100" b="1" dirty="0" smtClean="0">
                    <a:solidFill>
                      <a:schemeClr val="tx1"/>
                    </a:solidFill>
                    <a:latin typeface="Times New Roman" pitchFamily="18" charset="0"/>
                    <a:cs typeface="Times New Roman" pitchFamily="18" charset="0"/>
                  </a:rPr>
                  <a:t>         Всё, что мы дарим другим, вернётся к нам сторицей!</a:t>
                </a:r>
                <a:endParaRPr lang="ru-RU" sz="1100" dirty="0" smtClean="0">
                  <a:solidFill>
                    <a:schemeClr val="tx1"/>
                  </a:solidFill>
                  <a:latin typeface="Times New Roman" pitchFamily="18" charset="0"/>
                  <a:cs typeface="Times New Roman" pitchFamily="18" charset="0"/>
                </a:endParaRPr>
              </a:p>
              <a:p>
                <a:r>
                  <a:rPr lang="ru-RU" sz="1100" dirty="0" smtClean="0">
                    <a:solidFill>
                      <a:schemeClr val="tx1"/>
                    </a:solidFill>
                    <a:latin typeface="Times New Roman" pitchFamily="18" charset="0"/>
                    <a:cs typeface="Times New Roman" pitchFamily="18" charset="0"/>
                  </a:rPr>
                  <a:t>    а) 50 бит;          б) 400 бит;         в) 5 байт;         г) 400 байт.</a:t>
                </a:r>
              </a:p>
              <a:p>
                <a:pPr lvl="0"/>
                <a:r>
                  <a:rPr lang="ru-RU" sz="1100" dirty="0" smtClean="0">
                    <a:solidFill>
                      <a:schemeClr val="tx1"/>
                    </a:solidFill>
                    <a:latin typeface="Times New Roman" pitchFamily="18" charset="0"/>
                    <a:cs typeface="Times New Roman" pitchFamily="18" charset="0"/>
                  </a:rPr>
                  <a:t>6. Чему равен 1 Гб?</a:t>
                </a:r>
              </a:p>
              <a:p>
                <a:pPr lvl="0"/>
                <a:r>
                  <a:rPr lang="ru-RU" sz="1100" dirty="0" smtClean="0">
                    <a:solidFill>
                      <a:schemeClr val="tx1"/>
                    </a:solidFill>
                    <a:latin typeface="Times New Roman" pitchFamily="18" charset="0"/>
                    <a:cs typeface="Times New Roman" pitchFamily="18" charset="0"/>
                  </a:rPr>
                  <a:t>7. Получено сообщение, информационный</a:t>
                </a:r>
              </a:p>
              <a:p>
                <a:pPr lvl="0"/>
                <a:r>
                  <a:rPr lang="ru-RU" sz="1100" dirty="0" smtClean="0">
                    <a:solidFill>
                      <a:schemeClr val="tx1"/>
                    </a:solidFill>
                    <a:latin typeface="Times New Roman" pitchFamily="18" charset="0"/>
                    <a:cs typeface="Times New Roman" pitchFamily="18" charset="0"/>
                  </a:rPr>
                  <a:t> объём которого равен 40 битам. </a:t>
                </a:r>
              </a:p>
              <a:p>
                <a:pPr lvl="0"/>
                <a:r>
                  <a:rPr lang="ru-RU" sz="1100" dirty="0" smtClean="0">
                    <a:solidFill>
                      <a:schemeClr val="tx1"/>
                    </a:solidFill>
                    <a:latin typeface="Times New Roman" pitchFamily="18" charset="0"/>
                    <a:cs typeface="Times New Roman" pitchFamily="18" charset="0"/>
                  </a:rPr>
                  <a:t>  Чему равен этот объём в байтах?</a:t>
                </a:r>
              </a:p>
              <a:p>
                <a:r>
                  <a:rPr lang="ru-RU" sz="1100" dirty="0" smtClean="0">
                    <a:solidFill>
                      <a:schemeClr val="tx1"/>
                    </a:solidFill>
                    <a:latin typeface="Times New Roman" pitchFamily="18" charset="0"/>
                    <a:cs typeface="Times New Roman" pitchFamily="18" charset="0"/>
                  </a:rPr>
                  <a:t>8. Закодируйте слово «ПАМЯТЬ»</a:t>
                </a:r>
              </a:p>
              <a:p>
                <a:r>
                  <a:rPr lang="ru-RU" sz="1100" dirty="0" smtClean="0">
                    <a:solidFill>
                      <a:schemeClr val="tx1"/>
                    </a:solidFill>
                    <a:latin typeface="Times New Roman" pitchFamily="18" charset="0"/>
                    <a:cs typeface="Times New Roman" pitchFamily="18" charset="0"/>
                  </a:rPr>
                  <a:t> в коде </a:t>
                </a:r>
                <a:r>
                  <a:rPr lang="en-US" sz="1100" dirty="0" smtClean="0">
                    <a:solidFill>
                      <a:schemeClr val="tx1"/>
                    </a:solidFill>
                    <a:latin typeface="Times New Roman" pitchFamily="18" charset="0"/>
                    <a:cs typeface="Times New Roman" pitchFamily="18" charset="0"/>
                  </a:rPr>
                  <a:t>ASCII</a:t>
                </a:r>
                <a:r>
                  <a:rPr lang="ru-RU" sz="1100" dirty="0" smtClean="0">
                    <a:solidFill>
                      <a:schemeClr val="tx1"/>
                    </a:solidFill>
                    <a:latin typeface="Times New Roman" pitchFamily="18" charset="0"/>
                    <a:cs typeface="Times New Roman" pitchFamily="18" charset="0"/>
                  </a:rPr>
                  <a:t>. Результат представьте</a:t>
                </a:r>
              </a:p>
              <a:p>
                <a:r>
                  <a:rPr lang="ru-RU" sz="1100" dirty="0" smtClean="0">
                    <a:solidFill>
                      <a:schemeClr val="tx1"/>
                    </a:solidFill>
                    <a:latin typeface="Times New Roman" pitchFamily="18" charset="0"/>
                    <a:cs typeface="Times New Roman" pitchFamily="18" charset="0"/>
                  </a:rPr>
                  <a:t> в виде следующей таблицы:</a:t>
                </a:r>
              </a:p>
              <a:p>
                <a:r>
                  <a:rPr lang="ru-RU" sz="1200" dirty="0" smtClean="0">
                    <a:solidFill>
                      <a:schemeClr val="tx1"/>
                    </a:solidFill>
                    <a:latin typeface="Times New Roman" pitchFamily="18" charset="0"/>
                    <a:cs typeface="Times New Roman" pitchFamily="18" charset="0"/>
                  </a:rPr>
                  <a:t>9. Как называется точка экрана?</a:t>
                </a:r>
              </a:p>
              <a:p>
                <a:pPr lvl="0"/>
                <a:r>
                  <a:rPr lang="ru-RU" sz="1200" dirty="0" smtClean="0">
                    <a:solidFill>
                      <a:schemeClr val="tx1"/>
                    </a:solidFill>
                    <a:latin typeface="Times New Roman" pitchFamily="18" charset="0"/>
                    <a:cs typeface="Times New Roman" pitchFamily="18" charset="0"/>
                  </a:rPr>
                  <a:t>10. Выполните перевод в другие единицы измерения объёма информации?</a:t>
                </a:r>
              </a:p>
              <a:p>
                <a:pPr lvl="0"/>
                <a:r>
                  <a:rPr lang="ru-RU" sz="1200" dirty="0" smtClean="0">
                    <a:solidFill>
                      <a:schemeClr val="tx1"/>
                    </a:solidFill>
                    <a:latin typeface="Times New Roman" pitchFamily="18" charset="0"/>
                    <a:cs typeface="Times New Roman" pitchFamily="18" charset="0"/>
                  </a:rPr>
                  <a:t>    а) 14 байт = ? бит;       б) 3 Тб = ? Гб;	в) 4,5 Мб = ? бит.</a:t>
                </a:r>
              </a:p>
              <a:p>
                <a:r>
                  <a:rPr lang="ru-RU" sz="1200" dirty="0" smtClean="0">
                    <a:solidFill>
                      <a:schemeClr val="tx1"/>
                    </a:solidFill>
                    <a:latin typeface="Times New Roman" pitchFamily="18" charset="0"/>
                    <a:cs typeface="Times New Roman" pitchFamily="18" charset="0"/>
                  </a:rPr>
                  <a:t>11.Может ли такое быть?</a:t>
                </a:r>
              </a:p>
              <a:p>
                <a:endParaRPr lang="ru-RU" sz="1200" dirty="0" smtClean="0">
                  <a:solidFill>
                    <a:schemeClr val="tx1"/>
                  </a:solidFill>
                  <a:latin typeface="Times New Roman" pitchFamily="18" charset="0"/>
                  <a:cs typeface="Times New Roman" pitchFamily="18" charset="0"/>
                </a:endParaRPr>
              </a:p>
              <a:p>
                <a:endParaRPr lang="ru-RU" sz="1200" dirty="0" smtClean="0">
                  <a:solidFill>
                    <a:schemeClr val="tx1"/>
                  </a:solidFill>
                  <a:latin typeface="Times New Roman" pitchFamily="18" charset="0"/>
                  <a:cs typeface="Times New Roman" pitchFamily="18" charset="0"/>
                </a:endParaRPr>
              </a:p>
              <a:p>
                <a:pPr lvl="0"/>
                <a:endParaRPr lang="ru-RU" sz="1200" dirty="0" smtClean="0">
                  <a:solidFill>
                    <a:schemeClr val="tx1"/>
                  </a:solidFill>
                  <a:latin typeface="Times New Roman" pitchFamily="18" charset="0"/>
                  <a:cs typeface="Times New Roman" pitchFamily="18" charset="0"/>
                </a:endParaRPr>
              </a:p>
              <a:p>
                <a:pPr lvl="0"/>
                <a:endParaRPr lang="ru-RU" sz="1200" dirty="0" smtClean="0">
                  <a:solidFill>
                    <a:schemeClr val="tx1"/>
                  </a:solidFill>
                  <a:latin typeface="Times New Roman" pitchFamily="18" charset="0"/>
                  <a:cs typeface="Times New Roman" pitchFamily="18" charset="0"/>
                </a:endParaRPr>
              </a:p>
              <a:p>
                <a:endParaRPr lang="ru-RU" sz="1200" dirty="0" smtClean="0">
                  <a:solidFill>
                    <a:schemeClr val="tx1"/>
                  </a:solidFill>
                  <a:latin typeface="Times New Roman" pitchFamily="18" charset="0"/>
                  <a:cs typeface="Times New Roman" pitchFamily="18" charset="0"/>
                </a:endParaRPr>
              </a:p>
              <a:p>
                <a:pPr lvl="0"/>
                <a:endParaRPr lang="ru-RU" sz="1200" dirty="0" smtClean="0">
                  <a:solidFill>
                    <a:schemeClr val="tx1"/>
                  </a:solidFill>
                  <a:latin typeface="Times New Roman" pitchFamily="18" charset="0"/>
                  <a:cs typeface="Times New Roman" pitchFamily="18" charset="0"/>
                </a:endParaRPr>
              </a:p>
              <a:p>
                <a:pPr algn="ctr"/>
                <a:endParaRPr lang="ru-RU" dirty="0"/>
              </a:p>
            </p:txBody>
          </p:sp>
          <p:sp>
            <p:nvSpPr>
              <p:cNvPr id="9" name="TextBox 8"/>
              <p:cNvSpPr txBox="1"/>
              <p:nvPr/>
            </p:nvSpPr>
            <p:spPr>
              <a:xfrm>
                <a:off x="2339752" y="5445224"/>
                <a:ext cx="2610010" cy="1107996"/>
              </a:xfrm>
              <a:prstGeom prst="rect">
                <a:avLst/>
              </a:prstGeom>
              <a:noFill/>
            </p:spPr>
            <p:txBody>
              <a:bodyPr wrap="square" rtlCol="0">
                <a:spAutoFit/>
              </a:bodyPr>
              <a:lstStyle/>
              <a:p>
                <a:r>
                  <a:rPr lang="ru-RU" sz="1100" dirty="0" smtClean="0">
                    <a:latin typeface="Times New Roman" pitchFamily="18" charset="0"/>
                    <a:cs typeface="Times New Roman" pitchFamily="18" charset="0"/>
                  </a:rPr>
                  <a:t>На кресле толстый кот Мартын сидел,</a:t>
                </a:r>
              </a:p>
              <a:p>
                <a:r>
                  <a:rPr lang="ru-RU" sz="1100" dirty="0" smtClean="0">
                    <a:latin typeface="Times New Roman" pitchFamily="18" charset="0"/>
                    <a:cs typeface="Times New Roman" pitchFamily="18" charset="0"/>
                  </a:rPr>
                  <a:t>Своими 10 глазами он смотрел,</a:t>
                </a:r>
              </a:p>
              <a:p>
                <a:r>
                  <a:rPr lang="ru-RU" sz="1100" dirty="0" smtClean="0">
                    <a:latin typeface="Times New Roman" pitchFamily="18" charset="0"/>
                    <a:cs typeface="Times New Roman" pitchFamily="18" charset="0"/>
                  </a:rPr>
                  <a:t>Вдруг на 100 своих он лап вскочил,</a:t>
                </a:r>
              </a:p>
              <a:p>
                <a:r>
                  <a:rPr lang="ru-RU" sz="1100" dirty="0" smtClean="0">
                    <a:latin typeface="Times New Roman" pitchFamily="18" charset="0"/>
                    <a:cs typeface="Times New Roman" pitchFamily="18" charset="0"/>
                  </a:rPr>
                  <a:t>На подоконник быстро тело приземлил.</a:t>
                </a:r>
              </a:p>
              <a:p>
                <a:r>
                  <a:rPr lang="ru-RU" sz="1100" dirty="0" smtClean="0">
                    <a:latin typeface="Times New Roman" pitchFamily="18" charset="0"/>
                    <a:cs typeface="Times New Roman" pitchFamily="18" charset="0"/>
                  </a:rPr>
                  <a:t>Увидел он 1010 воробьев,</a:t>
                </a:r>
              </a:p>
              <a:p>
                <a:r>
                  <a:rPr lang="ru-RU" sz="1100" dirty="0" smtClean="0">
                    <a:latin typeface="Times New Roman" pitchFamily="18" charset="0"/>
                    <a:cs typeface="Times New Roman" pitchFamily="18" charset="0"/>
                  </a:rPr>
                  <a:t>Но вот своей он 100-й лапой</a:t>
                </a:r>
                <a:endParaRPr lang="ru-RU" dirty="0"/>
              </a:p>
            </p:txBody>
          </p:sp>
        </p:grpSp>
        <p:sp>
          <p:nvSpPr>
            <p:cNvPr id="10" name="TextBox 9"/>
            <p:cNvSpPr txBox="1"/>
            <p:nvPr/>
          </p:nvSpPr>
          <p:spPr>
            <a:xfrm>
              <a:off x="5436096" y="5229200"/>
              <a:ext cx="2592288" cy="1446550"/>
            </a:xfrm>
            <a:prstGeom prst="rect">
              <a:avLst/>
            </a:prstGeom>
            <a:noFill/>
          </p:spPr>
          <p:txBody>
            <a:bodyPr wrap="square" rtlCol="0">
              <a:spAutoFit/>
            </a:bodyPr>
            <a:lstStyle/>
            <a:p>
              <a:r>
                <a:rPr lang="ru-RU" sz="1100" dirty="0" smtClean="0">
                  <a:latin typeface="Times New Roman" pitchFamily="18" charset="0"/>
                  <a:cs typeface="Times New Roman" pitchFamily="18" charset="0"/>
                </a:rPr>
                <a:t>Задел горшочек с маминым цветком,</a:t>
              </a:r>
            </a:p>
            <a:p>
              <a:r>
                <a:rPr lang="ru-RU" sz="1100" dirty="0" smtClean="0">
                  <a:latin typeface="Times New Roman" pitchFamily="18" charset="0"/>
                  <a:cs typeface="Times New Roman" pitchFamily="18" charset="0"/>
                </a:rPr>
                <a:t>И, боже, что было бы потом,</a:t>
              </a:r>
            </a:p>
            <a:p>
              <a:r>
                <a:rPr lang="ru-RU" sz="1100" dirty="0" smtClean="0">
                  <a:latin typeface="Times New Roman" pitchFamily="18" charset="0"/>
                  <a:cs typeface="Times New Roman" pitchFamily="18" charset="0"/>
                </a:rPr>
                <a:t>Если бы кот не убежал оттуда,</a:t>
              </a:r>
            </a:p>
            <a:p>
              <a:r>
                <a:rPr lang="ru-RU" sz="1100" dirty="0" smtClean="0">
                  <a:latin typeface="Times New Roman" pitchFamily="18" charset="0"/>
                  <a:cs typeface="Times New Roman" pitchFamily="18" charset="0"/>
                </a:rPr>
                <a:t>Не сел на кресло и не стал чесать</a:t>
              </a:r>
            </a:p>
            <a:p>
              <a:r>
                <a:rPr lang="ru-RU" sz="1100" dirty="0" smtClean="0">
                  <a:latin typeface="Times New Roman" pitchFamily="18" charset="0"/>
                  <a:cs typeface="Times New Roman" pitchFamily="18" charset="0"/>
                </a:rPr>
                <a:t>За своим 10-м маленьким ушком.</a:t>
              </a:r>
            </a:p>
            <a:p>
              <a:r>
                <a:rPr lang="ru-RU" sz="1100" dirty="0" smtClean="0">
                  <a:latin typeface="Times New Roman" pitchFamily="18" charset="0"/>
                  <a:cs typeface="Times New Roman" pitchFamily="18" charset="0"/>
                </a:rPr>
                <a:t>Ведь обвинили-то во всем меня,</a:t>
              </a:r>
            </a:p>
            <a:p>
              <a:r>
                <a:rPr lang="ru-RU" sz="1100" dirty="0" smtClean="0">
                  <a:latin typeface="Times New Roman" pitchFamily="18" charset="0"/>
                  <a:cs typeface="Times New Roman" pitchFamily="18" charset="0"/>
                </a:rPr>
                <a:t>А кот Мартын лежал на кресле,</a:t>
              </a:r>
            </a:p>
            <a:p>
              <a:r>
                <a:rPr lang="ru-RU" sz="1100" dirty="0" smtClean="0">
                  <a:latin typeface="Times New Roman" pitchFamily="18" charset="0"/>
                  <a:cs typeface="Times New Roman" pitchFamily="18" charset="0"/>
                </a:rPr>
                <a:t>Весело мурча.</a:t>
              </a:r>
            </a:p>
          </p:txBody>
        </p:sp>
      </p:grpSp>
      <p:graphicFrame>
        <p:nvGraphicFramePr>
          <p:cNvPr id="8" name="Таблица 7"/>
          <p:cNvGraphicFramePr>
            <a:graphicFrameLocks noGrp="1"/>
          </p:cNvGraphicFramePr>
          <p:nvPr/>
        </p:nvGraphicFramePr>
        <p:xfrm>
          <a:off x="5004048" y="3861048"/>
          <a:ext cx="2088232" cy="1188720"/>
        </p:xfrm>
        <a:graphic>
          <a:graphicData uri="http://schemas.openxmlformats.org/drawingml/2006/table">
            <a:tbl>
              <a:tblPr firstRow="1" bandRow="1">
                <a:tableStyleId>{5C22544A-7EE6-4342-B048-85BDC9FD1C3A}</a:tableStyleId>
              </a:tblPr>
              <a:tblGrid>
                <a:gridCol w="1156993"/>
                <a:gridCol w="931239"/>
              </a:tblGrid>
              <a:tr h="264029">
                <a:tc>
                  <a:txBody>
                    <a:bodyPr/>
                    <a:lstStyle/>
                    <a:p>
                      <a:r>
                        <a:rPr lang="ru-RU" sz="1200" kern="1200" dirty="0" smtClean="0">
                          <a:solidFill>
                            <a:schemeClr val="tx1"/>
                          </a:solidFill>
                          <a:latin typeface="Times New Roman" pitchFamily="18" charset="0"/>
                          <a:ea typeface="+mn-ea"/>
                          <a:cs typeface="Times New Roman" pitchFamily="18" charset="0"/>
                        </a:rPr>
                        <a:t>Слово</a:t>
                      </a:r>
                    </a:p>
                  </a:txBody>
                  <a:tcPr/>
                </a:tc>
                <a:tc>
                  <a:txBody>
                    <a:bodyPr/>
                    <a:lstStyle/>
                    <a:p>
                      <a:endParaRPr lang="ru-RU" dirty="0"/>
                    </a:p>
                  </a:txBody>
                  <a:tcPr/>
                </a:tc>
              </a:tr>
              <a:tr h="264029">
                <a:tc>
                  <a:txBody>
                    <a:bodyPr/>
                    <a:lstStyle/>
                    <a:p>
                      <a:r>
                        <a:rPr lang="ru-RU" sz="1200" kern="1200" dirty="0" smtClean="0">
                          <a:solidFill>
                            <a:schemeClr val="tx1"/>
                          </a:solidFill>
                          <a:latin typeface="Times New Roman" pitchFamily="18" charset="0"/>
                          <a:ea typeface="+mn-ea"/>
                          <a:cs typeface="Times New Roman" pitchFamily="18" charset="0"/>
                        </a:rPr>
                        <a:t>Десятичный код</a:t>
                      </a:r>
                    </a:p>
                  </a:txBody>
                  <a:tcPr/>
                </a:tc>
                <a:tc>
                  <a:txBody>
                    <a:bodyPr/>
                    <a:lstStyle/>
                    <a:p>
                      <a:endParaRPr lang="ru-RU"/>
                    </a:p>
                  </a:txBody>
                  <a:tcPr/>
                </a:tc>
              </a:tr>
              <a:tr h="264029">
                <a:tc>
                  <a:txBody>
                    <a:bodyPr/>
                    <a:lstStyle/>
                    <a:p>
                      <a:r>
                        <a:rPr lang="ru-RU" sz="1200" kern="1200" dirty="0" smtClean="0">
                          <a:solidFill>
                            <a:schemeClr val="tx1"/>
                          </a:solidFill>
                          <a:latin typeface="Times New Roman" pitchFamily="18" charset="0"/>
                          <a:ea typeface="+mn-ea"/>
                          <a:cs typeface="Times New Roman" pitchFamily="18" charset="0"/>
                        </a:rPr>
                        <a:t>Двоичный код</a:t>
                      </a:r>
                    </a:p>
                  </a:txBody>
                  <a:tcPr/>
                </a:tc>
                <a:tc>
                  <a:txBody>
                    <a:bodyPr/>
                    <a:lstStyle/>
                    <a:p>
                      <a:endParaRPr lang="ru-RU" dirty="0"/>
                    </a:p>
                  </a:txBody>
                  <a:tcPr/>
                </a:tc>
              </a:tr>
            </a:tbl>
          </a:graphicData>
        </a:graphic>
      </p:graphicFrame>
      <p:sp>
        <p:nvSpPr>
          <p:cNvPr id="13" name="Прямоугольник с одним вырезанным скругленным углом 12"/>
          <p:cNvSpPr/>
          <p:nvPr/>
        </p:nvSpPr>
        <p:spPr>
          <a:xfrm>
            <a:off x="1979712" y="1988840"/>
            <a:ext cx="6984776" cy="4725144"/>
          </a:xfrm>
          <a:prstGeom prst="snipRoundRect">
            <a:avLst/>
          </a:prstGeom>
        </p:spPr>
        <p:style>
          <a:lnRef idx="1">
            <a:schemeClr val="accent3"/>
          </a:lnRef>
          <a:fillRef idx="2">
            <a:schemeClr val="accent3"/>
          </a:fillRef>
          <a:effectRef idx="1">
            <a:schemeClr val="accent3"/>
          </a:effectRef>
          <a:fontRef idx="minor">
            <a:schemeClr val="dk1"/>
          </a:fontRef>
        </p:style>
        <p:txBody>
          <a:bodyPr rtlCol="0" anchor="ctr"/>
          <a:lstStyle/>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r>
              <a:rPr lang="ru-RU" sz="1200" b="1" dirty="0" smtClean="0">
                <a:solidFill>
                  <a:schemeClr val="tx1"/>
                </a:solidFill>
                <a:latin typeface="Times New Roman" pitchFamily="18" charset="0"/>
                <a:cs typeface="Times New Roman" pitchFamily="18" charset="0"/>
              </a:rPr>
              <a:t>Уровень С</a:t>
            </a:r>
          </a:p>
          <a:p>
            <a:pPr lvl="0"/>
            <a:r>
              <a:rPr lang="ru-RU" sz="1000" dirty="0" smtClean="0">
                <a:solidFill>
                  <a:schemeClr val="tx1"/>
                </a:solidFill>
                <a:latin typeface="Times New Roman" pitchFamily="18" charset="0"/>
                <a:cs typeface="Times New Roman" pitchFamily="18" charset="0"/>
              </a:rPr>
              <a:t>1.За единицу измерения объёма информации принят:</a:t>
            </a:r>
          </a:p>
          <a:p>
            <a:pPr marL="0" lvl="1"/>
            <a:r>
              <a:rPr lang="ru-RU" sz="1000" dirty="0" smtClean="0">
                <a:solidFill>
                  <a:schemeClr val="tx1"/>
                </a:solidFill>
                <a:latin typeface="Times New Roman" pitchFamily="18" charset="0"/>
                <a:cs typeface="Times New Roman" pitchFamily="18" charset="0"/>
              </a:rPr>
              <a:t>     а) Байт;	б) Бит; 	в) Мегабайт;	г) Килобит.</a:t>
            </a:r>
          </a:p>
          <a:p>
            <a:pPr lvl="0"/>
            <a:r>
              <a:rPr lang="ru-RU" sz="1000" dirty="0" smtClean="0">
                <a:solidFill>
                  <a:schemeClr val="tx1"/>
                </a:solidFill>
                <a:latin typeface="Times New Roman" pitchFamily="18" charset="0"/>
                <a:cs typeface="Times New Roman" pitchFamily="18" charset="0"/>
              </a:rPr>
              <a:t>2. Как записывается десятичное число 54</a:t>
            </a:r>
            <a:r>
              <a:rPr lang="ru-RU" sz="1000" baseline="-25000" dirty="0" smtClean="0">
                <a:solidFill>
                  <a:schemeClr val="tx1"/>
                </a:solidFill>
                <a:latin typeface="Times New Roman" pitchFamily="18" charset="0"/>
                <a:cs typeface="Times New Roman" pitchFamily="18" charset="0"/>
              </a:rPr>
              <a:t>10</a:t>
            </a:r>
            <a:r>
              <a:rPr lang="ru-RU" sz="1000" dirty="0" smtClean="0">
                <a:solidFill>
                  <a:schemeClr val="tx1"/>
                </a:solidFill>
                <a:latin typeface="Times New Roman" pitchFamily="18" charset="0"/>
                <a:cs typeface="Times New Roman" pitchFamily="18" charset="0"/>
              </a:rPr>
              <a:t> в двоичной системе счисления?</a:t>
            </a:r>
          </a:p>
          <a:p>
            <a:pPr lvl="0"/>
            <a:r>
              <a:rPr lang="ru-RU" sz="1000" dirty="0" smtClean="0">
                <a:solidFill>
                  <a:schemeClr val="tx1"/>
                </a:solidFill>
                <a:latin typeface="Times New Roman" pitchFamily="18" charset="0"/>
                <a:cs typeface="Times New Roman" pitchFamily="18" charset="0"/>
              </a:rPr>
              <a:t>3. Как представлено </a:t>
            </a:r>
            <a:r>
              <a:rPr lang="ru-RU" sz="1000" smtClean="0">
                <a:solidFill>
                  <a:schemeClr val="tx1"/>
                </a:solidFill>
                <a:latin typeface="Times New Roman" pitchFamily="18" charset="0"/>
                <a:cs typeface="Times New Roman" pitchFamily="18" charset="0"/>
              </a:rPr>
              <a:t>число 243</a:t>
            </a:r>
            <a:r>
              <a:rPr lang="ru-RU" sz="1000" baseline="-25000" smtClean="0">
                <a:solidFill>
                  <a:schemeClr val="tx1"/>
                </a:solidFill>
                <a:latin typeface="Times New Roman" pitchFamily="18" charset="0"/>
                <a:cs typeface="Times New Roman" pitchFamily="18" charset="0"/>
              </a:rPr>
              <a:t>10</a:t>
            </a:r>
            <a:r>
              <a:rPr lang="ru-RU" sz="1000" smtClean="0">
                <a:solidFill>
                  <a:schemeClr val="tx1"/>
                </a:solidFill>
                <a:latin typeface="Times New Roman" pitchFamily="18" charset="0"/>
                <a:cs typeface="Times New Roman" pitchFamily="18" charset="0"/>
              </a:rPr>
              <a:t> </a:t>
            </a:r>
            <a:r>
              <a:rPr lang="ru-RU" sz="1000" dirty="0" smtClean="0">
                <a:solidFill>
                  <a:schemeClr val="tx1"/>
                </a:solidFill>
                <a:latin typeface="Times New Roman" pitchFamily="18" charset="0"/>
                <a:cs typeface="Times New Roman" pitchFamily="18" charset="0"/>
              </a:rPr>
              <a:t>в двоичной системе счисления?</a:t>
            </a:r>
          </a:p>
          <a:p>
            <a:pPr lvl="0"/>
            <a:r>
              <a:rPr lang="ru-RU" sz="1000" dirty="0" smtClean="0">
                <a:solidFill>
                  <a:schemeClr val="tx1"/>
                </a:solidFill>
                <a:latin typeface="Times New Roman" pitchFamily="18" charset="0"/>
                <a:cs typeface="Times New Roman" pitchFamily="18" charset="0"/>
              </a:rPr>
              <a:t>4. Код (номер) буквы «О» в таблице кодировки символов </a:t>
            </a:r>
            <a:r>
              <a:rPr lang="en-US" sz="1000" dirty="0" smtClean="0">
                <a:solidFill>
                  <a:schemeClr val="tx1"/>
                </a:solidFill>
                <a:latin typeface="Times New Roman" pitchFamily="18" charset="0"/>
                <a:cs typeface="Times New Roman" pitchFamily="18" charset="0"/>
              </a:rPr>
              <a:t>ASCII</a:t>
            </a:r>
            <a:r>
              <a:rPr lang="ru-RU" sz="1000" dirty="0" smtClean="0">
                <a:solidFill>
                  <a:schemeClr val="tx1"/>
                </a:solidFill>
                <a:latin typeface="Times New Roman" pitchFamily="18" charset="0"/>
                <a:cs typeface="Times New Roman" pitchFamily="18" charset="0"/>
              </a:rPr>
              <a:t> равен 142. Что зашифровано с помощью последовательности кодов:  а) 143 142 145 146;      б) 143 142 146 142 143.</a:t>
            </a:r>
          </a:p>
          <a:p>
            <a:pPr lvl="0"/>
            <a:r>
              <a:rPr lang="ru-RU" sz="1000" dirty="0" smtClean="0">
                <a:solidFill>
                  <a:schemeClr val="tx1"/>
                </a:solidFill>
                <a:latin typeface="Times New Roman" pitchFamily="18" charset="0"/>
                <a:cs typeface="Times New Roman" pitchFamily="18" charset="0"/>
              </a:rPr>
              <a:t>5.Укажите варианты ответов, где неправильно указаны единицы измерения объёма информации.</a:t>
            </a:r>
          </a:p>
          <a:p>
            <a:r>
              <a:rPr lang="ru-RU" sz="1000" dirty="0" smtClean="0">
                <a:solidFill>
                  <a:schemeClr val="tx1"/>
                </a:solidFill>
                <a:latin typeface="Times New Roman" pitchFamily="18" charset="0"/>
                <a:cs typeface="Times New Roman" pitchFamily="18" charset="0"/>
              </a:rPr>
              <a:t>   а) Количество информации – 7,3 мегабайта;       г) Количество информации – 1,7 бита;</a:t>
            </a:r>
          </a:p>
          <a:p>
            <a:r>
              <a:rPr lang="ru-RU" sz="1000" dirty="0" smtClean="0">
                <a:solidFill>
                  <a:schemeClr val="tx1"/>
                </a:solidFill>
                <a:latin typeface="Times New Roman" pitchFamily="18" charset="0"/>
                <a:cs typeface="Times New Roman" pitchFamily="18" charset="0"/>
              </a:rPr>
              <a:t>   б) Количество информации – 23000 бод;             </a:t>
            </a:r>
            <a:r>
              <a:rPr lang="ru-RU" sz="1000" dirty="0" err="1" smtClean="0">
                <a:solidFill>
                  <a:schemeClr val="tx1"/>
                </a:solidFill>
                <a:latin typeface="Times New Roman" pitchFamily="18" charset="0"/>
                <a:cs typeface="Times New Roman" pitchFamily="18" charset="0"/>
              </a:rPr>
              <a:t>д</a:t>
            </a:r>
            <a:r>
              <a:rPr lang="ru-RU" sz="1000" dirty="0" smtClean="0">
                <a:solidFill>
                  <a:schemeClr val="tx1"/>
                </a:solidFill>
                <a:latin typeface="Times New Roman" pitchFamily="18" charset="0"/>
                <a:cs typeface="Times New Roman" pitchFamily="18" charset="0"/>
              </a:rPr>
              <a:t>) Количество информации – 7 </a:t>
            </a:r>
            <a:r>
              <a:rPr lang="ru-RU" sz="1000" dirty="0" err="1" smtClean="0">
                <a:solidFill>
                  <a:schemeClr val="tx1"/>
                </a:solidFill>
                <a:latin typeface="Times New Roman" pitchFamily="18" charset="0"/>
                <a:cs typeface="Times New Roman" pitchFamily="18" charset="0"/>
              </a:rPr>
              <a:t>квантибайт</a:t>
            </a:r>
            <a:endParaRPr lang="ru-RU" sz="1000" dirty="0" smtClean="0">
              <a:solidFill>
                <a:schemeClr val="tx1"/>
              </a:solidFill>
              <a:latin typeface="Times New Roman" pitchFamily="18" charset="0"/>
              <a:cs typeface="Times New Roman" pitchFamily="18" charset="0"/>
            </a:endParaRPr>
          </a:p>
          <a:p>
            <a:r>
              <a:rPr lang="ru-RU" sz="1000" dirty="0" smtClean="0">
                <a:solidFill>
                  <a:schemeClr val="tx1"/>
                </a:solidFill>
                <a:latin typeface="Times New Roman" pitchFamily="18" charset="0"/>
                <a:cs typeface="Times New Roman" pitchFamily="18" charset="0"/>
              </a:rPr>
              <a:t>   в) Количество информации –17 бит;	      е) Количество информации – 0,3 гигабайта.</a:t>
            </a:r>
          </a:p>
          <a:p>
            <a:r>
              <a:rPr lang="ru-RU" sz="1000" dirty="0" smtClean="0">
                <a:solidFill>
                  <a:schemeClr val="tx1"/>
                </a:solidFill>
                <a:latin typeface="Times New Roman" pitchFamily="18" charset="0"/>
                <a:cs typeface="Times New Roman" pitchFamily="18" charset="0"/>
              </a:rPr>
              <a:t>6. Какие значения может принимать бит?</a:t>
            </a:r>
          </a:p>
          <a:p>
            <a:r>
              <a:rPr lang="ru-RU" sz="1000" dirty="0" smtClean="0">
                <a:solidFill>
                  <a:schemeClr val="tx1"/>
                </a:solidFill>
                <a:latin typeface="Times New Roman" pitchFamily="18" charset="0"/>
                <a:cs typeface="Times New Roman" pitchFamily="18" charset="0"/>
              </a:rPr>
              <a:t>7. Оцените информационный объем следующего предложения:</a:t>
            </a:r>
          </a:p>
          <a:p>
            <a:r>
              <a:rPr lang="ru-RU" sz="1000" dirty="0" smtClean="0">
                <a:solidFill>
                  <a:schemeClr val="tx1"/>
                </a:solidFill>
                <a:latin typeface="Times New Roman" pitchFamily="18" charset="0"/>
                <a:cs typeface="Times New Roman" pitchFamily="18" charset="0"/>
              </a:rPr>
              <a:t>         </a:t>
            </a:r>
            <a:r>
              <a:rPr lang="ru-RU" sz="1000" b="1" dirty="0" smtClean="0">
                <a:solidFill>
                  <a:schemeClr val="tx1"/>
                </a:solidFill>
                <a:latin typeface="Times New Roman" pitchFamily="18" charset="0"/>
                <a:cs typeface="Times New Roman" pitchFamily="18" charset="0"/>
              </a:rPr>
              <a:t>Время слишком драгоценно, чтобы им разбрасываться!</a:t>
            </a:r>
          </a:p>
          <a:p>
            <a:r>
              <a:rPr lang="ru-RU" sz="1000" dirty="0" smtClean="0">
                <a:solidFill>
                  <a:schemeClr val="tx1"/>
                </a:solidFill>
                <a:latin typeface="Times New Roman" pitchFamily="18" charset="0"/>
                <a:cs typeface="Times New Roman" pitchFamily="18" charset="0"/>
              </a:rPr>
              <a:t>     а) 50 бит; 	б) 400 бит; 	в) 5 байт; </a:t>
            </a:r>
            <a:r>
              <a:rPr lang="en-US" sz="1000" dirty="0" smtClean="0">
                <a:solidFill>
                  <a:schemeClr val="tx1"/>
                </a:solidFill>
                <a:latin typeface="Times New Roman" pitchFamily="18" charset="0"/>
                <a:cs typeface="Times New Roman" pitchFamily="18" charset="0"/>
              </a:rPr>
              <a:t>	</a:t>
            </a:r>
            <a:r>
              <a:rPr lang="ru-RU" sz="1000" dirty="0" smtClean="0">
                <a:solidFill>
                  <a:schemeClr val="tx1"/>
                </a:solidFill>
                <a:latin typeface="Times New Roman" pitchFamily="18" charset="0"/>
                <a:cs typeface="Times New Roman" pitchFamily="18" charset="0"/>
              </a:rPr>
              <a:t>г) 400 байт. </a:t>
            </a:r>
          </a:p>
          <a:p>
            <a:r>
              <a:rPr lang="ru-RU" sz="1000" dirty="0" smtClean="0">
                <a:solidFill>
                  <a:schemeClr val="tx1"/>
                </a:solidFill>
                <a:latin typeface="Times New Roman" pitchFamily="18" charset="0"/>
                <a:cs typeface="Times New Roman" pitchFamily="18" charset="0"/>
              </a:rPr>
              <a:t>8. Выполните перевод в другие единицы измерения объёма информации?</a:t>
            </a:r>
          </a:p>
          <a:p>
            <a:r>
              <a:rPr lang="ru-RU" sz="1000" dirty="0" smtClean="0">
                <a:solidFill>
                  <a:schemeClr val="tx1"/>
                </a:solidFill>
                <a:latin typeface="Times New Roman" pitchFamily="18" charset="0"/>
                <a:cs typeface="Times New Roman" pitchFamily="18" charset="0"/>
              </a:rPr>
              <a:t>       а) 20 байт = ? бит;	б) 3 Тб = ? Мб;		в) 5,5 Мб = ? бит.</a:t>
            </a:r>
          </a:p>
          <a:p>
            <a:r>
              <a:rPr lang="ru-RU" sz="1000" dirty="0" smtClean="0">
                <a:solidFill>
                  <a:schemeClr val="tx1"/>
                </a:solidFill>
                <a:latin typeface="Times New Roman" pitchFamily="18" charset="0"/>
                <a:cs typeface="Times New Roman" pitchFamily="18" charset="0"/>
              </a:rPr>
              <a:t>9. Сколько килобайтов составит сообщение, содержащее 12288 битов?</a:t>
            </a:r>
          </a:p>
          <a:p>
            <a:r>
              <a:rPr lang="ru-RU" sz="1000" dirty="0" smtClean="0">
                <a:solidFill>
                  <a:schemeClr val="tx1"/>
                </a:solidFill>
                <a:latin typeface="Times New Roman" pitchFamily="18" charset="0"/>
                <a:cs typeface="Times New Roman" pitchFamily="18" charset="0"/>
              </a:rPr>
              <a:t>10. Вычислите сумму двоичных чисел </a:t>
            </a:r>
            <a:r>
              <a:rPr lang="en-US" sz="1000" dirty="0" smtClean="0">
                <a:solidFill>
                  <a:schemeClr val="tx1"/>
                </a:solidFill>
                <a:latin typeface="Times New Roman" pitchFamily="18" charset="0"/>
                <a:cs typeface="Times New Roman" pitchFamily="18" charset="0"/>
              </a:rPr>
              <a:t>x</a:t>
            </a:r>
            <a:r>
              <a:rPr lang="ru-RU" sz="1000" dirty="0" smtClean="0">
                <a:solidFill>
                  <a:schemeClr val="tx1"/>
                </a:solidFill>
                <a:latin typeface="Times New Roman" pitchFamily="18" charset="0"/>
                <a:cs typeface="Times New Roman" pitchFamily="18" charset="0"/>
              </a:rPr>
              <a:t> и </a:t>
            </a:r>
            <a:r>
              <a:rPr lang="en-US" sz="1000" dirty="0" smtClean="0">
                <a:solidFill>
                  <a:schemeClr val="tx1"/>
                </a:solidFill>
                <a:latin typeface="Times New Roman" pitchFamily="18" charset="0"/>
                <a:cs typeface="Times New Roman" pitchFamily="18" charset="0"/>
              </a:rPr>
              <a:t>y</a:t>
            </a:r>
            <a:r>
              <a:rPr lang="ru-RU" sz="1000" dirty="0" smtClean="0">
                <a:solidFill>
                  <a:schemeClr val="tx1"/>
                </a:solidFill>
                <a:latin typeface="Times New Roman" pitchFamily="18" charset="0"/>
                <a:cs typeface="Times New Roman" pitchFamily="18" charset="0"/>
              </a:rPr>
              <a:t>, если </a:t>
            </a:r>
            <a:r>
              <a:rPr lang="en-US" sz="1000" dirty="0" smtClean="0">
                <a:solidFill>
                  <a:schemeClr val="tx1"/>
                </a:solidFill>
                <a:latin typeface="Times New Roman" pitchFamily="18" charset="0"/>
                <a:cs typeface="Times New Roman" pitchFamily="18" charset="0"/>
              </a:rPr>
              <a:t>x</a:t>
            </a:r>
            <a:r>
              <a:rPr lang="ru-RU" sz="1000" dirty="0" smtClean="0">
                <a:solidFill>
                  <a:schemeClr val="tx1"/>
                </a:solidFill>
                <a:latin typeface="Times New Roman" pitchFamily="18" charset="0"/>
                <a:cs typeface="Times New Roman" pitchFamily="18" charset="0"/>
              </a:rPr>
              <a:t>=10101012; </a:t>
            </a:r>
            <a:r>
              <a:rPr lang="en-US" sz="1000" dirty="0" smtClean="0">
                <a:solidFill>
                  <a:schemeClr val="tx1"/>
                </a:solidFill>
                <a:latin typeface="Times New Roman" pitchFamily="18" charset="0"/>
                <a:cs typeface="Times New Roman" pitchFamily="18" charset="0"/>
              </a:rPr>
              <a:t>y</a:t>
            </a:r>
            <a:r>
              <a:rPr lang="ru-RU" sz="1000" dirty="0" smtClean="0">
                <a:solidFill>
                  <a:schemeClr val="tx1"/>
                </a:solidFill>
                <a:latin typeface="Times New Roman" pitchFamily="18" charset="0"/>
                <a:cs typeface="Times New Roman" pitchFamily="18" charset="0"/>
              </a:rPr>
              <a:t>=10100112.</a:t>
            </a:r>
          </a:p>
          <a:p>
            <a:r>
              <a:rPr lang="ru-RU" sz="1000" dirty="0" smtClean="0">
                <a:solidFill>
                  <a:schemeClr val="tx1"/>
                </a:solidFill>
                <a:latin typeface="Times New Roman" pitchFamily="18" charset="0"/>
                <a:cs typeface="Times New Roman" pitchFamily="18" charset="0"/>
              </a:rPr>
              <a:t>11.В нашем классе 100011 учеников. 111100 % из них учатся на «хорошо» и «отлично». Сколько учеников учатся на «хорошо» и «отлично».</a:t>
            </a:r>
          </a:p>
          <a:p>
            <a:r>
              <a:rPr lang="ru-RU" sz="1000" dirty="0" smtClean="0">
                <a:solidFill>
                  <a:schemeClr val="tx1"/>
                </a:solidFill>
                <a:latin typeface="Times New Roman" pitchFamily="18" charset="0"/>
                <a:cs typeface="Times New Roman" pitchFamily="18" charset="0"/>
              </a:rPr>
              <a:t>Проведенное мною в течение трех лет исследование (наблюдение за деятельностью учеников, проведение диагностического мониторинга) позволило выявить качественные характеристики уровневого обучения: предлагаемые учащимся разные уровни сложности и объём изучаемого материала; различие учебных программ разных уровней по содержанию и по времени изучения</a:t>
            </a:r>
            <a:r>
              <a:rPr lang="ru-RU" sz="1000" dirty="0" smtClean="0"/>
              <a:t>. </a:t>
            </a:r>
            <a:r>
              <a:rPr lang="ru-RU" sz="1000" dirty="0" smtClean="0">
                <a:solidFill>
                  <a:schemeClr val="tx1"/>
                </a:solidFill>
                <a:latin typeface="Times New Roman" pitchFamily="18" charset="0"/>
                <a:cs typeface="Times New Roman" pitchFamily="18" charset="0"/>
              </a:rPr>
              <a:t>Из опыта работы можно сделать вывод, что эффективность уровневого подхода особенно высока для учащихся с повышенной мотивацией, но и менее сильные (мотивированные) учащиеся ничего не теряют в своём развитии. Ученики, объективно оценивая свои возможности, комфортно чувствуют себя на уроках информатики. Наблюдается стабильное распределение учеников по уровням распределения материалов, а главное выявляется положительная динамика.</a:t>
            </a:r>
          </a:p>
          <a:p>
            <a:endParaRPr lang="ru-RU" sz="1000" dirty="0" smtClean="0">
              <a:solidFill>
                <a:schemeClr val="tx1"/>
              </a:solidFill>
              <a:latin typeface="Times New Roman" pitchFamily="18" charset="0"/>
              <a:cs typeface="Times New Roman" pitchFamily="18" charset="0"/>
            </a:endParaRPr>
          </a:p>
          <a:p>
            <a:endParaRPr lang="ru-RU" sz="1000" dirty="0" smtClean="0">
              <a:solidFill>
                <a:schemeClr val="tx1"/>
              </a:solidFill>
              <a:latin typeface="Times New Roman" pitchFamily="18" charset="0"/>
              <a:cs typeface="Times New Roman" pitchFamily="18" charset="0"/>
            </a:endParaRPr>
          </a:p>
          <a:p>
            <a:endParaRPr lang="ru-RU" sz="1000" dirty="0" smtClean="0">
              <a:solidFill>
                <a:schemeClr val="tx1"/>
              </a:solidFill>
              <a:latin typeface="Times New Roman" pitchFamily="18" charset="0"/>
              <a:cs typeface="Times New Roman" pitchFamily="18" charset="0"/>
            </a:endParaRPr>
          </a:p>
          <a:p>
            <a:endParaRPr lang="ru-RU" sz="1000" dirty="0" smtClean="0">
              <a:solidFill>
                <a:schemeClr val="tx1"/>
              </a:solidFill>
              <a:latin typeface="Times New Roman" pitchFamily="18" charset="0"/>
              <a:cs typeface="Times New Roman" pitchFamily="18" charset="0"/>
            </a:endParaRPr>
          </a:p>
          <a:p>
            <a:endParaRPr lang="ru-RU" sz="1000" dirty="0" smtClean="0">
              <a:solidFill>
                <a:schemeClr val="tx1"/>
              </a:solidFill>
              <a:latin typeface="Times New Roman" pitchFamily="18" charset="0"/>
              <a:cs typeface="Times New Roman" pitchFamily="18" charset="0"/>
            </a:endParaRPr>
          </a:p>
          <a:p>
            <a:endParaRPr lang="ru-RU" sz="1000" dirty="0" smtClean="0">
              <a:solidFill>
                <a:schemeClr val="tx1"/>
              </a:solidFill>
              <a:latin typeface="Times New Roman" pitchFamily="18" charset="0"/>
              <a:cs typeface="Times New Roman" pitchFamily="18" charset="0"/>
            </a:endParaRPr>
          </a:p>
          <a:p>
            <a:endParaRPr lang="ru-RU" sz="1000" dirty="0" smtClean="0">
              <a:solidFill>
                <a:schemeClr val="tx1"/>
              </a:solidFill>
              <a:latin typeface="Times New Roman" pitchFamily="18" charset="0"/>
              <a:cs typeface="Times New Roman" pitchFamily="18" charset="0"/>
            </a:endParaRPr>
          </a:p>
          <a:p>
            <a:endParaRPr lang="ru-RU" sz="10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endParaRPr lang="ru-RU" sz="1100" dirty="0" smtClean="0">
              <a:solidFill>
                <a:schemeClr val="tx1"/>
              </a:solidFill>
              <a:latin typeface="Times New Roman" pitchFamily="18" charset="0"/>
              <a:cs typeface="Times New Roman" pitchFamily="18" charset="0"/>
            </a:endParaRPr>
          </a:p>
          <a:p>
            <a:pPr algn="ct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E3099504-A2A1-4A9D-A484-381C4C2D43F4}" type="slidenum">
              <a:rPr lang="ru-RU" smtClean="0"/>
              <a:pPr/>
              <a:t>19</a:t>
            </a:fld>
            <a:endParaRPr lang="ru-RU"/>
          </a:p>
        </p:txBody>
      </p:sp>
      <p:sp>
        <p:nvSpPr>
          <p:cNvPr id="6" name="Блок-схема: документ 5"/>
          <p:cNvSpPr/>
          <p:nvPr/>
        </p:nvSpPr>
        <p:spPr>
          <a:xfrm>
            <a:off x="1403648" y="908720"/>
            <a:ext cx="2880320" cy="2880320"/>
          </a:xfrm>
          <a:prstGeom prst="flowChartDocumen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b="1" dirty="0" smtClean="0">
                <a:latin typeface="Times New Roman" pitchFamily="18" charset="0"/>
                <a:cs typeface="Times New Roman" pitchFamily="18" charset="0"/>
              </a:rPr>
              <a:t>Задание 1.</a:t>
            </a:r>
            <a:r>
              <a:rPr lang="ru-RU" sz="1400" dirty="0" smtClean="0">
                <a:latin typeface="Times New Roman" pitchFamily="18" charset="0"/>
                <a:cs typeface="Times New Roman" pitchFamily="18" charset="0"/>
              </a:rPr>
              <a:t> Племя Мульти имеет 32-х символьный алфавит. Племя </a:t>
            </a:r>
            <a:r>
              <a:rPr lang="ru-RU" sz="1400" dirty="0" err="1" smtClean="0">
                <a:latin typeface="Times New Roman" pitchFamily="18" charset="0"/>
                <a:cs typeface="Times New Roman" pitchFamily="18" charset="0"/>
              </a:rPr>
              <a:t>Пульти</a:t>
            </a:r>
            <a:r>
              <a:rPr lang="ru-RU" sz="1400" dirty="0" smtClean="0">
                <a:latin typeface="Times New Roman" pitchFamily="18" charset="0"/>
                <a:cs typeface="Times New Roman" pitchFamily="18" charset="0"/>
              </a:rPr>
              <a:t> использует 64-х символьный алфавит. Вожди племен обменялись письмами. Письмо племени Мульти содержало 80 символов, а письмо племени </a:t>
            </a:r>
            <a:r>
              <a:rPr lang="ru-RU" sz="1400" dirty="0" err="1" smtClean="0">
                <a:latin typeface="Times New Roman" pitchFamily="18" charset="0"/>
                <a:cs typeface="Times New Roman" pitchFamily="18" charset="0"/>
              </a:rPr>
              <a:t>Пульти</a:t>
            </a:r>
            <a:r>
              <a:rPr lang="ru-RU" sz="1400" dirty="0" smtClean="0">
                <a:latin typeface="Times New Roman" pitchFamily="18" charset="0"/>
                <a:cs typeface="Times New Roman" pitchFamily="18" charset="0"/>
              </a:rPr>
              <a:t> — 70 символов. Сравните объемы информации, содержащейся в письмах.</a:t>
            </a:r>
            <a:endParaRPr lang="ru-RU" sz="1400" dirty="0">
              <a:latin typeface="Times New Roman" pitchFamily="18" charset="0"/>
              <a:cs typeface="Times New Roman" pitchFamily="18" charset="0"/>
            </a:endParaRPr>
          </a:p>
        </p:txBody>
      </p:sp>
      <p:sp>
        <p:nvSpPr>
          <p:cNvPr id="7" name="Блок-схема: несколько документов 6"/>
          <p:cNvSpPr/>
          <p:nvPr/>
        </p:nvSpPr>
        <p:spPr>
          <a:xfrm>
            <a:off x="1331640" y="1772816"/>
            <a:ext cx="3312368" cy="3240360"/>
          </a:xfrm>
          <a:prstGeom prst="flowChartMultidocumen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latin typeface="Times New Roman" pitchFamily="18" charset="0"/>
                <a:cs typeface="Times New Roman" pitchFamily="18" charset="0"/>
              </a:rPr>
              <a:t>Задание 7.</a:t>
            </a:r>
            <a:r>
              <a:rPr lang="ru-RU" dirty="0" smtClean="0">
                <a:latin typeface="Times New Roman" pitchFamily="18" charset="0"/>
                <a:cs typeface="Times New Roman" pitchFamily="18" charset="0"/>
              </a:rPr>
              <a:t> Считая, что каждый символ кодируется одним байтом, оцените информационный объем следующего предложения: Тяжело в ученье — легко </a:t>
            </a:r>
          </a:p>
          <a:p>
            <a:pPr algn="ctr"/>
            <a:r>
              <a:rPr lang="ru-RU" dirty="0" smtClean="0">
                <a:latin typeface="Times New Roman" pitchFamily="18" charset="0"/>
                <a:cs typeface="Times New Roman" pitchFamily="18" charset="0"/>
              </a:rPr>
              <a:t>в бою.</a:t>
            </a:r>
          </a:p>
          <a:p>
            <a:pPr algn="ctr"/>
            <a:endParaRPr lang="ru-RU" dirty="0"/>
          </a:p>
        </p:txBody>
      </p:sp>
      <p:grpSp>
        <p:nvGrpSpPr>
          <p:cNvPr id="14" name="Группа 13"/>
          <p:cNvGrpSpPr/>
          <p:nvPr/>
        </p:nvGrpSpPr>
        <p:grpSpPr>
          <a:xfrm>
            <a:off x="4067944" y="836712"/>
            <a:ext cx="5076056" cy="5040560"/>
            <a:chOff x="3995936" y="1556792"/>
            <a:chExt cx="5076056" cy="5040560"/>
          </a:xfrm>
        </p:grpSpPr>
        <p:grpSp>
          <p:nvGrpSpPr>
            <p:cNvPr id="11" name="Группа 10"/>
            <p:cNvGrpSpPr/>
            <p:nvPr/>
          </p:nvGrpSpPr>
          <p:grpSpPr>
            <a:xfrm>
              <a:off x="4716016" y="1556792"/>
              <a:ext cx="4355976" cy="4464496"/>
              <a:chOff x="3846910" y="492932"/>
              <a:chExt cx="4968552" cy="4968552"/>
            </a:xfrm>
          </p:grpSpPr>
          <p:sp>
            <p:nvSpPr>
              <p:cNvPr id="10" name="Вертикальный свиток 9"/>
              <p:cNvSpPr/>
              <p:nvPr/>
            </p:nvSpPr>
            <p:spPr>
              <a:xfrm>
                <a:off x="3846910" y="492932"/>
                <a:ext cx="4968552" cy="4968552"/>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pic>
            <p:nvPicPr>
              <p:cNvPr id="37890" name="Picture 2"/>
              <p:cNvPicPr>
                <a:picLocks noChangeAspect="1" noChangeArrowheads="1"/>
              </p:cNvPicPr>
              <p:nvPr/>
            </p:nvPicPr>
            <p:blipFill>
              <a:blip r:embed="rId2" cstate="print">
                <a:duotone>
                  <a:schemeClr val="accent1">
                    <a:shade val="45000"/>
                    <a:satMod val="135000"/>
                  </a:schemeClr>
                  <a:prstClr val="white"/>
                </a:duotone>
              </a:blip>
              <a:srcRect l="33468" t="30100" r="33457" b="9001"/>
              <a:stretch>
                <a:fillRect/>
              </a:stretch>
            </p:blipFill>
            <p:spPr bwMode="auto">
              <a:xfrm>
                <a:off x="5004048" y="980728"/>
                <a:ext cx="3267673" cy="3888432"/>
              </a:xfrm>
              <a:prstGeom prst="rect">
                <a:avLst/>
              </a:prstGeom>
              <a:ln/>
            </p:spPr>
            <p:style>
              <a:lnRef idx="1">
                <a:schemeClr val="accent1"/>
              </a:lnRef>
              <a:fillRef idx="2">
                <a:schemeClr val="accent1"/>
              </a:fillRef>
              <a:effectRef idx="1">
                <a:schemeClr val="accent1"/>
              </a:effectRef>
              <a:fontRef idx="minor">
                <a:schemeClr val="dk1"/>
              </a:fontRef>
            </p:style>
          </p:pic>
        </p:grpSp>
        <p:sp>
          <p:nvSpPr>
            <p:cNvPr id="13" name="Вертикальный свиток 12"/>
            <p:cNvSpPr/>
            <p:nvPr/>
          </p:nvSpPr>
          <p:spPr>
            <a:xfrm>
              <a:off x="3995936" y="2924944"/>
              <a:ext cx="4968552" cy="3672408"/>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7892" name="Picture 4" descr="http://videouroki.net/files/uf/img/98658144-1.jpg"/>
            <p:cNvPicPr>
              <a:picLocks noChangeAspect="1" noChangeArrowheads="1"/>
            </p:cNvPicPr>
            <p:nvPr/>
          </p:nvPicPr>
          <p:blipFill>
            <a:blip r:embed="rId3" cstate="print"/>
            <a:srcRect/>
            <a:stretch>
              <a:fillRect/>
            </a:stretch>
          </p:blipFill>
          <p:spPr bwMode="auto">
            <a:xfrm>
              <a:off x="4644008" y="3645024"/>
              <a:ext cx="3698472" cy="2583151"/>
            </a:xfrm>
            <a:prstGeom prst="rect">
              <a:avLst/>
            </a:prstGeom>
            <a:noFill/>
          </p:spPr>
        </p:pic>
      </p:grpSp>
      <p:sp>
        <p:nvSpPr>
          <p:cNvPr id="15" name="TextBox 14"/>
          <p:cNvSpPr txBox="1"/>
          <p:nvPr/>
        </p:nvSpPr>
        <p:spPr>
          <a:xfrm>
            <a:off x="1403648" y="188640"/>
            <a:ext cx="6768752" cy="338554"/>
          </a:xfrm>
          <a:prstGeom prst="rect">
            <a:avLst/>
          </a:prstGeom>
          <a:noFill/>
        </p:spPr>
        <p:txBody>
          <a:bodyPr wrap="square" rtlCol="0">
            <a:spAutoFit/>
          </a:bodyPr>
          <a:lstStyle/>
          <a:p>
            <a:r>
              <a:rPr lang="ru-RU" sz="1600" b="1" dirty="0" smtClean="0">
                <a:latin typeface="Times New Roman" pitchFamily="18" charset="0"/>
                <a:cs typeface="Times New Roman" pitchFamily="18" charset="0"/>
              </a:rPr>
              <a:t>Индивидуальные задания</a:t>
            </a:r>
            <a:r>
              <a:rPr lang="en-US" sz="1600" b="1"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rPr>
              <a:t>карточки, тесты, кроссворды и т.д.</a:t>
            </a:r>
          </a:p>
        </p:txBody>
      </p:sp>
      <p:grpSp>
        <p:nvGrpSpPr>
          <p:cNvPr id="18" name="Группа 17"/>
          <p:cNvGrpSpPr/>
          <p:nvPr/>
        </p:nvGrpSpPr>
        <p:grpSpPr>
          <a:xfrm>
            <a:off x="1691680" y="3429000"/>
            <a:ext cx="4392488" cy="3528392"/>
            <a:chOff x="1691680" y="3429000"/>
            <a:chExt cx="4392488" cy="3528392"/>
          </a:xfrm>
        </p:grpSpPr>
        <p:sp>
          <p:nvSpPr>
            <p:cNvPr id="16" name="Горизонтальный свиток 15"/>
            <p:cNvSpPr/>
            <p:nvPr/>
          </p:nvSpPr>
          <p:spPr>
            <a:xfrm>
              <a:off x="1691680" y="3429000"/>
              <a:ext cx="4392488" cy="3528392"/>
            </a:xfrm>
            <a:prstGeom prst="horizontalScroll">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pic>
          <p:nvPicPr>
            <p:cNvPr id="17" name="Picture 2"/>
            <p:cNvPicPr>
              <a:picLocks noChangeAspect="1" noChangeArrowheads="1"/>
            </p:cNvPicPr>
            <p:nvPr/>
          </p:nvPicPr>
          <p:blipFill>
            <a:blip r:embed="rId4" cstate="print"/>
            <a:srcRect l="13781" t="40832" r="72044" b="30234"/>
            <a:stretch>
              <a:fillRect/>
            </a:stretch>
          </p:blipFill>
          <p:spPr bwMode="auto">
            <a:xfrm>
              <a:off x="2627784" y="4077072"/>
              <a:ext cx="2592288" cy="2232248"/>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down)">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59632" y="1052736"/>
            <a:ext cx="7128791" cy="4524315"/>
          </a:xfrm>
          <a:prstGeom prst="rect">
            <a:avLst/>
          </a:prstGeom>
        </p:spPr>
        <p:txBody>
          <a:bodyPr wrap="square">
            <a:spAutoFit/>
          </a:bodyPr>
          <a:lstStyle/>
          <a:p>
            <a:pPr>
              <a:lnSpc>
                <a:spcPct val="150000"/>
              </a:lnSpc>
            </a:pPr>
            <a:r>
              <a:rPr lang="ru-RU" b="1" dirty="0">
                <a:solidFill>
                  <a:schemeClr val="accent6">
                    <a:lumMod val="75000"/>
                  </a:schemeClr>
                </a:solidFill>
                <a:latin typeface="Times New Roman" pitchFamily="18" charset="0"/>
                <a:cs typeface="Times New Roman" pitchFamily="18" charset="0"/>
              </a:rPr>
              <a:t>Технология</a:t>
            </a:r>
            <a:r>
              <a:rPr lang="ru-RU" b="1" dirty="0">
                <a:solidFill>
                  <a:schemeClr val="dk1"/>
                </a:solidFill>
                <a:latin typeface="Times New Roman" pitchFamily="18" charset="0"/>
                <a:cs typeface="Times New Roman" pitchFamily="18" charset="0"/>
              </a:rPr>
              <a:t> – совокупность производственных операций, методов и процессов в определенной отрасли производства, приемов, применяемых в каком-либо деле.</a:t>
            </a:r>
          </a:p>
          <a:p>
            <a:pPr>
              <a:lnSpc>
                <a:spcPct val="150000"/>
              </a:lnSpc>
            </a:pPr>
            <a:r>
              <a:rPr lang="ru-RU" b="1" dirty="0">
                <a:solidFill>
                  <a:schemeClr val="accent6">
                    <a:lumMod val="75000"/>
                  </a:schemeClr>
                </a:solidFill>
                <a:latin typeface="Times New Roman" pitchFamily="18" charset="0"/>
                <a:cs typeface="Times New Roman" pitchFamily="18" charset="0"/>
              </a:rPr>
              <a:t>Средства –</a:t>
            </a:r>
            <a:r>
              <a:rPr lang="ru-RU" b="1" dirty="0">
                <a:solidFill>
                  <a:schemeClr val="dk1"/>
                </a:solidFill>
                <a:latin typeface="Times New Roman" pitchFamily="18" charset="0"/>
                <a:cs typeface="Times New Roman" pitchFamily="18" charset="0"/>
              </a:rPr>
              <a:t> это орудие (предмет, приспособление или их совокупность), необходимое для осуществления какой-либо деятельности.</a:t>
            </a:r>
          </a:p>
          <a:p>
            <a:pPr>
              <a:lnSpc>
                <a:spcPct val="150000"/>
              </a:lnSpc>
            </a:pPr>
            <a:r>
              <a:rPr lang="ru-RU" b="1" dirty="0">
                <a:solidFill>
                  <a:schemeClr val="accent6">
                    <a:lumMod val="75000"/>
                  </a:schemeClr>
                </a:solidFill>
                <a:latin typeface="Times New Roman" pitchFamily="18" charset="0"/>
                <a:cs typeface="Times New Roman" pitchFamily="18" charset="0"/>
              </a:rPr>
              <a:t>Метод обучения </a:t>
            </a:r>
            <a:r>
              <a:rPr lang="ru-RU" b="1" dirty="0">
                <a:solidFill>
                  <a:schemeClr val="dk1"/>
                </a:solidFill>
                <a:latin typeface="Times New Roman" pitchFamily="18" charset="0"/>
                <a:cs typeface="Times New Roman" pitchFamily="18" charset="0"/>
              </a:rPr>
              <a:t>– способ целенаправленной, совместной деятельности учителя и учащихся, связанной с достижением целей образования (деятельность ученика (учение) – деятельность учителя (преподавание) – содержание образование).</a:t>
            </a:r>
          </a:p>
          <a:p>
            <a:endParaRPr lang="ru-RU" dirty="0"/>
          </a:p>
        </p:txBody>
      </p:sp>
      <p:sp>
        <p:nvSpPr>
          <p:cNvPr id="6" name="Прямоугольник 5"/>
          <p:cNvSpPr/>
          <p:nvPr/>
        </p:nvSpPr>
        <p:spPr>
          <a:xfrm>
            <a:off x="1403648" y="404664"/>
            <a:ext cx="1872208" cy="461665"/>
          </a:xfrm>
          <a:prstGeom prst="rect">
            <a:avLst/>
          </a:prstGeom>
        </p:spPr>
        <p:txBody>
          <a:bodyPr wrap="square">
            <a:spAutoFit/>
          </a:bodyPr>
          <a:lstStyle/>
          <a:p>
            <a:r>
              <a:rPr lang="ru-RU" sz="2400" b="1" dirty="0" smtClean="0">
                <a:latin typeface="Times New Roman" pitchFamily="18" charset="0"/>
                <a:cs typeface="Times New Roman" pitchFamily="18" charset="0"/>
              </a:rPr>
              <a:t>Введение</a:t>
            </a:r>
            <a:endParaRPr lang="ru-RU" sz="2400" b="1" dirty="0">
              <a:latin typeface="Times New Roman" pitchFamily="18" charset="0"/>
              <a:cs typeface="Times New Roman" pitchFamily="18" charset="0"/>
            </a:endParaRPr>
          </a:p>
        </p:txBody>
      </p:sp>
      <p:pic>
        <p:nvPicPr>
          <p:cNvPr id="7" name="Рисунок 6" descr="community.jpg"/>
          <p:cNvPicPr>
            <a:picLocks noChangeAspect="1"/>
          </p:cNvPicPr>
          <p:nvPr/>
        </p:nvPicPr>
        <p:blipFill>
          <a:blip r:embed="rId2" cstate="print"/>
          <a:stretch>
            <a:fillRect/>
          </a:stretch>
        </p:blipFill>
        <p:spPr>
          <a:xfrm>
            <a:off x="7020272" y="4797152"/>
            <a:ext cx="1907704" cy="1907704"/>
          </a:xfrm>
          <a:prstGeom prst="rect">
            <a:avLst/>
          </a:prstGeom>
          <a:ln>
            <a:noFill/>
          </a:ln>
          <a:effectLst>
            <a:softEdge rad="112500"/>
          </a:effectLst>
        </p:spPr>
      </p:pic>
      <p:sp>
        <p:nvSpPr>
          <p:cNvPr id="8" name="Номер слайда 7"/>
          <p:cNvSpPr>
            <a:spLocks noGrp="1"/>
          </p:cNvSpPr>
          <p:nvPr>
            <p:ph type="sldNum" sz="quarter" idx="12"/>
          </p:nvPr>
        </p:nvSpPr>
        <p:spPr/>
        <p:txBody>
          <a:bodyPr/>
          <a:lstStyle/>
          <a:p>
            <a:fld id="{E3099504-A2A1-4A9D-A484-381C4C2D43F4}" type="slidenum">
              <a:rPr lang="ru-RU" smtClean="0"/>
              <a:pPr/>
              <a:t>2</a:t>
            </a:fld>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E3099504-A2A1-4A9D-A484-381C4C2D43F4}" type="slidenum">
              <a:rPr lang="ru-RU" smtClean="0"/>
              <a:pPr/>
              <a:t>20</a:t>
            </a:fld>
            <a:endParaRPr lang="ru-RU"/>
          </a:p>
        </p:txBody>
      </p:sp>
      <p:sp>
        <p:nvSpPr>
          <p:cNvPr id="5" name="TextBox 4"/>
          <p:cNvSpPr txBox="1"/>
          <p:nvPr/>
        </p:nvSpPr>
        <p:spPr>
          <a:xfrm>
            <a:off x="1259632" y="117693"/>
            <a:ext cx="7560840" cy="6740307"/>
          </a:xfrm>
          <a:prstGeom prst="rect">
            <a:avLst/>
          </a:prstGeom>
          <a:noFill/>
        </p:spPr>
        <p:txBody>
          <a:bodyPr wrap="square" rtlCol="0">
            <a:spAutoFit/>
          </a:bodyPr>
          <a:lstStyle/>
          <a:p>
            <a:pPr algn="ctr"/>
            <a:r>
              <a:rPr lang="ru-RU" sz="2000" b="1" dirty="0" smtClean="0">
                <a:latin typeface="Times New Roman" pitchFamily="18" charset="0"/>
                <a:cs typeface="Times New Roman" pitchFamily="18" charset="0"/>
              </a:rPr>
              <a:t>Но при делении учащихся на группы </a:t>
            </a:r>
            <a:endParaRPr lang="en-US" sz="2000" b="1" dirty="0" smtClean="0">
              <a:latin typeface="Times New Roman" pitchFamily="18" charset="0"/>
              <a:cs typeface="Times New Roman" pitchFamily="18" charset="0"/>
            </a:endParaRPr>
          </a:p>
          <a:p>
            <a:pPr algn="ctr"/>
            <a:r>
              <a:rPr lang="ru-RU" sz="2000" b="1" dirty="0" smtClean="0">
                <a:latin typeface="Times New Roman" pitchFamily="18" charset="0"/>
                <a:cs typeface="Times New Roman" pitchFamily="18" charset="0"/>
              </a:rPr>
              <a:t>существуют как свои плюсы так и минусы.</a:t>
            </a:r>
            <a:r>
              <a:rPr lang="ru-RU" sz="2000" b="1" dirty="0" smtClean="0"/>
              <a:t> </a:t>
            </a:r>
            <a:endParaRPr lang="en-US" sz="2000" b="1" dirty="0" smtClean="0"/>
          </a:p>
          <a:p>
            <a:r>
              <a:rPr lang="ru-RU" dirty="0" smtClean="0">
                <a:latin typeface="Times New Roman" pitchFamily="18" charset="0"/>
                <a:cs typeface="Times New Roman" pitchFamily="18" charset="0"/>
              </a:rPr>
              <a:t>К </a:t>
            </a:r>
            <a:r>
              <a:rPr lang="ru-RU" b="1" i="1" dirty="0" smtClean="0">
                <a:latin typeface="Times New Roman" pitchFamily="18" charset="0"/>
                <a:cs typeface="Times New Roman" pitchFamily="18" charset="0"/>
              </a:rPr>
              <a:t>положительным аспектам</a:t>
            </a:r>
            <a:r>
              <a:rPr lang="ru-RU" dirty="0" smtClean="0">
                <a:latin typeface="Times New Roman" pitchFamily="18" charset="0"/>
                <a:cs typeface="Times New Roman" pitchFamily="18" charset="0"/>
              </a:rPr>
              <a:t> можно отнести:</a:t>
            </a:r>
          </a:p>
          <a:p>
            <a:pPr>
              <a:buFont typeface="Arial" pitchFamily="34" charset="0"/>
              <a:buChar char="•"/>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исключается уравниловка детей;</a:t>
            </a:r>
          </a:p>
          <a:p>
            <a:pPr>
              <a:buFont typeface="Arial" pitchFamily="34" charset="0"/>
              <a:buChar char="•"/>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облегчается усвоение материала в слабых группах;</a:t>
            </a:r>
          </a:p>
          <a:p>
            <a:pPr>
              <a:buFont typeface="Arial" pitchFamily="34" charset="0"/>
              <a:buChar char="•"/>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более быстрое продвижение сильных учащихся в образовании;</a:t>
            </a:r>
          </a:p>
          <a:p>
            <a:pPr>
              <a:buFont typeface="Arial" pitchFamily="34" charset="0"/>
              <a:buChar char="•"/>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повышается уровень самосознания учащихся;</a:t>
            </a:r>
          </a:p>
          <a:p>
            <a:pPr>
              <a:buFont typeface="Arial" pitchFamily="34" charset="0"/>
              <a:buChar char="•"/>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возможность эффективно работать с “</a:t>
            </a:r>
            <a:r>
              <a:rPr lang="ru-RU" i="1" dirty="0" smtClean="0">
                <a:latin typeface="Times New Roman" pitchFamily="18" charset="0"/>
                <a:cs typeface="Times New Roman" pitchFamily="18" charset="0"/>
              </a:rPr>
              <a:t>трудным</a:t>
            </a:r>
            <a:r>
              <a:rPr lang="ru-RU" dirty="0" smtClean="0">
                <a:latin typeface="Times New Roman" pitchFamily="18" charset="0"/>
                <a:cs typeface="Times New Roman" pitchFamily="18" charset="0"/>
              </a:rPr>
              <a:t>и”;</a:t>
            </a:r>
          </a:p>
          <a:p>
            <a:pPr>
              <a:buFont typeface="Arial" pitchFamily="34" charset="0"/>
              <a:buChar char="•"/>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повышается уровень мотивации учащихся;</a:t>
            </a:r>
          </a:p>
          <a:p>
            <a:pPr>
              <a:buFont typeface="Arial" pitchFamily="34" charset="0"/>
              <a:buChar char="•"/>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обучение ориентировано на “</a:t>
            </a:r>
            <a:r>
              <a:rPr lang="ru-RU" i="1" dirty="0" smtClean="0">
                <a:latin typeface="Times New Roman" pitchFamily="18" charset="0"/>
                <a:cs typeface="Times New Roman" pitchFamily="18" charset="0"/>
              </a:rPr>
              <a:t>зону ближайшего развития ученика</a:t>
            </a:r>
            <a:r>
              <a:rPr lang="ru-RU" dirty="0" smtClean="0">
                <a:latin typeface="Times New Roman" pitchFamily="18" charset="0"/>
                <a:cs typeface="Times New Roman" pitchFamily="18" charset="0"/>
              </a:rPr>
              <a:t>”;</a:t>
            </a:r>
          </a:p>
          <a:p>
            <a:pPr>
              <a:buFont typeface="Arial" pitchFamily="34" charset="0"/>
              <a:buChar char="•"/>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возможность помогать “</a:t>
            </a:r>
            <a:r>
              <a:rPr lang="ru-RU" i="1" dirty="0" smtClean="0">
                <a:latin typeface="Times New Roman" pitchFamily="18" charset="0"/>
                <a:cs typeface="Times New Roman" pitchFamily="18" charset="0"/>
              </a:rPr>
              <a:t>слабому</a:t>
            </a:r>
            <a:r>
              <a:rPr lang="ru-RU" dirty="0" smtClean="0">
                <a:latin typeface="Times New Roman" pitchFamily="18" charset="0"/>
                <a:cs typeface="Times New Roman" pitchFamily="18" charset="0"/>
              </a:rPr>
              <a:t>”.</a:t>
            </a:r>
          </a:p>
          <a:p>
            <a:r>
              <a:rPr lang="ru-RU" b="1" i="1" dirty="0" smtClean="0">
                <a:latin typeface="Times New Roman" pitchFamily="18" charset="0"/>
                <a:cs typeface="Times New Roman" pitchFamily="18" charset="0"/>
              </a:rPr>
              <a:t>Отрицательные аспекты:</a:t>
            </a:r>
            <a:endParaRPr lang="ru-RU" dirty="0" smtClean="0">
              <a:latin typeface="Times New Roman" pitchFamily="18" charset="0"/>
              <a:cs typeface="Times New Roman" pitchFamily="18" charset="0"/>
            </a:endParaRPr>
          </a:p>
          <a:p>
            <a:pPr>
              <a:buFont typeface="Arial" pitchFamily="34" charset="0"/>
              <a:buChar char="•"/>
            </a:pPr>
            <a:r>
              <a:rPr lang="ru-RU" dirty="0" smtClean="0">
                <a:latin typeface="Times New Roman" pitchFamily="18" charset="0"/>
                <a:cs typeface="Times New Roman" pitchFamily="18" charset="0"/>
              </a:rPr>
              <a:t> высвечивается социально-экономическое неравенство;</a:t>
            </a:r>
          </a:p>
          <a:p>
            <a:pPr>
              <a:buFont typeface="Arial" pitchFamily="34" charset="0"/>
              <a:buChar char="•"/>
            </a:pPr>
            <a:r>
              <a:rPr lang="ru-RU" dirty="0" smtClean="0">
                <a:latin typeface="Times New Roman" pitchFamily="18" charset="0"/>
                <a:cs typeface="Times New Roman" pitchFamily="18" charset="0"/>
              </a:rPr>
              <a:t> деление детей по уровню развития не гуманно;</a:t>
            </a:r>
          </a:p>
          <a:p>
            <a:pPr>
              <a:buFont typeface="Arial" pitchFamily="34" charset="0"/>
              <a:buChar char="•"/>
            </a:pPr>
            <a:r>
              <a:rPr lang="ru-RU" dirty="0" smtClean="0">
                <a:latin typeface="Times New Roman" pitchFamily="18" charset="0"/>
                <a:cs typeface="Times New Roman" pitchFamily="18" charset="0"/>
              </a:rPr>
              <a:t> перевод в слабые группы плохо отражается на самооценке детей;</a:t>
            </a:r>
          </a:p>
          <a:p>
            <a:pPr>
              <a:buFont typeface="Arial" pitchFamily="34" charset="0"/>
              <a:buChar char="•"/>
            </a:pPr>
            <a:r>
              <a:rPr lang="ru-RU" dirty="0" smtClean="0">
                <a:latin typeface="Times New Roman" pitchFamily="18" charset="0"/>
                <a:cs typeface="Times New Roman" pitchFamily="18" charset="0"/>
              </a:rPr>
              <a:t> понижается уровень самосознания: в элитарных группах возникает иллюзия исключительности;</a:t>
            </a:r>
          </a:p>
          <a:p>
            <a:pPr>
              <a:buFont typeface="Arial" pitchFamily="34" charset="0"/>
              <a:buChar char="•"/>
            </a:pPr>
            <a:r>
              <a:rPr lang="ru-RU" dirty="0" smtClean="0">
                <a:latin typeface="Times New Roman" pitchFamily="18" charset="0"/>
                <a:cs typeface="Times New Roman" pitchFamily="18" charset="0"/>
              </a:rPr>
              <a:t> понижается уровень мотивации обучения в слабых группах;</a:t>
            </a:r>
          </a:p>
          <a:p>
            <a:pPr>
              <a:buFont typeface="Arial" pitchFamily="34" charset="0"/>
              <a:buChar char="•"/>
            </a:pPr>
            <a:r>
              <a:rPr lang="ru-RU" dirty="0" smtClean="0">
                <a:latin typeface="Times New Roman" pitchFamily="18" charset="0"/>
                <a:cs typeface="Times New Roman" pitchFamily="18" charset="0"/>
              </a:rPr>
              <a:t> слабые лишаются возможности тянуться за более сильными, получать от них помощь, соревноваться с ними;</a:t>
            </a:r>
          </a:p>
          <a:p>
            <a:pPr>
              <a:buFont typeface="Arial" pitchFamily="34" charset="0"/>
              <a:buChar char="•"/>
            </a:pPr>
            <a:r>
              <a:rPr lang="ru-RU" dirty="0" smtClean="0">
                <a:latin typeface="Times New Roman" pitchFamily="18" charset="0"/>
                <a:cs typeface="Times New Roman" pitchFamily="18" charset="0"/>
              </a:rPr>
              <a:t> дополнительные силы и время для составления и проверки </a:t>
            </a:r>
            <a:r>
              <a:rPr lang="ru-RU" dirty="0" err="1" smtClean="0">
                <a:latin typeface="Times New Roman" pitchFamily="18" charset="0"/>
                <a:cs typeface="Times New Roman" pitchFamily="18" charset="0"/>
              </a:rPr>
              <a:t>разноуровневых</a:t>
            </a:r>
            <a:r>
              <a:rPr lang="ru-RU" dirty="0" smtClean="0">
                <a:latin typeface="Times New Roman" pitchFamily="18" charset="0"/>
                <a:cs typeface="Times New Roman" pitchFamily="18" charset="0"/>
              </a:rPr>
              <a:t> заданий;</a:t>
            </a:r>
          </a:p>
          <a:p>
            <a:pPr>
              <a:buFont typeface="Arial" pitchFamily="34" charset="0"/>
              <a:buChar char="•"/>
            </a:pPr>
            <a:r>
              <a:rPr lang="ru-RU" dirty="0" smtClean="0">
                <a:latin typeface="Times New Roman" pitchFamily="18" charset="0"/>
                <a:cs typeface="Times New Roman" pitchFamily="18" charset="0"/>
              </a:rPr>
              <a:t> несовершенство диагностики.</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331640" y="188640"/>
            <a:ext cx="4824536" cy="1162050"/>
          </a:xfrm>
        </p:spPr>
        <p:txBody>
          <a:bodyPr>
            <a:normAutofit/>
          </a:bodyPr>
          <a:lstStyle/>
          <a:p>
            <a:pPr eaLnBrk="1" hangingPunct="1"/>
            <a:r>
              <a:rPr lang="ru-RU" sz="2400" dirty="0" smtClean="0">
                <a:latin typeface="Times New Roman" pitchFamily="18" charset="0"/>
                <a:cs typeface="Times New Roman" pitchFamily="18" charset="0"/>
              </a:rPr>
              <a:t>Использованная литература</a:t>
            </a:r>
          </a:p>
        </p:txBody>
      </p:sp>
      <p:pic>
        <p:nvPicPr>
          <p:cNvPr id="37891" name="Content Placeholder 6"/>
          <p:cNvPicPr>
            <a:picLocks noGrp="1" noChangeAspect="1"/>
          </p:cNvPicPr>
          <p:nvPr>
            <p:ph idx="1"/>
          </p:nvPr>
        </p:nvPicPr>
        <p:blipFill>
          <a:blip r:embed="rId2" cstate="print"/>
          <a:srcRect/>
          <a:stretch>
            <a:fillRect/>
          </a:stretch>
        </p:blipFill>
        <p:spPr>
          <a:xfrm>
            <a:off x="3923928" y="1988840"/>
            <a:ext cx="4083844" cy="4127500"/>
          </a:xfrm>
        </p:spPr>
      </p:pic>
      <p:sp>
        <p:nvSpPr>
          <p:cNvPr id="37892" name="Text Placeholder 5"/>
          <p:cNvSpPr>
            <a:spLocks noGrp="1"/>
          </p:cNvSpPr>
          <p:nvPr>
            <p:ph type="body" sz="half" idx="2"/>
          </p:nvPr>
        </p:nvSpPr>
        <p:spPr>
          <a:xfrm>
            <a:off x="1259632" y="1340768"/>
            <a:ext cx="6623644" cy="4572000"/>
          </a:xfrm>
        </p:spPr>
        <p:txBody>
          <a:bodyPr/>
          <a:lstStyle/>
          <a:p>
            <a:pPr eaLnBrk="1" hangingPunct="1"/>
            <a:r>
              <a:rPr lang="en-US" dirty="0" smtClean="0">
                <a:hlinkClick r:id="rId3"/>
              </a:rPr>
              <a:t>http://www2.asu.ru/cppkp/index.files/ucheb.files/innov/Part2/index.html</a:t>
            </a:r>
            <a:endParaRPr lang="ru-RU"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E3099504-A2A1-4A9D-A484-381C4C2D43F4}" type="slidenum">
              <a:rPr lang="ru-RU" smtClean="0"/>
              <a:pPr/>
              <a:t>22</a:t>
            </a:fld>
            <a:endParaRPr lang="ru-RU"/>
          </a:p>
        </p:txBody>
      </p:sp>
      <p:pic>
        <p:nvPicPr>
          <p:cNvPr id="4" name="Рисунок 3" descr="rezultat.jpg"/>
          <p:cNvPicPr>
            <a:picLocks noChangeAspect="1"/>
          </p:cNvPicPr>
          <p:nvPr/>
        </p:nvPicPr>
        <p:blipFill>
          <a:blip r:embed="rId2" cstate="print"/>
          <a:stretch>
            <a:fillRect/>
          </a:stretch>
        </p:blipFill>
        <p:spPr>
          <a:xfrm>
            <a:off x="2483768" y="1556792"/>
            <a:ext cx="5256808" cy="3201874"/>
          </a:xfrm>
          <a:prstGeom prst="rect">
            <a:avLst/>
          </a:prstGeom>
        </p:spPr>
      </p:pic>
      <p:sp>
        <p:nvSpPr>
          <p:cNvPr id="5" name="TextBox 4"/>
          <p:cNvSpPr txBox="1"/>
          <p:nvPr/>
        </p:nvSpPr>
        <p:spPr>
          <a:xfrm>
            <a:off x="1835696" y="476672"/>
            <a:ext cx="6408712" cy="1200329"/>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rPr>
              <a:t>Спасибо за внимание,</a:t>
            </a:r>
          </a:p>
          <a:p>
            <a:pPr algn="ct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и</a:t>
            </a:r>
            <a:endParaRPr lang="ru-RU" sz="2400" b="1" dirty="0">
              <a:latin typeface="Times New Roman" pitchFamily="18" charset="0"/>
              <a:cs typeface="Times New Roman" pitchFamily="18" charset="0"/>
            </a:endParaRPr>
          </a:p>
        </p:txBody>
      </p:sp>
      <p:sp>
        <p:nvSpPr>
          <p:cNvPr id="6" name="Прямоугольник 5"/>
          <p:cNvSpPr/>
          <p:nvPr/>
        </p:nvSpPr>
        <p:spPr>
          <a:xfrm>
            <a:off x="1835696" y="4437112"/>
            <a:ext cx="6912768" cy="923330"/>
          </a:xfrm>
          <a:prstGeom prst="rect">
            <a:avLst/>
          </a:prstGeom>
          <a:noFill/>
        </p:spPr>
        <p:txBody>
          <a:bodyPr wrap="none" lIns="91440" tIns="45720" rIns="91440" bIns="45720">
            <a:prstTxWarp prst="textArchDow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С наступающим </a:t>
            </a:r>
          </a:p>
          <a:p>
            <a:pPr algn="ctr"/>
            <a:r>
              <a:rPr lang="ru-RU"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Новым  годом!</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 xmlns:p14="http://schemas.microsoft.com/office/powerpoint/2010/main" val="4228751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8)">
                                      <p:cBhvr>
                                        <p:cTn id="7" dur="1000"/>
                                        <p:tgtEl>
                                          <p:spTgt spid="4"/>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4)">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E3099504-A2A1-4A9D-A484-381C4C2D43F4}" type="slidenum">
              <a:rPr lang="ru-RU" smtClean="0"/>
              <a:pPr/>
              <a:t>23</a:t>
            </a:fld>
            <a:endParaRPr lang="ru-RU"/>
          </a:p>
        </p:txBody>
      </p:sp>
      <p:pic>
        <p:nvPicPr>
          <p:cNvPr id="1026" name="Picture 2"/>
          <p:cNvPicPr>
            <a:picLocks noChangeAspect="1" noChangeArrowheads="1"/>
          </p:cNvPicPr>
          <p:nvPr/>
        </p:nvPicPr>
        <p:blipFill>
          <a:blip r:embed="rId2" cstate="print"/>
          <a:srcRect l="13781" t="39899" r="67713" b="29301"/>
          <a:stretch>
            <a:fillRect/>
          </a:stretch>
        </p:blipFill>
        <p:spPr bwMode="auto">
          <a:xfrm>
            <a:off x="1475656" y="1412776"/>
            <a:ext cx="3384376" cy="3168352"/>
          </a:xfrm>
          <a:prstGeom prst="rect">
            <a:avLst/>
          </a:prstGeom>
          <a:noFill/>
          <a:ln w="9525">
            <a:noFill/>
            <a:miter lim="800000"/>
            <a:headEnd/>
            <a:tailEnd/>
          </a:ln>
        </p:spPr>
      </p:pic>
      <p:sp>
        <p:nvSpPr>
          <p:cNvPr id="7" name="TextBox 6"/>
          <p:cNvSpPr txBox="1"/>
          <p:nvPr/>
        </p:nvSpPr>
        <p:spPr>
          <a:xfrm>
            <a:off x="1475656" y="764704"/>
            <a:ext cx="3168352" cy="923330"/>
          </a:xfrm>
          <a:prstGeom prst="rect">
            <a:avLst/>
          </a:prstGeom>
          <a:noFill/>
        </p:spPr>
        <p:txBody>
          <a:bodyPr wrap="square" rtlCol="0">
            <a:spAutoFit/>
          </a:bodyPr>
          <a:lstStyle/>
          <a:p>
            <a:r>
              <a:rPr lang="ru-RU" dirty="0" smtClean="0"/>
              <a:t>"Единицы измерения информации"</a:t>
            </a:r>
          </a:p>
          <a:p>
            <a:endParaRPr lang="ru-RU" dirty="0"/>
          </a:p>
        </p:txBody>
      </p:sp>
      <p:sp>
        <p:nvSpPr>
          <p:cNvPr id="8" name="TextBox 7"/>
          <p:cNvSpPr txBox="1"/>
          <p:nvPr/>
        </p:nvSpPr>
        <p:spPr>
          <a:xfrm>
            <a:off x="3779912" y="3717032"/>
            <a:ext cx="5112568" cy="2492990"/>
          </a:xfrm>
          <a:prstGeom prst="rect">
            <a:avLst/>
          </a:prstGeom>
          <a:noFill/>
        </p:spPr>
        <p:txBody>
          <a:bodyPr wrap="square" rtlCol="0">
            <a:spAutoFit/>
          </a:bodyPr>
          <a:lstStyle/>
          <a:p>
            <a:r>
              <a:rPr lang="ru-RU" sz="1200" b="1" i="1" dirty="0" smtClean="0">
                <a:latin typeface="Times New Roman" pitchFamily="18" charset="0"/>
                <a:cs typeface="Times New Roman" pitchFamily="18" charset="0"/>
              </a:rPr>
              <a:t>По горизонтали</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2. Сколько байт в 64 битах</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4. В какой единице измерения информации 1024 мегабайт или 1048576 килобайт</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6. Объём какого носителя информации составляет около 700 мегабайт</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7. 8 бит</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9. Единица измерения информации, следующая за гигабайтом</a:t>
            </a:r>
          </a:p>
          <a:p>
            <a:r>
              <a:rPr lang="ru-RU" sz="1200" b="1" i="1" dirty="0" smtClean="0">
                <a:latin typeface="Times New Roman" pitchFamily="18" charset="0"/>
                <a:cs typeface="Times New Roman" pitchFamily="18" charset="0"/>
              </a:rPr>
              <a:t>По вертикали</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1. В какой единице измерения информации 1024 килобайт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3. Объём какого носителя информации составляет около 1,4 мегабайт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5. В какой единице измерения информации 1024 байт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8. Сколько </a:t>
            </a:r>
            <a:r>
              <a:rPr lang="ru-RU" sz="1200" dirty="0" err="1" smtClean="0">
                <a:latin typeface="Times New Roman" pitchFamily="18" charset="0"/>
                <a:cs typeface="Times New Roman" pitchFamily="18" charset="0"/>
              </a:rPr>
              <a:t>гигайбат</a:t>
            </a:r>
            <a:r>
              <a:rPr lang="ru-RU" sz="1200" dirty="0" smtClean="0">
                <a:latin typeface="Times New Roman" pitchFamily="18" charset="0"/>
                <a:cs typeface="Times New Roman" pitchFamily="18" charset="0"/>
              </a:rPr>
              <a:t> в 5120 мегабайт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10. Минимальная единица измерения информации </a:t>
            </a:r>
            <a:endParaRPr lang="ru-RU" sz="1200" dirty="0">
              <a:latin typeface="Times New Roman" pitchFamily="18" charset="0"/>
              <a:cs typeface="Times New Roman" pitchFamily="18" charset="0"/>
            </a:endParaRPr>
          </a:p>
        </p:txBody>
      </p:sp>
      <p:sp>
        <p:nvSpPr>
          <p:cNvPr id="9" name="TextBox 8"/>
          <p:cNvSpPr txBox="1"/>
          <p:nvPr/>
        </p:nvSpPr>
        <p:spPr>
          <a:xfrm>
            <a:off x="5148064" y="260648"/>
            <a:ext cx="3024336"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Приложение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E3099504-A2A1-4A9D-A484-381C4C2D43F4}" type="slidenum">
              <a:rPr lang="ru-RU" smtClean="0"/>
              <a:pPr/>
              <a:t>24</a:t>
            </a:fld>
            <a:endParaRPr lang="ru-RU"/>
          </a:p>
        </p:txBody>
      </p:sp>
      <p:pic>
        <p:nvPicPr>
          <p:cNvPr id="2050" name="Picture 2" descr="Кроссворд по теме: «Алфавитный подход к измерению информации»"/>
          <p:cNvPicPr>
            <a:picLocks noChangeAspect="1" noChangeArrowheads="1"/>
          </p:cNvPicPr>
          <p:nvPr/>
        </p:nvPicPr>
        <p:blipFill>
          <a:blip r:embed="rId2" cstate="print"/>
          <a:srcRect/>
          <a:stretch>
            <a:fillRect/>
          </a:stretch>
        </p:blipFill>
        <p:spPr bwMode="auto">
          <a:xfrm>
            <a:off x="1835696" y="620688"/>
            <a:ext cx="2991272" cy="1879132"/>
          </a:xfrm>
          <a:prstGeom prst="rect">
            <a:avLst/>
          </a:prstGeom>
          <a:noFill/>
        </p:spPr>
      </p:pic>
      <p:sp>
        <p:nvSpPr>
          <p:cNvPr id="6" name="TextBox 5"/>
          <p:cNvSpPr txBox="1"/>
          <p:nvPr/>
        </p:nvSpPr>
        <p:spPr>
          <a:xfrm>
            <a:off x="1331640" y="2420888"/>
            <a:ext cx="6768752" cy="3600986"/>
          </a:xfrm>
          <a:prstGeom prst="rect">
            <a:avLst/>
          </a:prstGeom>
          <a:noFill/>
        </p:spPr>
        <p:txBody>
          <a:bodyPr wrap="square" rtlCol="0">
            <a:spAutoFit/>
          </a:bodyPr>
          <a:lstStyle/>
          <a:p>
            <a:r>
              <a:rPr lang="ru-RU" sz="1200" b="1" dirty="0" smtClean="0">
                <a:latin typeface="Times New Roman" pitchFamily="18" charset="0"/>
                <a:cs typeface="Times New Roman" pitchFamily="18" charset="0"/>
              </a:rPr>
              <a:t>Кроссворд по теме: «Алфавитный подход к измерению информации»</a:t>
            </a:r>
            <a:endParaRPr lang="ru-RU" sz="1200" dirty="0" smtClean="0">
              <a:latin typeface="Times New Roman" pitchFamily="18" charset="0"/>
              <a:cs typeface="Times New Roman" pitchFamily="18" charset="0"/>
            </a:endParaRPr>
          </a:p>
          <a:p>
            <a:r>
              <a:rPr lang="ru-RU" sz="1200" b="1" dirty="0" smtClean="0">
                <a:latin typeface="Times New Roman" pitchFamily="18" charset="0"/>
                <a:cs typeface="Times New Roman" pitchFamily="18" charset="0"/>
              </a:rPr>
              <a:t> </a:t>
            </a:r>
            <a:endParaRPr lang="ru-RU" sz="1200" dirty="0" smtClean="0">
              <a:latin typeface="Times New Roman" pitchFamily="18" charset="0"/>
              <a:cs typeface="Times New Roman" pitchFamily="18" charset="0"/>
            </a:endParaRPr>
          </a:p>
          <a:p>
            <a:r>
              <a:rPr lang="ru-RU" sz="1200" b="1" dirty="0" smtClean="0">
                <a:latin typeface="Times New Roman" pitchFamily="18" charset="0"/>
                <a:cs typeface="Times New Roman" pitchFamily="18" charset="0"/>
              </a:rPr>
              <a:t>По горизонтали:</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1. 1024 </a:t>
            </a:r>
            <a:r>
              <a:rPr lang="ru-RU" sz="1200" dirty="0" err="1" smtClean="0">
                <a:latin typeface="Times New Roman" pitchFamily="18" charset="0"/>
                <a:cs typeface="Times New Roman" pitchFamily="18" charset="0"/>
              </a:rPr>
              <a:t>Мбайта</a:t>
            </a:r>
            <a:r>
              <a:rPr lang="ru-RU"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2. 8 бит.</a:t>
            </a:r>
          </a:p>
          <a:p>
            <a:r>
              <a:rPr lang="ru-RU" sz="1200" dirty="0" smtClean="0">
                <a:latin typeface="Times New Roman" pitchFamily="18" charset="0"/>
                <a:cs typeface="Times New Roman" pitchFamily="18" charset="0"/>
              </a:rPr>
              <a:t>3. Знания человека, которые он получает из окружающего мира и которые реализует с помощью вычислительной техники.</a:t>
            </a:r>
          </a:p>
          <a:p>
            <a:r>
              <a:rPr lang="ru-RU" sz="1200" dirty="0" smtClean="0">
                <a:latin typeface="Times New Roman" pitchFamily="18" charset="0"/>
                <a:cs typeface="Times New Roman" pitchFamily="18" charset="0"/>
              </a:rPr>
              <a:t>4. 1024 </a:t>
            </a:r>
            <a:r>
              <a:rPr lang="ru-RU" sz="1200" dirty="0" err="1" smtClean="0">
                <a:latin typeface="Times New Roman" pitchFamily="18" charset="0"/>
                <a:cs typeface="Times New Roman" pitchFamily="18" charset="0"/>
              </a:rPr>
              <a:t>Кбайта</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5. Текст</a:t>
            </a:r>
          </a:p>
          <a:p>
            <a:r>
              <a:rPr lang="ru-RU" sz="1200" dirty="0" smtClean="0">
                <a:latin typeface="Times New Roman" pitchFamily="18" charset="0"/>
                <a:cs typeface="Times New Roman" pitchFamily="18" charset="0"/>
              </a:rPr>
              <a:t>6. Буква, цифра, знак препинания...</a:t>
            </a:r>
          </a:p>
          <a:p>
            <a:r>
              <a:rPr lang="ru-RU" sz="1200" dirty="0" smtClean="0">
                <a:latin typeface="Times New Roman" pitchFamily="18" charset="0"/>
                <a:cs typeface="Times New Roman" pitchFamily="18" charset="0"/>
              </a:rPr>
              <a:t>7. 1024 байт</a:t>
            </a:r>
          </a:p>
          <a:p>
            <a:r>
              <a:rPr lang="ru-RU" sz="1200" b="1" dirty="0" smtClean="0">
                <a:latin typeface="Times New Roman" pitchFamily="18" charset="0"/>
                <a:cs typeface="Times New Roman" pitchFamily="18" charset="0"/>
              </a:rPr>
              <a:t>По вертикали:</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7. Мера счета.</a:t>
            </a:r>
          </a:p>
          <a:p>
            <a:r>
              <a:rPr lang="ru-RU" sz="1200" dirty="0" smtClean="0">
                <a:latin typeface="Times New Roman" pitchFamily="18" charset="0"/>
                <a:cs typeface="Times New Roman" pitchFamily="18" charset="0"/>
              </a:rPr>
              <a:t>8. Количество информации.</a:t>
            </a:r>
          </a:p>
          <a:p>
            <a:r>
              <a:rPr lang="ru-RU" sz="1200" dirty="0" smtClean="0">
                <a:latin typeface="Times New Roman" pitchFamily="18" charset="0"/>
                <a:cs typeface="Times New Roman" pitchFamily="18" charset="0"/>
              </a:rPr>
              <a:t>9. Наименьшее количество информации.</a:t>
            </a:r>
          </a:p>
          <a:p>
            <a:r>
              <a:rPr lang="ru-RU" sz="1200" dirty="0" smtClean="0">
                <a:latin typeface="Times New Roman" pitchFamily="18" charset="0"/>
                <a:cs typeface="Times New Roman" pitchFamily="18" charset="0"/>
              </a:rPr>
              <a:t>10. Количество символов в алфавите.</a:t>
            </a:r>
          </a:p>
          <a:p>
            <a:r>
              <a:rPr lang="ru-RU" sz="1200" dirty="0" smtClean="0">
                <a:latin typeface="Times New Roman" pitchFamily="18" charset="0"/>
                <a:cs typeface="Times New Roman" pitchFamily="18" charset="0"/>
              </a:rPr>
              <a:t>11. Символы, используемые в тексте.</a:t>
            </a:r>
          </a:p>
          <a:p>
            <a:r>
              <a:rPr lang="ru-RU" sz="1200" dirty="0" smtClean="0">
                <a:latin typeface="Times New Roman" pitchFamily="18" charset="0"/>
                <a:cs typeface="Times New Roman" pitchFamily="18" charset="0"/>
              </a:rPr>
              <a:t>12. Сообщение.</a:t>
            </a:r>
          </a:p>
          <a:p>
            <a:endParaRPr lang="ru-RU" sz="1200" dirty="0">
              <a:latin typeface="Times New Roman" pitchFamily="18" charset="0"/>
              <a:cs typeface="Times New Roman" pitchFamily="18" charset="0"/>
            </a:endParaRPr>
          </a:p>
        </p:txBody>
      </p:sp>
      <p:sp>
        <p:nvSpPr>
          <p:cNvPr id="7" name="TextBox 6"/>
          <p:cNvSpPr txBox="1"/>
          <p:nvPr/>
        </p:nvSpPr>
        <p:spPr>
          <a:xfrm>
            <a:off x="4355976" y="4437112"/>
            <a:ext cx="4248472" cy="1877437"/>
          </a:xfrm>
          <a:prstGeom prst="rect">
            <a:avLst/>
          </a:prstGeom>
          <a:noFill/>
        </p:spPr>
        <p:txBody>
          <a:bodyPr wrap="square" rtlCol="0">
            <a:spAutoFit/>
          </a:bodyPr>
          <a:lstStyle/>
          <a:p>
            <a:r>
              <a:rPr lang="ru-RU" sz="1400" b="1" dirty="0" smtClean="0">
                <a:solidFill>
                  <a:srgbClr val="FF0000"/>
                </a:solidFill>
                <a:latin typeface="Times New Roman" pitchFamily="18" charset="0"/>
                <a:cs typeface="Times New Roman" pitchFamily="18" charset="0"/>
              </a:rPr>
              <a:t>Ответы:</a:t>
            </a:r>
            <a:endParaRPr lang="ru-RU" sz="1400" dirty="0" smtClean="0">
              <a:solidFill>
                <a:srgbClr val="FF0000"/>
              </a:solidFill>
              <a:latin typeface="Times New Roman" pitchFamily="18" charset="0"/>
              <a:cs typeface="Times New Roman" pitchFamily="18" charset="0"/>
            </a:endParaRPr>
          </a:p>
          <a:p>
            <a:r>
              <a:rPr lang="ru-RU" sz="1400" b="1" dirty="0" smtClean="0">
                <a:solidFill>
                  <a:srgbClr val="FF0000"/>
                </a:solidFill>
                <a:latin typeface="Times New Roman" pitchFamily="18" charset="0"/>
                <a:cs typeface="Times New Roman" pitchFamily="18" charset="0"/>
              </a:rPr>
              <a:t>По горизонтали:</a:t>
            </a:r>
            <a:endParaRPr lang="ru-RU" sz="1400" dirty="0" smtClean="0">
              <a:solidFill>
                <a:srgbClr val="FF0000"/>
              </a:solidFill>
              <a:latin typeface="Times New Roman" pitchFamily="18" charset="0"/>
              <a:cs typeface="Times New Roman" pitchFamily="18" charset="0"/>
            </a:endParaRPr>
          </a:p>
          <a:p>
            <a:r>
              <a:rPr lang="ru-RU" sz="1400" dirty="0" smtClean="0">
                <a:solidFill>
                  <a:srgbClr val="FF0000"/>
                </a:solidFill>
                <a:latin typeface="Times New Roman" pitchFamily="18" charset="0"/>
                <a:cs typeface="Times New Roman" pitchFamily="18" charset="0"/>
              </a:rPr>
              <a:t>1. гигабайт, 2. байт, 3. информация, 5. мегабайт, 5. сообщение, 6. символ, 7. килобайт.</a:t>
            </a:r>
          </a:p>
          <a:p>
            <a:r>
              <a:rPr lang="ru-RU" sz="1400" b="1" dirty="0" smtClean="0">
                <a:solidFill>
                  <a:srgbClr val="FF0000"/>
                </a:solidFill>
                <a:latin typeface="Times New Roman" pitchFamily="18" charset="0"/>
                <a:cs typeface="Times New Roman" pitchFamily="18" charset="0"/>
              </a:rPr>
              <a:t>По вертикали:</a:t>
            </a:r>
            <a:endParaRPr lang="ru-RU" sz="1400" dirty="0" smtClean="0">
              <a:solidFill>
                <a:srgbClr val="FF0000"/>
              </a:solidFill>
              <a:latin typeface="Times New Roman" pitchFamily="18" charset="0"/>
              <a:cs typeface="Times New Roman" pitchFamily="18" charset="0"/>
            </a:endParaRPr>
          </a:p>
          <a:p>
            <a:r>
              <a:rPr lang="ru-RU" sz="1400" dirty="0" smtClean="0">
                <a:solidFill>
                  <a:srgbClr val="FF0000"/>
                </a:solidFill>
                <a:latin typeface="Times New Roman" pitchFamily="18" charset="0"/>
                <a:cs typeface="Times New Roman" pitchFamily="18" charset="0"/>
              </a:rPr>
              <a:t>7. количество, 8. объем, 9. бит, 10. мощность, 11. алфавит, 12. текст.</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2000"/>
                                        <p:tgtEl>
                                          <p:spTgt spid="7">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fade">
                                      <p:cBhvr>
                                        <p:cTn id="13" dur="2000"/>
                                        <p:tgtEl>
                                          <p:spTgt spid="7">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fade">
                                      <p:cBhvr>
                                        <p:cTn id="16" dur="2000"/>
                                        <p:tgtEl>
                                          <p:spTgt spid="7">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Effect transition="in" filter="fade">
                                      <p:cBhvr>
                                        <p:cTn id="19"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47664" y="1268760"/>
            <a:ext cx="7020780" cy="3277820"/>
          </a:xfrm>
          <a:prstGeom prst="rect">
            <a:avLst/>
          </a:prstGeom>
          <a:noFill/>
        </p:spPr>
        <p:txBody>
          <a:bodyPr wrap="square" rtlCol="0">
            <a:spAutoFit/>
          </a:bodyPr>
          <a:lstStyle/>
          <a:p>
            <a:pPr marL="285750" indent="-285750">
              <a:lnSpc>
                <a:spcPct val="150000"/>
              </a:lnSpc>
              <a:buFont typeface="Wingdings" pitchFamily="2" charset="2"/>
              <a:buChar char="ü"/>
            </a:pPr>
            <a:r>
              <a:rPr lang="ru-RU" b="1" dirty="0">
                <a:solidFill>
                  <a:schemeClr val="dk1"/>
                </a:solidFill>
                <a:latin typeface="Times New Roman" pitchFamily="18" charset="0"/>
                <a:cs typeface="Times New Roman" pitchFamily="18" charset="0"/>
              </a:rPr>
              <a:t>процессуальный двусторонний характер взаимосвязанной деятельности преподавателя и учащихся, т.е. совместная деятельность преподавателя и учащихся;</a:t>
            </a:r>
          </a:p>
          <a:p>
            <a:pPr marL="285750" indent="-285750">
              <a:lnSpc>
                <a:spcPct val="150000"/>
              </a:lnSpc>
              <a:buFont typeface="Wingdings" pitchFamily="2" charset="2"/>
              <a:buChar char="ü"/>
            </a:pPr>
            <a:r>
              <a:rPr lang="ru-RU" b="1" dirty="0">
                <a:solidFill>
                  <a:schemeClr val="dk1"/>
                </a:solidFill>
                <a:latin typeface="Times New Roman" pitchFamily="18" charset="0"/>
                <a:cs typeface="Times New Roman" pitchFamily="18" charset="0"/>
              </a:rPr>
              <a:t>совокупность </a:t>
            </a:r>
            <a:r>
              <a:rPr lang="ru-RU" b="1" i="1" dirty="0">
                <a:solidFill>
                  <a:schemeClr val="dk1"/>
                </a:solidFill>
                <a:latin typeface="Times New Roman" pitchFamily="18" charset="0"/>
                <a:cs typeface="Times New Roman" pitchFamily="18" charset="0"/>
              </a:rPr>
              <a:t>приемов, методов</a:t>
            </a:r>
            <a:r>
              <a:rPr lang="ru-RU" b="1" dirty="0">
                <a:solidFill>
                  <a:schemeClr val="dk1"/>
                </a:solidFill>
                <a:latin typeface="Times New Roman" pitchFamily="18" charset="0"/>
                <a:cs typeface="Times New Roman" pitchFamily="18" charset="0"/>
              </a:rPr>
              <a:t>;</a:t>
            </a:r>
          </a:p>
          <a:p>
            <a:pPr marL="285750" indent="-285750">
              <a:lnSpc>
                <a:spcPct val="150000"/>
              </a:lnSpc>
              <a:buFont typeface="Wingdings" pitchFamily="2" charset="2"/>
              <a:buChar char="ü"/>
            </a:pPr>
            <a:r>
              <a:rPr lang="ru-RU" b="1" dirty="0">
                <a:solidFill>
                  <a:schemeClr val="dk1"/>
                </a:solidFill>
                <a:latin typeface="Times New Roman" pitchFamily="18" charset="0"/>
                <a:cs typeface="Times New Roman" pitchFamily="18" charset="0"/>
              </a:rPr>
              <a:t>проектирование и организация процесса обучения;</a:t>
            </a:r>
          </a:p>
          <a:p>
            <a:pPr marL="285750" indent="-285750">
              <a:lnSpc>
                <a:spcPct val="150000"/>
              </a:lnSpc>
              <a:buFont typeface="Wingdings" pitchFamily="2" charset="2"/>
              <a:buChar char="ü"/>
            </a:pPr>
            <a:r>
              <a:rPr lang="ru-RU" b="1" dirty="0">
                <a:solidFill>
                  <a:schemeClr val="dk1"/>
                </a:solidFill>
                <a:latin typeface="Times New Roman" pitchFamily="18" charset="0"/>
                <a:cs typeface="Times New Roman" pitchFamily="18" charset="0"/>
              </a:rPr>
              <a:t>наличие комфортных условий для раскрытия, реализации и развития личностного потенциала учащихся.</a:t>
            </a:r>
          </a:p>
          <a:p>
            <a:endParaRPr lang="ru-RU" dirty="0"/>
          </a:p>
        </p:txBody>
      </p:sp>
      <p:sp>
        <p:nvSpPr>
          <p:cNvPr id="6" name="Прямоугольник 5"/>
          <p:cNvSpPr/>
          <p:nvPr/>
        </p:nvSpPr>
        <p:spPr>
          <a:xfrm>
            <a:off x="1475656" y="476672"/>
            <a:ext cx="4707251" cy="461665"/>
          </a:xfrm>
          <a:prstGeom prst="rect">
            <a:avLst/>
          </a:prstGeom>
        </p:spPr>
        <p:txBody>
          <a:bodyPr wrap="none">
            <a:spAutoFit/>
          </a:bodyPr>
          <a:lstStyle/>
          <a:p>
            <a:r>
              <a:rPr lang="ru-RU" sz="2400" b="1" dirty="0" smtClean="0">
                <a:latin typeface="Times New Roman" pitchFamily="18" charset="0"/>
                <a:cs typeface="Times New Roman" pitchFamily="18" charset="0"/>
              </a:rPr>
              <a:t>Признаки технологии обучения:</a:t>
            </a:r>
          </a:p>
        </p:txBody>
      </p:sp>
      <p:pic>
        <p:nvPicPr>
          <p:cNvPr id="7" name="Рисунок 6" descr="leraar-leerling-poppetje1.jpg"/>
          <p:cNvPicPr>
            <a:picLocks noChangeAspect="1"/>
          </p:cNvPicPr>
          <p:nvPr/>
        </p:nvPicPr>
        <p:blipFill>
          <a:blip r:embed="rId2" cstate="print"/>
          <a:stretch>
            <a:fillRect/>
          </a:stretch>
        </p:blipFill>
        <p:spPr>
          <a:xfrm>
            <a:off x="6012160" y="4437112"/>
            <a:ext cx="2664296" cy="2172824"/>
          </a:xfrm>
          <a:prstGeom prst="rect">
            <a:avLst/>
          </a:prstGeom>
          <a:ln>
            <a:noFill/>
          </a:ln>
          <a:effectLst>
            <a:softEdge rad="112500"/>
          </a:effectLst>
        </p:spPr>
      </p:pic>
      <p:sp>
        <p:nvSpPr>
          <p:cNvPr id="8" name="Номер слайда 7"/>
          <p:cNvSpPr>
            <a:spLocks noGrp="1"/>
          </p:cNvSpPr>
          <p:nvPr>
            <p:ph type="sldNum" sz="quarter" idx="12"/>
          </p:nvPr>
        </p:nvSpPr>
        <p:spPr/>
        <p:txBody>
          <a:bodyPr/>
          <a:lstStyle/>
          <a:p>
            <a:fld id="{E3099504-A2A1-4A9D-A484-381C4C2D43F4}" type="slidenum">
              <a:rPr lang="ru-RU" smtClean="0"/>
              <a:pPr/>
              <a:t>3</a:t>
            </a:fld>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75656" y="1124744"/>
            <a:ext cx="6984776" cy="3847207"/>
          </a:xfrm>
          <a:prstGeom prst="rect">
            <a:avLst/>
          </a:prstGeom>
          <a:noFill/>
        </p:spPr>
        <p:txBody>
          <a:bodyPr wrap="square" rtlCol="0">
            <a:spAutoFit/>
          </a:bodyPr>
          <a:lstStyle/>
          <a:p>
            <a:pPr>
              <a:lnSpc>
                <a:spcPct val="200000"/>
              </a:lnSpc>
              <a:spcBef>
                <a:spcPts val="1200"/>
              </a:spcBef>
              <a:spcAft>
                <a:spcPts val="1200"/>
              </a:spcAft>
            </a:pPr>
            <a:r>
              <a:rPr lang="ru-RU" altLang="ru-RU" sz="2400" b="1" dirty="0" smtClean="0">
                <a:solidFill>
                  <a:schemeClr val="dk1"/>
                </a:solidFill>
                <a:latin typeface="Times New Roman" pitchFamily="18" charset="0"/>
                <a:cs typeface="Times New Roman" pitchFamily="18" charset="0"/>
              </a:rPr>
              <a:t>–  </a:t>
            </a:r>
            <a:r>
              <a:rPr lang="ru-RU" altLang="ru-RU" sz="2000" b="1" dirty="0">
                <a:solidFill>
                  <a:schemeClr val="dk1"/>
                </a:solidFill>
                <a:latin typeface="Times New Roman" pitchFamily="18" charset="0"/>
                <a:cs typeface="Times New Roman" pitchFamily="18" charset="0"/>
              </a:rPr>
              <a:t>это системный метод создания, применения </a:t>
            </a:r>
            <a:r>
              <a:rPr lang="ru-RU" altLang="ru-RU" sz="2000" b="1" dirty="0" smtClean="0">
                <a:solidFill>
                  <a:schemeClr val="dk1"/>
                </a:solidFill>
                <a:latin typeface="Times New Roman" pitchFamily="18" charset="0"/>
                <a:cs typeface="Times New Roman" pitchFamily="18" charset="0"/>
              </a:rPr>
              <a:t> и </a:t>
            </a:r>
            <a:r>
              <a:rPr lang="ru-RU" altLang="ru-RU" sz="2000" b="1" dirty="0">
                <a:solidFill>
                  <a:schemeClr val="dk1"/>
                </a:solidFill>
                <a:latin typeface="Times New Roman" pitchFamily="18" charset="0"/>
                <a:cs typeface="Times New Roman" pitchFamily="18" charset="0"/>
              </a:rPr>
              <a:t>определения всего процесса преподавания и усвоение знаний </a:t>
            </a:r>
            <a:r>
              <a:rPr lang="ru-RU" altLang="ru-RU" sz="2000" b="1" dirty="0" smtClean="0">
                <a:solidFill>
                  <a:schemeClr val="dk1"/>
                </a:solidFill>
                <a:latin typeface="Times New Roman" pitchFamily="18" charset="0"/>
                <a:cs typeface="Times New Roman" pitchFamily="18" charset="0"/>
              </a:rPr>
              <a:t> с  учётом  технических   </a:t>
            </a:r>
            <a:r>
              <a:rPr lang="ru-RU" altLang="ru-RU" sz="2000" b="1" dirty="0">
                <a:solidFill>
                  <a:schemeClr val="dk1"/>
                </a:solidFill>
                <a:latin typeface="Times New Roman" pitchFamily="18" charset="0"/>
                <a:cs typeface="Times New Roman" pitchFamily="18" charset="0"/>
              </a:rPr>
              <a:t>и человеческих ресурсов и их взаимодействия, ставящий своей задачей оптимизацию форм </a:t>
            </a:r>
            <a:r>
              <a:rPr lang="ru-RU" altLang="ru-RU" sz="2000" b="1" dirty="0" smtClean="0">
                <a:solidFill>
                  <a:schemeClr val="dk1"/>
                </a:solidFill>
                <a:latin typeface="Times New Roman" pitchFamily="18" charset="0"/>
                <a:cs typeface="Times New Roman" pitchFamily="18" charset="0"/>
              </a:rPr>
              <a:t>образования </a:t>
            </a:r>
            <a:r>
              <a:rPr lang="ru-RU" altLang="ru-RU" i="1" dirty="0" smtClean="0">
                <a:solidFill>
                  <a:schemeClr val="dk1"/>
                </a:solidFill>
                <a:latin typeface="Times New Roman" pitchFamily="18" charset="0"/>
                <a:cs typeface="Times New Roman" pitchFamily="18" charset="0"/>
              </a:rPr>
              <a:t>(Юнеско)</a:t>
            </a:r>
            <a:r>
              <a:rPr lang="ru-RU" altLang="ru-RU" b="1" dirty="0" smtClean="0">
                <a:solidFill>
                  <a:schemeClr val="dk1"/>
                </a:solidFill>
                <a:latin typeface="Times New Roman" pitchFamily="18" charset="0"/>
                <a:cs typeface="Times New Roman" pitchFamily="18" charset="0"/>
              </a:rPr>
              <a:t>. </a:t>
            </a:r>
            <a:endParaRPr lang="ru-RU" altLang="ru-RU" i="1" dirty="0">
              <a:solidFill>
                <a:schemeClr val="dk1"/>
              </a:solidFill>
              <a:latin typeface="Times New Roman" pitchFamily="18" charset="0"/>
              <a:cs typeface="Times New Roman" pitchFamily="18" charset="0"/>
            </a:endParaRPr>
          </a:p>
          <a:p>
            <a:endParaRPr lang="ru-RU" dirty="0"/>
          </a:p>
        </p:txBody>
      </p:sp>
      <p:sp>
        <p:nvSpPr>
          <p:cNvPr id="6" name="Прямоугольник 5"/>
          <p:cNvSpPr/>
          <p:nvPr/>
        </p:nvSpPr>
        <p:spPr>
          <a:xfrm>
            <a:off x="1403648" y="548680"/>
            <a:ext cx="4138890" cy="496867"/>
          </a:xfrm>
          <a:prstGeom prst="rect">
            <a:avLst/>
          </a:prstGeom>
        </p:spPr>
        <p:txBody>
          <a:bodyPr wrap="none">
            <a:spAutoFit/>
          </a:bodyPr>
          <a:lstStyle/>
          <a:p>
            <a:pPr>
              <a:lnSpc>
                <a:spcPct val="120000"/>
              </a:lnSpc>
            </a:pPr>
            <a:r>
              <a:rPr lang="ru-RU" altLang="ru-RU" sz="2400" b="1" dirty="0" smtClean="0">
                <a:latin typeface="Times New Roman" pitchFamily="18" charset="0"/>
                <a:cs typeface="Times New Roman" pitchFamily="18" charset="0"/>
              </a:rPr>
              <a:t>Педагогическая технология </a:t>
            </a:r>
          </a:p>
        </p:txBody>
      </p:sp>
      <p:pic>
        <p:nvPicPr>
          <p:cNvPr id="7" name="Рисунок 6" descr="1356090436_proekt.jpg"/>
          <p:cNvPicPr>
            <a:picLocks noChangeAspect="1"/>
          </p:cNvPicPr>
          <p:nvPr/>
        </p:nvPicPr>
        <p:blipFill>
          <a:blip r:embed="rId2" cstate="print"/>
          <a:stretch>
            <a:fillRect/>
          </a:stretch>
        </p:blipFill>
        <p:spPr>
          <a:xfrm>
            <a:off x="6948264" y="4293096"/>
            <a:ext cx="1817494" cy="2284850"/>
          </a:xfrm>
          <a:prstGeom prst="rect">
            <a:avLst/>
          </a:prstGeom>
          <a:ln>
            <a:noFill/>
          </a:ln>
          <a:effectLst>
            <a:softEdge rad="112500"/>
          </a:effectLst>
        </p:spPr>
      </p:pic>
      <p:sp>
        <p:nvSpPr>
          <p:cNvPr id="8" name="Номер слайда 7"/>
          <p:cNvSpPr>
            <a:spLocks noGrp="1"/>
          </p:cNvSpPr>
          <p:nvPr>
            <p:ph type="sldNum" sz="quarter" idx="12"/>
          </p:nvPr>
        </p:nvSpPr>
        <p:spPr/>
        <p:txBody>
          <a:bodyPr/>
          <a:lstStyle/>
          <a:p>
            <a:fld id="{E3099504-A2A1-4A9D-A484-381C4C2D43F4}" type="slidenum">
              <a:rPr lang="ru-RU" smtClean="0"/>
              <a:pPr/>
              <a:t>4</a:t>
            </a:fld>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74638"/>
            <a:ext cx="7355160" cy="706090"/>
          </a:xfrm>
        </p:spPr>
        <p:txBody>
          <a:bodyPr>
            <a:normAutofit/>
          </a:bodyPr>
          <a:lstStyle/>
          <a:p>
            <a:pPr algn="l"/>
            <a:r>
              <a:rPr lang="ru-RU" altLang="ru-RU" sz="2400" b="1" dirty="0" smtClean="0">
                <a:latin typeface="Times New Roman" pitchFamily="18" charset="0"/>
                <a:ea typeface="+mn-ea"/>
                <a:cs typeface="Times New Roman" pitchFamily="18" charset="0"/>
              </a:rPr>
              <a:t>Любая технология обучения включает в себя:</a:t>
            </a:r>
          </a:p>
        </p:txBody>
      </p:sp>
      <p:sp>
        <p:nvSpPr>
          <p:cNvPr id="4" name="TextBox 3"/>
          <p:cNvSpPr txBox="1"/>
          <p:nvPr/>
        </p:nvSpPr>
        <p:spPr>
          <a:xfrm>
            <a:off x="1619672" y="1412776"/>
            <a:ext cx="6192688" cy="3293209"/>
          </a:xfrm>
          <a:prstGeom prst="rect">
            <a:avLst/>
          </a:prstGeom>
          <a:noFill/>
        </p:spPr>
        <p:txBody>
          <a:bodyPr wrap="square" rtlCol="0">
            <a:spAutoFit/>
          </a:bodyPr>
          <a:lstStyle/>
          <a:p>
            <a:pPr marL="274320" indent="-274320" fontAlgn="auto">
              <a:spcBef>
                <a:spcPts val="1200"/>
              </a:spcBef>
              <a:spcAft>
                <a:spcPts val="1200"/>
              </a:spcAft>
              <a:buFont typeface="Wingdings" pitchFamily="2" charset="2"/>
              <a:buChar char="ü"/>
              <a:defRPr/>
            </a:pPr>
            <a:r>
              <a:rPr lang="ru-RU" altLang="ru-RU" sz="2000" b="1" dirty="0" smtClean="0">
                <a:solidFill>
                  <a:schemeClr val="dk1"/>
                </a:solidFill>
                <a:latin typeface="Times New Roman" pitchFamily="18" charset="0"/>
                <a:cs typeface="Times New Roman" pitchFamily="18" charset="0"/>
              </a:rPr>
              <a:t>целевую направленность; </a:t>
            </a:r>
          </a:p>
          <a:p>
            <a:pPr marL="274320" indent="-274320" fontAlgn="auto">
              <a:spcBef>
                <a:spcPts val="1200"/>
              </a:spcBef>
              <a:spcAft>
                <a:spcPts val="1200"/>
              </a:spcAft>
              <a:buFont typeface="Wingdings" pitchFamily="2" charset="2"/>
              <a:buChar char="ü"/>
              <a:defRPr/>
            </a:pPr>
            <a:r>
              <a:rPr lang="ru-RU" altLang="ru-RU" sz="2000" b="1" dirty="0" smtClean="0">
                <a:solidFill>
                  <a:schemeClr val="dk1"/>
                </a:solidFill>
                <a:latin typeface="Times New Roman" pitchFamily="18" charset="0"/>
                <a:cs typeface="Times New Roman" pitchFamily="18" charset="0"/>
              </a:rPr>
              <a:t>научные идеи, на которые опирается; </a:t>
            </a:r>
          </a:p>
          <a:p>
            <a:pPr marL="274320" indent="-274320" fontAlgn="auto">
              <a:spcBef>
                <a:spcPts val="1200"/>
              </a:spcBef>
              <a:spcAft>
                <a:spcPts val="1200"/>
              </a:spcAft>
              <a:buFont typeface="Wingdings" pitchFamily="2" charset="2"/>
              <a:buChar char="ü"/>
              <a:defRPr/>
            </a:pPr>
            <a:r>
              <a:rPr lang="ru-RU" altLang="ru-RU" sz="2000" b="1" dirty="0" smtClean="0">
                <a:solidFill>
                  <a:schemeClr val="dk1"/>
                </a:solidFill>
                <a:latin typeface="Times New Roman" pitchFamily="18" charset="0"/>
                <a:cs typeface="Times New Roman" pitchFamily="18" charset="0"/>
              </a:rPr>
              <a:t>системы действий преподавателя и учащегося; </a:t>
            </a:r>
          </a:p>
          <a:p>
            <a:pPr marL="274320" indent="-274320" fontAlgn="auto">
              <a:spcBef>
                <a:spcPts val="1200"/>
              </a:spcBef>
              <a:spcAft>
                <a:spcPts val="1200"/>
              </a:spcAft>
              <a:buFont typeface="Wingdings" pitchFamily="2" charset="2"/>
              <a:buChar char="ü"/>
              <a:defRPr/>
            </a:pPr>
            <a:r>
              <a:rPr lang="ru-RU" altLang="ru-RU" sz="2000" b="1" dirty="0" smtClean="0">
                <a:solidFill>
                  <a:schemeClr val="dk1"/>
                </a:solidFill>
                <a:latin typeface="Times New Roman" pitchFamily="18" charset="0"/>
                <a:cs typeface="Times New Roman" pitchFamily="18" charset="0"/>
              </a:rPr>
              <a:t>критерии оценки результата; результаты; </a:t>
            </a:r>
          </a:p>
          <a:p>
            <a:pPr marL="274320" indent="-274320" fontAlgn="auto">
              <a:spcBef>
                <a:spcPts val="1200"/>
              </a:spcBef>
              <a:spcAft>
                <a:spcPts val="1200"/>
              </a:spcAft>
              <a:buFont typeface="Wingdings" pitchFamily="2" charset="2"/>
              <a:buChar char="ü"/>
              <a:defRPr/>
            </a:pPr>
            <a:r>
              <a:rPr lang="ru-RU" altLang="ru-RU" sz="2000" b="1" dirty="0" smtClean="0">
                <a:solidFill>
                  <a:schemeClr val="dk1"/>
                </a:solidFill>
                <a:latin typeface="Times New Roman" pitchFamily="18" charset="0"/>
                <a:cs typeface="Times New Roman" pitchFamily="18" charset="0"/>
              </a:rPr>
              <a:t>ограничения в использовании.</a:t>
            </a:r>
          </a:p>
          <a:p>
            <a:endParaRPr lang="ru-RU" dirty="0"/>
          </a:p>
        </p:txBody>
      </p:sp>
      <p:pic>
        <p:nvPicPr>
          <p:cNvPr id="5" name="Рисунок 4" descr="integatio-300x225.jpg"/>
          <p:cNvPicPr>
            <a:picLocks noChangeAspect="1"/>
          </p:cNvPicPr>
          <p:nvPr/>
        </p:nvPicPr>
        <p:blipFill>
          <a:blip r:embed="rId2" cstate="print"/>
          <a:stretch>
            <a:fillRect/>
          </a:stretch>
        </p:blipFill>
        <p:spPr>
          <a:xfrm>
            <a:off x="6228184" y="4581128"/>
            <a:ext cx="2473457" cy="1855093"/>
          </a:xfrm>
          <a:prstGeom prst="rect">
            <a:avLst/>
          </a:prstGeom>
        </p:spPr>
      </p:pic>
      <p:sp>
        <p:nvSpPr>
          <p:cNvPr id="6" name="Номер слайда 5"/>
          <p:cNvSpPr>
            <a:spLocks noGrp="1"/>
          </p:cNvSpPr>
          <p:nvPr>
            <p:ph type="sldNum" sz="quarter" idx="12"/>
          </p:nvPr>
        </p:nvSpPr>
        <p:spPr/>
        <p:txBody>
          <a:bodyPr/>
          <a:lstStyle/>
          <a:p>
            <a:fld id="{E3099504-A2A1-4A9D-A484-381C4C2D43F4}" type="slidenum">
              <a:rPr lang="ru-RU" smtClean="0"/>
              <a:pPr/>
              <a:t>5</a:t>
            </a:fld>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1340768"/>
            <a:ext cx="7571184" cy="5517232"/>
          </a:xfrm>
        </p:spPr>
        <p:txBody>
          <a:bodyPr>
            <a:normAutofit fontScale="92500"/>
          </a:bodyPr>
          <a:lstStyle/>
          <a:p>
            <a:pPr>
              <a:spcBef>
                <a:spcPts val="600"/>
              </a:spcBef>
              <a:spcAft>
                <a:spcPts val="600"/>
              </a:spcAft>
              <a:buFont typeface="Wingdings" pitchFamily="2" charset="2"/>
              <a:buChar char="ü"/>
            </a:pPr>
            <a:r>
              <a:rPr lang="ru-RU" sz="2300" b="1" dirty="0" smtClean="0">
                <a:solidFill>
                  <a:schemeClr val="dk1"/>
                </a:solidFill>
                <a:latin typeface="Times New Roman" pitchFamily="18" charset="0"/>
                <a:cs typeface="Times New Roman" pitchFamily="18" charset="0"/>
              </a:rPr>
              <a:t>технология разрабатывается под конкретный педагогический замысел, в основе ее лежит определенная методологическая, философская позиция автора (различают технологии процесса передачи ЗУН; технологии развивающей педагогики и т.д.);</a:t>
            </a:r>
          </a:p>
          <a:p>
            <a:pPr>
              <a:spcBef>
                <a:spcPts val="600"/>
              </a:spcBef>
              <a:spcAft>
                <a:spcPts val="600"/>
              </a:spcAft>
              <a:buFont typeface="Wingdings" pitchFamily="2" charset="2"/>
              <a:buChar char="ü"/>
            </a:pPr>
            <a:r>
              <a:rPr lang="ru-RU" sz="2300" b="1" dirty="0" smtClean="0">
                <a:solidFill>
                  <a:schemeClr val="dk1"/>
                </a:solidFill>
                <a:latin typeface="Times New Roman" pitchFamily="18" charset="0"/>
                <a:cs typeface="Times New Roman" pitchFamily="18" charset="0"/>
              </a:rPr>
              <a:t>технологическая цепочка действий, операций, коммуникаций выстраивается строго в соответствии с целевыми установками, имеющими форму конкретного ожидаемого результата;</a:t>
            </a:r>
          </a:p>
          <a:p>
            <a:pPr>
              <a:spcBef>
                <a:spcPts val="600"/>
              </a:spcBef>
              <a:spcAft>
                <a:spcPts val="600"/>
              </a:spcAft>
              <a:buFont typeface="Wingdings" pitchFamily="2" charset="2"/>
              <a:buChar char="ü"/>
            </a:pPr>
            <a:r>
              <a:rPr lang="ru-RU" sz="2300" b="1" dirty="0" smtClean="0">
                <a:solidFill>
                  <a:schemeClr val="dk1"/>
                </a:solidFill>
                <a:latin typeface="Times New Roman" pitchFamily="18" charset="0"/>
                <a:cs typeface="Times New Roman" pitchFamily="18" charset="0"/>
              </a:rPr>
              <a:t>функционирование технологии предусматривает взаимосвязанную деятельность преподавателя и учащихся с учетом принципов индивидуализации и дифференциации, оптимальную реализацию человеческих и технических возможностей, использование диалога, общения;</a:t>
            </a:r>
          </a:p>
          <a:p>
            <a:endParaRPr lang="ru-RU" dirty="0"/>
          </a:p>
        </p:txBody>
      </p:sp>
      <p:sp>
        <p:nvSpPr>
          <p:cNvPr id="4" name="Прямоугольник 3"/>
          <p:cNvSpPr/>
          <p:nvPr/>
        </p:nvSpPr>
        <p:spPr>
          <a:xfrm>
            <a:off x="1547664" y="332656"/>
            <a:ext cx="6984776" cy="830997"/>
          </a:xfrm>
          <a:prstGeom prst="rect">
            <a:avLst/>
          </a:prstGeom>
        </p:spPr>
        <p:txBody>
          <a:bodyPr wrap="square">
            <a:spAutoFit/>
          </a:bodyPr>
          <a:lstStyle/>
          <a:p>
            <a:pPr lvl="0"/>
            <a:r>
              <a:rPr lang="ru-RU" altLang="ru-RU" sz="2400" b="1" dirty="0" smtClean="0">
                <a:latin typeface="Times New Roman" pitchFamily="18" charset="0"/>
                <a:cs typeface="Times New Roman" pitchFamily="18" charset="0"/>
              </a:rPr>
              <a:t>Технологию обучения характеризуют </a:t>
            </a:r>
          </a:p>
          <a:p>
            <a:pPr lvl="0"/>
            <a:r>
              <a:rPr lang="ru-RU" altLang="ru-RU" sz="2400" b="1" dirty="0" smtClean="0">
                <a:latin typeface="Times New Roman" pitchFamily="18" charset="0"/>
                <a:cs typeface="Times New Roman" pitchFamily="18" charset="0"/>
              </a:rPr>
              <a:t> следующие позиции:</a:t>
            </a:r>
          </a:p>
        </p:txBody>
      </p:sp>
      <p:sp>
        <p:nvSpPr>
          <p:cNvPr id="5" name="Номер слайда 4"/>
          <p:cNvSpPr>
            <a:spLocks noGrp="1"/>
          </p:cNvSpPr>
          <p:nvPr>
            <p:ph type="sldNum" sz="quarter" idx="12"/>
          </p:nvPr>
        </p:nvSpPr>
        <p:spPr/>
        <p:txBody>
          <a:bodyPr/>
          <a:lstStyle/>
          <a:p>
            <a:fld id="{E3099504-A2A1-4A9D-A484-381C4C2D43F4}" type="slidenum">
              <a:rPr lang="ru-RU" smtClean="0"/>
              <a:pPr/>
              <a:t>6</a:t>
            </a:fld>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547664" y="332656"/>
            <a:ext cx="6984776" cy="830997"/>
          </a:xfrm>
          <a:prstGeom prst="rect">
            <a:avLst/>
          </a:prstGeom>
        </p:spPr>
        <p:txBody>
          <a:bodyPr wrap="square">
            <a:spAutoFit/>
          </a:bodyPr>
          <a:lstStyle/>
          <a:p>
            <a:pPr lvl="0"/>
            <a:r>
              <a:rPr lang="ru-RU" altLang="ru-RU" sz="2400" b="1" dirty="0" smtClean="0">
                <a:latin typeface="Times New Roman" pitchFamily="18" charset="0"/>
                <a:cs typeface="Times New Roman" pitchFamily="18" charset="0"/>
              </a:rPr>
              <a:t>Технологию обучения характеризуют </a:t>
            </a:r>
          </a:p>
          <a:p>
            <a:pPr lvl="0"/>
            <a:r>
              <a:rPr lang="ru-RU" altLang="ru-RU" sz="2400" b="1" dirty="0" smtClean="0">
                <a:latin typeface="Times New Roman" pitchFamily="18" charset="0"/>
                <a:cs typeface="Times New Roman" pitchFamily="18" charset="0"/>
              </a:rPr>
              <a:t> следующие позиции:</a:t>
            </a:r>
          </a:p>
        </p:txBody>
      </p:sp>
      <p:sp>
        <p:nvSpPr>
          <p:cNvPr id="7" name="TextBox 6"/>
          <p:cNvSpPr txBox="1"/>
          <p:nvPr/>
        </p:nvSpPr>
        <p:spPr>
          <a:xfrm>
            <a:off x="1403648" y="1412776"/>
            <a:ext cx="7272808" cy="3508653"/>
          </a:xfrm>
          <a:prstGeom prst="rect">
            <a:avLst/>
          </a:prstGeom>
          <a:noFill/>
        </p:spPr>
        <p:txBody>
          <a:bodyPr wrap="square" rtlCol="0">
            <a:spAutoFit/>
          </a:bodyPr>
          <a:lstStyle/>
          <a:p>
            <a:pPr>
              <a:spcBef>
                <a:spcPts val="600"/>
              </a:spcBef>
              <a:spcAft>
                <a:spcPts val="600"/>
              </a:spcAft>
              <a:buFont typeface="Wingdings" pitchFamily="2" charset="2"/>
              <a:buChar char="ü"/>
            </a:pPr>
            <a:r>
              <a:rPr lang="ru-RU" sz="2100" b="1" dirty="0" smtClean="0">
                <a:solidFill>
                  <a:schemeClr val="dk1"/>
                </a:solidFill>
                <a:latin typeface="Times New Roman" pitchFamily="18" charset="0"/>
                <a:cs typeface="Times New Roman" pitchFamily="18" charset="0"/>
              </a:rPr>
              <a:t>поэтапное планирование и последовательное воплощение элементов педагогической технологии должны быть, с одной стороны, воспроизведены любым преподавателем и, с другой, гарантировать достижение планируемых результатов всеми учащимися;</a:t>
            </a:r>
          </a:p>
          <a:p>
            <a:pPr>
              <a:spcBef>
                <a:spcPts val="600"/>
              </a:spcBef>
              <a:spcAft>
                <a:spcPts val="600"/>
              </a:spcAft>
              <a:buFont typeface="Wingdings" pitchFamily="2" charset="2"/>
              <a:buChar char="ü"/>
            </a:pPr>
            <a:r>
              <a:rPr lang="ru-RU" sz="2100" b="1" dirty="0" smtClean="0">
                <a:solidFill>
                  <a:schemeClr val="dk1"/>
                </a:solidFill>
                <a:latin typeface="Times New Roman" pitchFamily="18" charset="0"/>
                <a:cs typeface="Times New Roman" pitchFamily="18" charset="0"/>
              </a:rPr>
              <a:t>органической частью педагогической технологии являются диагностические процедуры, содержащие критерии, показатели и инструментарий измерения результатов деятельности.</a:t>
            </a:r>
          </a:p>
          <a:p>
            <a:endParaRPr lang="ru-RU" dirty="0"/>
          </a:p>
        </p:txBody>
      </p:sp>
      <p:pic>
        <p:nvPicPr>
          <p:cNvPr id="8" name="Рисунок 7" descr="integatio-300x225.jpg"/>
          <p:cNvPicPr>
            <a:picLocks noChangeAspect="1"/>
          </p:cNvPicPr>
          <p:nvPr/>
        </p:nvPicPr>
        <p:blipFill>
          <a:blip r:embed="rId2" cstate="print"/>
          <a:stretch>
            <a:fillRect/>
          </a:stretch>
        </p:blipFill>
        <p:spPr>
          <a:xfrm>
            <a:off x="6228184" y="4581128"/>
            <a:ext cx="2473457" cy="1855093"/>
          </a:xfrm>
          <a:prstGeom prst="rect">
            <a:avLst/>
          </a:prstGeom>
        </p:spPr>
      </p:pic>
      <p:sp>
        <p:nvSpPr>
          <p:cNvPr id="9" name="Номер слайда 8"/>
          <p:cNvSpPr>
            <a:spLocks noGrp="1"/>
          </p:cNvSpPr>
          <p:nvPr>
            <p:ph type="sldNum" sz="quarter" idx="12"/>
          </p:nvPr>
        </p:nvSpPr>
        <p:spPr/>
        <p:txBody>
          <a:bodyPr/>
          <a:lstStyle/>
          <a:p>
            <a:fld id="{E3099504-A2A1-4A9D-A484-381C4C2D43F4}" type="slidenum">
              <a:rPr lang="ru-RU" smtClean="0"/>
              <a:pPr/>
              <a:t>7</a:t>
            </a:fld>
            <a:endParaRPr lang="ru-RU"/>
          </a:p>
        </p:txBody>
      </p:sp>
    </p:spTree>
    <p:extLst>
      <p:ext uri="{BB962C8B-B14F-4D97-AF65-F5344CB8AC3E}">
        <p14:creationId xmlns="" xmlns:p14="http://schemas.microsoft.com/office/powerpoint/2010/main" val="5578061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475656" y="476672"/>
            <a:ext cx="7200800" cy="830997"/>
          </a:xfrm>
          <a:prstGeom prst="rect">
            <a:avLst/>
          </a:prstGeom>
        </p:spPr>
        <p:txBody>
          <a:bodyPr wrap="square">
            <a:spAutoFit/>
          </a:bodyPr>
          <a:lstStyle/>
          <a:p>
            <a:r>
              <a:rPr lang="ru-RU" altLang="ru-RU" sz="2400" b="1" dirty="0" smtClean="0">
                <a:latin typeface="Times New Roman" pitchFamily="18" charset="0"/>
                <a:cs typeface="Times New Roman" pitchFamily="18" charset="0"/>
              </a:rPr>
              <a:t>Технологии</a:t>
            </a:r>
            <a:r>
              <a:rPr lang="ru-RU" b="1" dirty="0" smtClean="0"/>
              <a:t> </a:t>
            </a:r>
            <a:r>
              <a:rPr lang="ru-RU" altLang="ru-RU" sz="2400" b="1" dirty="0" smtClean="0">
                <a:latin typeface="Times New Roman" pitchFamily="18" charset="0"/>
                <a:cs typeface="Times New Roman" pitchFamily="18" charset="0"/>
              </a:rPr>
              <a:t>полного усвоения </a:t>
            </a:r>
          </a:p>
          <a:p>
            <a:r>
              <a:rPr lang="ru-RU" altLang="ru-RU" sz="2400" b="1" dirty="0" smtClean="0">
                <a:latin typeface="Times New Roman" pitchFamily="18" charset="0"/>
                <a:cs typeface="Times New Roman" pitchFamily="18" charset="0"/>
              </a:rPr>
              <a:t>                                       - дифференциация обучения</a:t>
            </a:r>
          </a:p>
        </p:txBody>
      </p:sp>
      <p:sp>
        <p:nvSpPr>
          <p:cNvPr id="7" name="TextBox 6"/>
          <p:cNvSpPr txBox="1"/>
          <p:nvPr/>
        </p:nvSpPr>
        <p:spPr>
          <a:xfrm>
            <a:off x="1115616" y="1412776"/>
            <a:ext cx="7848872" cy="4893647"/>
          </a:xfrm>
          <a:prstGeom prst="rect">
            <a:avLst/>
          </a:prstGeom>
          <a:noFill/>
        </p:spPr>
        <p:txBody>
          <a:bodyPr wrap="square" rtlCol="0">
            <a:spAutoFit/>
          </a:bodyPr>
          <a:lstStyle/>
          <a:p>
            <a:r>
              <a:rPr lang="ru-RU" sz="2100" dirty="0" smtClean="0">
                <a:solidFill>
                  <a:schemeClr val="dk1"/>
                </a:solidFill>
                <a:latin typeface="Times New Roman" pitchFamily="18" charset="0"/>
                <a:cs typeface="Times New Roman" pitchFamily="18" charset="0"/>
              </a:rPr>
              <a:t>       Дифференцированное обучение на уроках - актуальная проблема современной школы. Как известно, дифференцированное  обучение - это работа по одной программе, но на разном уровне сложности в рамках классно-урочной системы с целью развития личности каждого школьника.</a:t>
            </a:r>
          </a:p>
          <a:p>
            <a:r>
              <a:rPr lang="ru-RU" sz="2100" dirty="0" smtClean="0">
                <a:solidFill>
                  <a:schemeClr val="dk1"/>
                </a:solidFill>
                <a:latin typeface="Times New Roman" pitchFamily="18" charset="0"/>
                <a:cs typeface="Times New Roman" pitchFamily="18" charset="0"/>
              </a:rPr>
              <a:t>      Чаще всего учителю приходится работать в классе, где собраны дети с разным уровнем подготовленности, разными способностями. Дети по-разному усваивают материал, по-разному относятся к тому, что надо узнать, понять, усвоить, запомнить. Поэтому даже самый методически совершенный урок не обязательно будет успешным. Согласимся с известным психологом Н.А. </a:t>
            </a:r>
            <a:r>
              <a:rPr lang="ru-RU" sz="2100" dirty="0" err="1" smtClean="0">
                <a:solidFill>
                  <a:schemeClr val="dk1"/>
                </a:solidFill>
                <a:latin typeface="Times New Roman" pitchFamily="18" charset="0"/>
                <a:cs typeface="Times New Roman" pitchFamily="18" charset="0"/>
              </a:rPr>
              <a:t>Менчинской</a:t>
            </a:r>
            <a:r>
              <a:rPr lang="ru-RU" sz="2100" dirty="0" smtClean="0">
                <a:solidFill>
                  <a:schemeClr val="dk1"/>
                </a:solidFill>
                <a:latin typeface="Times New Roman" pitchFamily="18" charset="0"/>
                <a:cs typeface="Times New Roman" pitchFamily="18" charset="0"/>
              </a:rPr>
              <a:t> в том, что «</a:t>
            </a:r>
            <a:r>
              <a:rPr lang="ru-RU" sz="2100" i="1" dirty="0" smtClean="0">
                <a:solidFill>
                  <a:schemeClr val="dk1"/>
                </a:solidFill>
                <a:latin typeface="Times New Roman" pitchFamily="18" charset="0"/>
                <a:cs typeface="Times New Roman" pitchFamily="18" charset="0"/>
              </a:rPr>
              <a:t>эффект обучения зависит не только от его содержания и методов, но и от индивидуальных особенностей личности школьников </a:t>
            </a:r>
            <a:r>
              <a:rPr lang="ru-RU" sz="1400" i="1" dirty="0" smtClean="0">
                <a:solidFill>
                  <a:schemeClr val="dk1"/>
                </a:solidFill>
                <a:latin typeface="Times New Roman" pitchFamily="18" charset="0"/>
                <a:cs typeface="Times New Roman" pitchFamily="18" charset="0"/>
              </a:rPr>
              <a:t>[13, </a:t>
            </a:r>
            <a:r>
              <a:rPr lang="en-US" sz="1400" i="1" dirty="0" smtClean="0">
                <a:solidFill>
                  <a:schemeClr val="dk1"/>
                </a:solidFill>
                <a:latin typeface="Times New Roman" pitchFamily="18" charset="0"/>
                <a:cs typeface="Times New Roman" pitchFamily="18" charset="0"/>
              </a:rPr>
              <a:t>c</a:t>
            </a:r>
            <a:r>
              <a:rPr lang="ru-RU" sz="1400" i="1" dirty="0" smtClean="0">
                <a:solidFill>
                  <a:schemeClr val="dk1"/>
                </a:solidFill>
                <a:latin typeface="Times New Roman" pitchFamily="18" charset="0"/>
                <a:cs typeface="Times New Roman" pitchFamily="18" charset="0"/>
              </a:rPr>
              <a:t>. 120]</a:t>
            </a:r>
            <a:r>
              <a:rPr lang="ru-RU" sz="2100" dirty="0" smtClean="0">
                <a:solidFill>
                  <a:schemeClr val="dk1"/>
                </a:solidFill>
                <a:latin typeface="Times New Roman" pitchFamily="18" charset="0"/>
                <a:cs typeface="Times New Roman" pitchFamily="18" charset="0"/>
              </a:rPr>
              <a:t>».</a:t>
            </a:r>
          </a:p>
          <a:p>
            <a:endParaRPr lang="ru-RU" dirty="0"/>
          </a:p>
        </p:txBody>
      </p:sp>
      <p:sp>
        <p:nvSpPr>
          <p:cNvPr id="8" name="Номер слайда 7"/>
          <p:cNvSpPr>
            <a:spLocks noGrp="1"/>
          </p:cNvSpPr>
          <p:nvPr>
            <p:ph type="sldNum" sz="quarter" idx="12"/>
          </p:nvPr>
        </p:nvSpPr>
        <p:spPr/>
        <p:txBody>
          <a:bodyPr/>
          <a:lstStyle/>
          <a:p>
            <a:fld id="{E3099504-A2A1-4A9D-A484-381C4C2D43F4}" type="slidenum">
              <a:rPr lang="ru-RU" smtClean="0"/>
              <a:pPr/>
              <a:t>8</a:t>
            </a:fld>
            <a:endParaRPr lang="ru-RU"/>
          </a:p>
        </p:txBody>
      </p:sp>
    </p:spTree>
    <p:extLst>
      <p:ext uri="{BB962C8B-B14F-4D97-AF65-F5344CB8AC3E}">
        <p14:creationId xmlns="" xmlns:p14="http://schemas.microsoft.com/office/powerpoint/2010/main" val="17176531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extBox 2"/>
          <p:cNvSpPr txBox="1"/>
          <p:nvPr/>
        </p:nvSpPr>
        <p:spPr>
          <a:xfrm>
            <a:off x="1137356" y="1250576"/>
            <a:ext cx="3650668" cy="5693866"/>
          </a:xfrm>
          <a:prstGeom prst="rect">
            <a:avLst/>
          </a:prstGeom>
          <a:noFill/>
        </p:spPr>
        <p:txBody>
          <a:bodyPr wrap="square" rtlCol="0">
            <a:spAutoFit/>
          </a:bodyPr>
          <a:lstStyle/>
          <a:p>
            <a:pPr lvl="0" algn="ctr"/>
            <a:r>
              <a:rPr lang="ru-RU" dirty="0" smtClean="0">
                <a:latin typeface="Times New Roman" pitchFamily="18" charset="0"/>
                <a:cs typeface="Times New Roman" pitchFamily="18" charset="0"/>
              </a:rPr>
              <a:t>Внешняя дифференциация - создание на основе определенных принципов </a:t>
            </a:r>
            <a:r>
              <a:rPr lang="ru-RU" sz="1600" i="1" dirty="0" smtClean="0">
                <a:latin typeface="Times New Roman" pitchFamily="18" charset="0"/>
                <a:cs typeface="Times New Roman" pitchFamily="18" charset="0"/>
              </a:rPr>
              <a:t>(интересов, склонностей, способностей, достигнутых результатов, проектируемой профессии) </a:t>
            </a:r>
            <a:r>
              <a:rPr lang="ru-RU" sz="1600" dirty="0" smtClean="0">
                <a:latin typeface="Times New Roman" pitchFamily="18" charset="0"/>
                <a:cs typeface="Times New Roman" pitchFamily="18" charset="0"/>
              </a:rPr>
              <a:t>о</a:t>
            </a:r>
            <a:r>
              <a:rPr lang="ru-RU" dirty="0" smtClean="0">
                <a:latin typeface="Times New Roman" pitchFamily="18" charset="0"/>
                <a:cs typeface="Times New Roman" pitchFamily="18" charset="0"/>
              </a:rPr>
              <a:t>тносительно стабильных групп, в которых содержание образования и предъявляемые к школьникам учебные требования различаются. Внешняя дифференциация может осуществляться либо в рамках селективной системы </a:t>
            </a:r>
            <a:r>
              <a:rPr lang="ru-RU" sz="1600" i="1" dirty="0" smtClean="0">
                <a:latin typeface="Times New Roman" pitchFamily="18" charset="0"/>
                <a:cs typeface="Times New Roman" pitchFamily="18" charset="0"/>
              </a:rPr>
              <a:t>(выбор профильного класса или класса с углубленным изучением цикла предметов)</a:t>
            </a:r>
            <a:r>
              <a:rPr lang="ru-RU" sz="160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либо в рамках элективной системы </a:t>
            </a:r>
            <a:r>
              <a:rPr lang="ru-RU" sz="1600" i="1" dirty="0" smtClean="0">
                <a:latin typeface="Times New Roman" pitchFamily="18" charset="0"/>
                <a:cs typeface="Times New Roman" pitchFamily="18" charset="0"/>
              </a:rPr>
              <a:t>(обязательный выбор определенного числа учебных предметов и свободный выбор факультативов).</a:t>
            </a:r>
          </a:p>
          <a:p>
            <a:endParaRPr lang="ru-RU" dirty="0">
              <a:latin typeface="Times New Roman" pitchFamily="18" charset="0"/>
              <a:cs typeface="Times New Roman" pitchFamily="18" charset="0"/>
            </a:endParaRPr>
          </a:p>
        </p:txBody>
      </p:sp>
      <p:sp>
        <p:nvSpPr>
          <p:cNvPr id="5" name="Скругленный прямоугольник 4"/>
          <p:cNvSpPr/>
          <p:nvPr/>
        </p:nvSpPr>
        <p:spPr>
          <a:xfrm>
            <a:off x="1165503" y="201706"/>
            <a:ext cx="7848872" cy="576064"/>
          </a:xfrm>
          <a:prstGeom prst="roundRect">
            <a:avLst>
              <a:gd name="adj" fmla="val 18425"/>
            </a:avLst>
          </a:prstGeom>
        </p:spPr>
        <p:style>
          <a:lnRef idx="2">
            <a:schemeClr val="accent6"/>
          </a:lnRef>
          <a:fillRef idx="1">
            <a:schemeClr val="lt1"/>
          </a:fillRef>
          <a:effectRef idx="0">
            <a:schemeClr val="accent6"/>
          </a:effectRef>
          <a:fontRef idx="minor">
            <a:schemeClr val="dk1"/>
          </a:fontRef>
        </p:style>
        <p:txBody>
          <a:bodyPr rtlCol="0" anchor="ctr"/>
          <a:lstStyle/>
          <a:p>
            <a:r>
              <a:rPr lang="ru-RU" altLang="ru-RU" sz="2200" b="1" dirty="0" smtClean="0">
                <a:solidFill>
                  <a:schemeClr val="tx1"/>
                </a:solidFill>
                <a:latin typeface="Times New Roman" pitchFamily="18" charset="0"/>
                <a:cs typeface="Times New Roman" pitchFamily="18" charset="0"/>
              </a:rPr>
              <a:t>Р</a:t>
            </a:r>
            <a:r>
              <a:rPr lang="en-US" altLang="ru-RU" sz="2200" b="1" dirty="0" err="1" smtClean="0">
                <a:solidFill>
                  <a:schemeClr val="tx1"/>
                </a:solidFill>
                <a:latin typeface="Times New Roman" pitchFamily="18" charset="0"/>
                <a:cs typeface="Times New Roman" pitchFamily="18" charset="0"/>
              </a:rPr>
              <a:t>азлича</a:t>
            </a:r>
            <a:r>
              <a:rPr lang="ru-RU" altLang="ru-RU" sz="2200" b="1" dirty="0" smtClean="0">
                <a:solidFill>
                  <a:schemeClr val="tx1"/>
                </a:solidFill>
                <a:latin typeface="Times New Roman" pitchFamily="18" charset="0"/>
                <a:cs typeface="Times New Roman" pitchFamily="18" charset="0"/>
              </a:rPr>
              <a:t>ют  два</a:t>
            </a:r>
            <a:r>
              <a:rPr lang="en-US" altLang="ru-RU" sz="2200" b="1" dirty="0" smtClean="0">
                <a:solidFill>
                  <a:schemeClr val="tx1"/>
                </a:solidFill>
                <a:latin typeface="Times New Roman" pitchFamily="18" charset="0"/>
                <a:cs typeface="Times New Roman" pitchFamily="18" charset="0"/>
              </a:rPr>
              <a:t> </a:t>
            </a:r>
            <a:r>
              <a:rPr lang="en-US" altLang="ru-RU" sz="2200" b="1" dirty="0" err="1" smtClean="0">
                <a:solidFill>
                  <a:schemeClr val="tx1"/>
                </a:solidFill>
                <a:latin typeface="Times New Roman" pitchFamily="18" charset="0"/>
                <a:cs typeface="Times New Roman" pitchFamily="18" charset="0"/>
              </a:rPr>
              <a:t>основных</a:t>
            </a:r>
            <a:r>
              <a:rPr lang="en-US" altLang="ru-RU" sz="2200" b="1" dirty="0" smtClean="0">
                <a:solidFill>
                  <a:schemeClr val="tx1"/>
                </a:solidFill>
                <a:latin typeface="Times New Roman" pitchFamily="18" charset="0"/>
                <a:cs typeface="Times New Roman" pitchFamily="18" charset="0"/>
              </a:rPr>
              <a:t> </a:t>
            </a:r>
            <a:r>
              <a:rPr lang="ru-RU" altLang="ru-RU" sz="2200" b="1" dirty="0" smtClean="0">
                <a:solidFill>
                  <a:schemeClr val="tx1"/>
                </a:solidFill>
                <a:latin typeface="Times New Roman" pitchFamily="18" charset="0"/>
                <a:cs typeface="Times New Roman" pitchFamily="18" charset="0"/>
              </a:rPr>
              <a:t> </a:t>
            </a:r>
            <a:r>
              <a:rPr lang="en-US" altLang="ru-RU" sz="2200" b="1" dirty="0" err="1" smtClean="0">
                <a:solidFill>
                  <a:schemeClr val="tx1"/>
                </a:solidFill>
                <a:latin typeface="Times New Roman" pitchFamily="18" charset="0"/>
                <a:cs typeface="Times New Roman" pitchFamily="18" charset="0"/>
              </a:rPr>
              <a:t>вида</a:t>
            </a:r>
            <a:r>
              <a:rPr lang="ru-RU" altLang="ru-RU" sz="2200" b="1" dirty="0" smtClean="0">
                <a:solidFill>
                  <a:schemeClr val="tx1"/>
                </a:solidFill>
                <a:latin typeface="Times New Roman" pitchFamily="18" charset="0"/>
                <a:cs typeface="Times New Roman" pitchFamily="18" charset="0"/>
              </a:rPr>
              <a:t> </a:t>
            </a:r>
            <a:r>
              <a:rPr lang="en-US" altLang="ru-RU" sz="2200" b="1" dirty="0" smtClean="0">
                <a:solidFill>
                  <a:schemeClr val="tx1"/>
                </a:solidFill>
                <a:latin typeface="Times New Roman" pitchFamily="18" charset="0"/>
                <a:cs typeface="Times New Roman" pitchFamily="18" charset="0"/>
              </a:rPr>
              <a:t> </a:t>
            </a:r>
            <a:r>
              <a:rPr lang="en-US" altLang="ru-RU" sz="2200" b="1" dirty="0" err="1" smtClean="0">
                <a:solidFill>
                  <a:schemeClr val="tx1"/>
                </a:solidFill>
                <a:latin typeface="Times New Roman" pitchFamily="18" charset="0"/>
                <a:cs typeface="Times New Roman" pitchFamily="18" charset="0"/>
              </a:rPr>
              <a:t>дифференциации</a:t>
            </a:r>
            <a:r>
              <a:rPr lang="en-US" altLang="ru-RU" sz="2200" b="1" dirty="0" smtClean="0">
                <a:solidFill>
                  <a:schemeClr val="tx1"/>
                </a:solidFill>
                <a:latin typeface="Times New Roman" pitchFamily="18" charset="0"/>
                <a:cs typeface="Times New Roman" pitchFamily="18" charset="0"/>
              </a:rPr>
              <a:t> </a:t>
            </a:r>
            <a:r>
              <a:rPr lang="en-US" altLang="ru-RU" sz="2200" b="1" dirty="0" err="1" smtClean="0">
                <a:solidFill>
                  <a:schemeClr val="tx1"/>
                </a:solidFill>
                <a:latin typeface="Times New Roman" pitchFamily="18" charset="0"/>
                <a:cs typeface="Times New Roman" pitchFamily="18" charset="0"/>
              </a:rPr>
              <a:t>обучения</a:t>
            </a:r>
            <a:endParaRPr lang="ru-RU" altLang="ru-RU" sz="2200" b="1" dirty="0" smtClean="0">
              <a:solidFill>
                <a:schemeClr val="tx1"/>
              </a:solidFill>
              <a:latin typeface="Times New Roman" pitchFamily="18" charset="0"/>
              <a:cs typeface="Times New Roman" pitchFamily="18" charset="0"/>
            </a:endParaRPr>
          </a:p>
          <a:p>
            <a:endParaRPr lang="ru-RU" dirty="0"/>
          </a:p>
        </p:txBody>
      </p:sp>
      <p:sp>
        <p:nvSpPr>
          <p:cNvPr id="6" name="Стрелка вправо 5"/>
          <p:cNvSpPr/>
          <p:nvPr/>
        </p:nvSpPr>
        <p:spPr>
          <a:xfrm rot="7818916">
            <a:off x="3564487" y="866043"/>
            <a:ext cx="432048" cy="28803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7" name="Стрелка вправо 6"/>
          <p:cNvSpPr/>
          <p:nvPr/>
        </p:nvSpPr>
        <p:spPr>
          <a:xfrm rot="3463502">
            <a:off x="6174203" y="871598"/>
            <a:ext cx="432048" cy="28803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8" name="TextBox 7"/>
          <p:cNvSpPr txBox="1"/>
          <p:nvPr/>
        </p:nvSpPr>
        <p:spPr>
          <a:xfrm>
            <a:off x="5292080" y="1268760"/>
            <a:ext cx="3528392" cy="5078313"/>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Внутренняя (</a:t>
            </a:r>
            <a:r>
              <a:rPr lang="ru-RU" i="1" dirty="0" smtClean="0">
                <a:latin typeface="Times New Roman" pitchFamily="18" charset="0"/>
                <a:cs typeface="Times New Roman" pitchFamily="18" charset="0"/>
              </a:rPr>
              <a:t>уровневая</a:t>
            </a:r>
            <a:r>
              <a:rPr lang="ru-RU" dirty="0" smtClean="0">
                <a:latin typeface="Times New Roman" pitchFamily="18" charset="0"/>
                <a:cs typeface="Times New Roman" pitchFamily="18" charset="0"/>
              </a:rPr>
              <a:t>) дифференциация - совокупность </a:t>
            </a:r>
            <a:r>
              <a:rPr lang="ru-RU" b="1" i="1" dirty="0" smtClean="0">
                <a:latin typeface="Times New Roman" pitchFamily="18" charset="0"/>
                <a:cs typeface="Times New Roman" pitchFamily="18" charset="0"/>
              </a:rPr>
              <a:t>методов, форм и средств </a:t>
            </a:r>
            <a:r>
              <a:rPr lang="ru-RU" dirty="0" smtClean="0">
                <a:latin typeface="Times New Roman" pitchFamily="18" charset="0"/>
                <a:cs typeface="Times New Roman" pitchFamily="18" charset="0"/>
              </a:rPr>
              <a:t>обучения, организуемых с учетом индивидуальных особенностей учащихся на основе выделения разных уровней учебных требований. При этом предусматривается планирование последовательного достижения школьниками различных уровней усвоения знаний при овладении всеми школьниками обязательным базовым уровнем подготовки. Внутренняя дифференциация - необходимая черта процесса обучения во всех классах всех типов школ</a:t>
            </a:r>
          </a:p>
        </p:txBody>
      </p:sp>
      <p:sp>
        <p:nvSpPr>
          <p:cNvPr id="9" name="Номер слайда 8"/>
          <p:cNvSpPr>
            <a:spLocks noGrp="1"/>
          </p:cNvSpPr>
          <p:nvPr>
            <p:ph type="sldNum" sz="quarter" idx="12"/>
          </p:nvPr>
        </p:nvSpPr>
        <p:spPr/>
        <p:txBody>
          <a:bodyPr/>
          <a:lstStyle/>
          <a:p>
            <a:fld id="{E3099504-A2A1-4A9D-A484-381C4C2D43F4}" type="slidenum">
              <a:rPr lang="ru-RU" smtClean="0"/>
              <a:pPr/>
              <a:t>9</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ou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ox(out)">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7" grpId="0" animBg="1"/>
      <p:bldP spid="8"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559</TotalTime>
  <Words>1194</Words>
  <Application>Microsoft Office PowerPoint</Application>
  <PresentationFormat>Экран (4:3)</PresentationFormat>
  <Paragraphs>264</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Слайд 1</vt:lpstr>
      <vt:lpstr>Слайд 2</vt:lpstr>
      <vt:lpstr>Слайд 3</vt:lpstr>
      <vt:lpstr>Слайд 4</vt:lpstr>
      <vt:lpstr>Любая технология обучения включает в себя:</vt:lpstr>
      <vt:lpstr>Слайд 6</vt:lpstr>
      <vt:lpstr>Слайд 7</vt:lpstr>
      <vt:lpstr>Слайд 8</vt:lpstr>
      <vt:lpstr>Слайд 9</vt:lpstr>
      <vt:lpstr>          На уроках информатики можно использовать дифференцированные формы учебной деятельности:             Индивидуальная работа школьников на уроках информатики может организовываться на всех этапах обучения, начиная с этапа объяснения и заканчивая этапами систематизации, обобщения и контроля знаний.             Групповую форму организации учебного процесса целесообразно использовать на этапах повторения и обобщения знаний по нескольким темам курса, а также на этапе контроля знаний. При этом работа в группах может определенным образом перестраиваться и видоизменяться в зависимости от того, в каком классе она ведется и какие дидактические задачи решаются. </vt:lpstr>
      <vt:lpstr>Слайд 11</vt:lpstr>
      <vt:lpstr>Различают следующие виды групповой деятельности: </vt:lpstr>
      <vt:lpstr>        Для определения этих особенностей школьников на уроках информатики  могут  использоваться  соответствующее  программное обеспечение, тестовые задания, анкетирование.         В соответствии с выявленными способностями или интересом учащихся к изучению учебного предмета класс условно разбивается   на  группы:  1-я группа — учащиеся с низким темпом усвоения материала; 2-я группа — учащиеся со средним темпом усвоения  материала; 3-я группа — учащиеся с высоким темпом усвоения материала. </vt:lpstr>
      <vt:lpstr>Слайд 14</vt:lpstr>
      <vt:lpstr>Использование этих форм работы помогает учителю достичь следующих целей. </vt:lpstr>
      <vt:lpstr>Слайд 16</vt:lpstr>
      <vt:lpstr>Подбор заданий  для группового и индивидуального выполнения учитель должен осуществлять с учетом: </vt:lpstr>
      <vt:lpstr>Слайд 18</vt:lpstr>
      <vt:lpstr>Слайд 19</vt:lpstr>
      <vt:lpstr>Слайд 20</vt:lpstr>
      <vt:lpstr>Использованная литература</vt:lpstr>
      <vt:lpstr>Слайд 22</vt:lpstr>
      <vt:lpstr>Слайд 23</vt:lpstr>
      <vt:lpstr>Слайд 24</vt:lpstr>
    </vt:vector>
  </TitlesOfParts>
  <Company>diakov.net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чума</dc:creator>
  <cp:lastModifiedBy>чума</cp:lastModifiedBy>
  <cp:revision>88</cp:revision>
  <dcterms:created xsi:type="dcterms:W3CDTF">2014-12-04T18:25:11Z</dcterms:created>
  <dcterms:modified xsi:type="dcterms:W3CDTF">2015-03-14T17:03:35Z</dcterms:modified>
</cp:coreProperties>
</file>