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81" r:id="rId2"/>
    <p:sldId id="257" r:id="rId3"/>
    <p:sldId id="259" r:id="rId4"/>
    <p:sldId id="260" r:id="rId5"/>
    <p:sldId id="277" r:id="rId6"/>
    <p:sldId id="262" r:id="rId7"/>
    <p:sldId id="264" r:id="rId8"/>
    <p:sldId id="265" r:id="rId9"/>
    <p:sldId id="266" r:id="rId10"/>
    <p:sldId id="267" r:id="rId11"/>
    <p:sldId id="278" r:id="rId12"/>
    <p:sldId id="279" r:id="rId13"/>
    <p:sldId id="280" r:id="rId14"/>
    <p:sldId id="28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A50021"/>
    <a:srgbClr val="CC0000"/>
    <a:srgbClr val="CC3300"/>
    <a:srgbClr val="FF9900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7354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7355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66380-4458-4F0D-BF93-63764A6294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34DBFF-87CE-4B04-B221-CF34255341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149F0-89EA-4FF3-B510-095784B803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320AF7-C048-4F92-9016-BA76DF25B6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2677F-8AD4-4E78-BA10-33885BCB3E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A0435-C579-4829-B2A9-5D1816944E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8ED33A-D072-49B2-96DB-DFFF17B483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24A2D-64E4-4748-95CF-567AACF9BF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44ED2-78A4-4163-93F9-0E7C7BDD96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A01BC-2DD0-4386-A07C-C6988FB545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31A35-9EAA-495A-98D5-854EF00F82E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6323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324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325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326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327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328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329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6330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6332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333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334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fld id="{2B08955F-5137-41D1-8468-D34ED3B1BA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6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6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autoRev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44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6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6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6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6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6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6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6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6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6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6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6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6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6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6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6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30" grpId="0"/>
      <p:bldP spid="56330" grpId="1"/>
      <p:bldP spid="56330" grpId="2"/>
      <p:bldP spid="5633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3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3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3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3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3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3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3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3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3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3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331" grpId="1" build="allAtOnce">
        <p:tmplLst>
          <p:tmpl lvl="1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563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3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63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563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3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63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563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3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63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563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3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63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563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3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63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116013" y="476250"/>
            <a:ext cx="7342187" cy="252095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000" dirty="0" smtClean="0">
                <a:solidFill>
                  <a:srgbClr val="CC6600"/>
                </a:solidFill>
              </a:rPr>
              <a:t>Использования проектного метода в дошкольном учреждении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03648" y="4293096"/>
            <a:ext cx="6400800" cy="1752600"/>
          </a:xfrm>
        </p:spPr>
        <p:txBody>
          <a:bodyPr/>
          <a:lstStyle/>
          <a:p>
            <a: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>
                    <a:lumMod val="25000"/>
                  </a:schemeClr>
                </a:solidFill>
                <a:latin typeface="Comic Sans MS"/>
              </a:rPr>
              <a:t>ГБОУ СОШ №1996</a:t>
            </a:r>
          </a:p>
          <a:p>
            <a: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>
                    <a:lumMod val="25000"/>
                  </a:schemeClr>
                </a:solidFill>
                <a:latin typeface="Comic Sans MS"/>
              </a:rPr>
              <a:t>Дошкольное отделение «Росток»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ransition spd="med">
    <p:whee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11560" y="1772816"/>
            <a:ext cx="8136904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 Подготовительный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этап</a:t>
            </a:r>
          </a:p>
          <a:p>
            <a:pPr>
              <a:spcBef>
                <a:spcPct val="50000"/>
              </a:spcBef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Организация  проектирования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Осуществление проекта</a:t>
            </a:r>
          </a:p>
          <a:p>
            <a:pPr>
              <a:spcBef>
                <a:spcPct val="50000"/>
              </a:spcBef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Презентация результатов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332656"/>
            <a:ext cx="920027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kern="10" dirty="0" smtClean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Arial"/>
              </a:rPr>
              <a:t>этапы работы над проектом</a:t>
            </a:r>
            <a:endParaRPr lang="ru-RU" dirty="0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95536" y="1628800"/>
            <a:ext cx="8424936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2011-2012 </a:t>
            </a:r>
            <a:r>
              <a:rPr lang="ru-RU" dirty="0" err="1" smtClean="0"/>
              <a:t>уч.г</a:t>
            </a:r>
            <a:r>
              <a:rPr lang="ru-RU" dirty="0" smtClean="0"/>
              <a:t>.</a:t>
            </a:r>
          </a:p>
          <a:p>
            <a:r>
              <a:rPr lang="ru-RU" sz="1800" dirty="0" smtClean="0"/>
              <a:t>Направить деятельность педагогического коллектива на организацию проектной деятельности  у детей, с целью повышения познавательной активности, любознательности, стремления к самостоятельному познанию и размышлению.</a:t>
            </a:r>
          </a:p>
          <a:p>
            <a:endParaRPr lang="ru-RU" dirty="0" smtClean="0"/>
          </a:p>
          <a:p>
            <a:r>
              <a:rPr lang="ru-RU" dirty="0" smtClean="0"/>
              <a:t>2012-2013 </a:t>
            </a:r>
            <a:r>
              <a:rPr lang="ru-RU" dirty="0" err="1" smtClean="0"/>
              <a:t>уч.г</a:t>
            </a:r>
            <a:r>
              <a:rPr lang="ru-RU" dirty="0" smtClean="0"/>
              <a:t>.</a:t>
            </a:r>
          </a:p>
          <a:p>
            <a:pPr lvl="0"/>
            <a:r>
              <a:rPr lang="ru-RU" sz="1800" dirty="0" smtClean="0"/>
              <a:t>Направить деятельность педагогического коллектива на определение и создание условий, способствующих развитию навыков в художественном труде,  с целью развития умственных и творческих способностей дошкольников, через проектную деятельность</a:t>
            </a:r>
          </a:p>
          <a:p>
            <a:endParaRPr lang="ru-RU" dirty="0" smtClean="0"/>
          </a:p>
          <a:p>
            <a:pPr lvl="0"/>
            <a:r>
              <a:rPr lang="ru-RU" dirty="0" smtClean="0"/>
              <a:t>2013-2014 </a:t>
            </a:r>
            <a:r>
              <a:rPr lang="ru-RU" dirty="0" err="1" smtClean="0"/>
              <a:t>уч.г</a:t>
            </a:r>
            <a:r>
              <a:rPr lang="ru-RU" dirty="0" smtClean="0"/>
              <a:t>. </a:t>
            </a:r>
          </a:p>
          <a:p>
            <a:pPr lvl="0"/>
            <a:r>
              <a:rPr lang="ru-RU" sz="1800" dirty="0" smtClean="0"/>
              <a:t>Создание системы совместной проектной деятельности детей, педагогов, родителей, в рамках тематических недель, с целью повышения социализации дошкольников.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88640"/>
            <a:ext cx="783477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kern="10" dirty="0" smtClean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Arial"/>
              </a:rPr>
              <a:t>Место проектной деятельности </a:t>
            </a:r>
          </a:p>
          <a:p>
            <a:pPr algn="ctr"/>
            <a:r>
              <a:rPr lang="ru-RU" sz="4000" kern="10" dirty="0" smtClean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Arial"/>
              </a:rPr>
              <a:t>в работе нашего учреждения</a:t>
            </a:r>
            <a:endParaRPr lang="ru-RU" sz="4000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77029" y="476672"/>
            <a:ext cx="781374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kern="10" dirty="0" smtClean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Arial"/>
              </a:rPr>
              <a:t>КАЛЕЙДОСКОП  ПРОЕКТОВ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340768"/>
            <a:ext cx="66247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Ежегодно принимаем участие</a:t>
            </a:r>
          </a:p>
          <a:p>
            <a:pPr algn="ctr"/>
            <a:r>
              <a:rPr lang="ru-RU" dirty="0" smtClean="0"/>
              <a:t> в окружном конкурсе проектов </a:t>
            </a:r>
            <a:endParaRPr lang="ru-RU" dirty="0"/>
          </a:p>
        </p:txBody>
      </p:sp>
      <p:pic>
        <p:nvPicPr>
          <p:cNvPr id="1026" name="Picture 2" descr="F:\дс1504\фото 1504\2010-2013 уч.г\сухова\DSCF6665.JPG"/>
          <p:cNvPicPr>
            <a:picLocks noChangeAspect="1" noChangeArrowheads="1"/>
          </p:cNvPicPr>
          <p:nvPr/>
        </p:nvPicPr>
        <p:blipFill>
          <a:blip r:embed="rId2" cstate="print"/>
          <a:srcRect l="16368" t="16368" r="5884"/>
          <a:stretch>
            <a:fillRect/>
          </a:stretch>
        </p:blipFill>
        <p:spPr bwMode="auto">
          <a:xfrm>
            <a:off x="323528" y="2132856"/>
            <a:ext cx="2736304" cy="2207550"/>
          </a:xfrm>
          <a:prstGeom prst="rect">
            <a:avLst/>
          </a:prstGeom>
          <a:noFill/>
        </p:spPr>
      </p:pic>
      <p:pic>
        <p:nvPicPr>
          <p:cNvPr id="1027" name="Picture 3" descr="F:\дс1504\фото 1504\2010-2013 уч.г\сухова\DSCF66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3573016"/>
            <a:ext cx="2880320" cy="2160240"/>
          </a:xfrm>
          <a:prstGeom prst="rect">
            <a:avLst/>
          </a:prstGeom>
          <a:noFill/>
        </p:spPr>
      </p:pic>
      <p:pic>
        <p:nvPicPr>
          <p:cNvPr id="1028" name="Picture 4" descr="F:\дс1504\фото 1504\2010-2013 уч.г\сухова\DSCF66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2132856"/>
            <a:ext cx="2880320" cy="216024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91680" y="260648"/>
            <a:ext cx="58569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kern="10" dirty="0" smtClean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Arial"/>
              </a:rPr>
              <a:t>НАШИ ПРОЕКТЫ</a:t>
            </a:r>
            <a:endParaRPr lang="ru-RU" sz="5400" dirty="0"/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683568" y="1412776"/>
            <a:ext cx="795237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этом году были запланированы и проведены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семейные  проекты: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420888"/>
            <a:ext cx="139724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hangingPunct="0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«Игра и</a:t>
            </a:r>
          </a:p>
          <a:p>
            <a:pPr lvl="0" eaLnBrk="0" hangingPunct="0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игрушка»</a:t>
            </a:r>
          </a:p>
          <a:p>
            <a:pPr lvl="0" algn="ctr" eaLnBrk="0" hangingPunct="0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74%</a:t>
            </a:r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2564904"/>
            <a:ext cx="23580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«Мы маленькие архитекторы» </a:t>
            </a:r>
          </a:p>
          <a:p>
            <a:pPr lvl="0" eaLnBrk="0" hangingPunct="0"/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(старшие дошкольники)</a:t>
            </a:r>
          </a:p>
          <a:p>
            <a:pPr lvl="0" algn="ctr" eaLnBrk="0" hangingPunct="0"/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82%</a:t>
            </a:r>
          </a:p>
          <a:p>
            <a:pPr lvl="0" eaLnBrk="0" hangingPunct="0"/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6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28184" y="2420888"/>
            <a:ext cx="2286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eaLnBrk="0" hangingPunct="0"/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«Снеговик </a:t>
            </a:r>
          </a:p>
          <a:p>
            <a:pPr lvl="0" algn="ctr" eaLnBrk="0" hangingPunct="0"/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из снега!» </a:t>
            </a:r>
          </a:p>
          <a:p>
            <a:pPr lvl="0" algn="ctr" eaLnBrk="0" hangingPunct="0"/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-98 %  </a:t>
            </a:r>
            <a:endParaRPr lang="ru-RU" sz="16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дс1504\фото 1504\2013-2014 уч.г\архитекторы\CIMG2202.JPG"/>
          <p:cNvPicPr>
            <a:picLocks noChangeAspect="1" noChangeArrowheads="1"/>
          </p:cNvPicPr>
          <p:nvPr/>
        </p:nvPicPr>
        <p:blipFill>
          <a:blip r:embed="rId2" cstate="print"/>
          <a:srcRect l="24450" t="6986" r="12678" b="4528"/>
          <a:stretch>
            <a:fillRect/>
          </a:stretch>
        </p:blipFill>
        <p:spPr bwMode="auto">
          <a:xfrm>
            <a:off x="3131840" y="3717032"/>
            <a:ext cx="2592288" cy="2736304"/>
          </a:xfrm>
          <a:prstGeom prst="rect">
            <a:avLst/>
          </a:prstGeom>
          <a:noFill/>
        </p:spPr>
      </p:pic>
      <p:pic>
        <p:nvPicPr>
          <p:cNvPr id="1027" name="Picture 3" descr="F:\дс1504\фото 1504\2013-2014 уч.г\снеговики\DSCF81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284984"/>
            <a:ext cx="2465766" cy="3287688"/>
          </a:xfrm>
          <a:prstGeom prst="rect">
            <a:avLst/>
          </a:prstGeom>
          <a:noFill/>
        </p:spPr>
      </p:pic>
      <p:pic>
        <p:nvPicPr>
          <p:cNvPr id="1028" name="Picture 4" descr="F:\дс1504\фото 1504\2010-2013 уч.г\музеи\DSCF55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428322"/>
            <a:ext cx="2448272" cy="326436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60648"/>
            <a:ext cx="863576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kern="10" dirty="0" smtClean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Arial"/>
              </a:rPr>
              <a:t>РЕЗУЛЬТАТЫ ОБУЧЕНИЯ</a:t>
            </a:r>
            <a:endParaRPr lang="ru-RU" sz="5400" dirty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13579" y="1484784"/>
            <a:ext cx="903042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Проектная деятельность в нашем саду явилась одним из важных  факторов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формирования уровня готовности дошкольника к обучению в школе 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дс1504\фото 1504\2010-2013 уч.г\ПРОЕКТ ДОМ\DSC_0350.JPG"/>
          <p:cNvPicPr>
            <a:picLocks noChangeAspect="1" noChangeArrowheads="1"/>
          </p:cNvPicPr>
          <p:nvPr/>
        </p:nvPicPr>
        <p:blipFill>
          <a:blip r:embed="rId2" cstate="print"/>
          <a:srcRect t="7024" b="8685"/>
          <a:stretch>
            <a:fillRect/>
          </a:stretch>
        </p:blipFill>
        <p:spPr bwMode="auto">
          <a:xfrm>
            <a:off x="683568" y="2420888"/>
            <a:ext cx="2745275" cy="3456384"/>
          </a:xfrm>
          <a:prstGeom prst="rect">
            <a:avLst/>
          </a:prstGeom>
          <a:noFill/>
        </p:spPr>
      </p:pic>
      <p:pic>
        <p:nvPicPr>
          <p:cNvPr id="2051" name="Picture 3" descr="F:\дс1504\фото 1504\2010-2013 уч.г\Нефть\DSC_8852.JPG"/>
          <p:cNvPicPr>
            <a:picLocks noChangeAspect="1" noChangeArrowheads="1"/>
          </p:cNvPicPr>
          <p:nvPr/>
        </p:nvPicPr>
        <p:blipFill>
          <a:blip r:embed="rId3" cstate="print"/>
          <a:srcRect l="8709" r="10003"/>
          <a:stretch>
            <a:fillRect/>
          </a:stretch>
        </p:blipFill>
        <p:spPr bwMode="auto">
          <a:xfrm>
            <a:off x="4499992" y="2348880"/>
            <a:ext cx="4032448" cy="332115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23528" y="6021288"/>
            <a:ext cx="3528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dirty="0" smtClean="0"/>
              <a:t>Младший дошкольный возраст</a:t>
            </a:r>
            <a:endParaRPr lang="ru-RU" sz="1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5949280"/>
            <a:ext cx="4248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800" dirty="0" smtClean="0">
                <a:solidFill>
                  <a:srgbClr val="000000"/>
                </a:solidFill>
              </a:rPr>
              <a:t>Старший дошкольный возраст</a:t>
            </a:r>
            <a:endParaRPr lang="ru-RU" sz="1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hee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3"/>
          <p:cNvSpPr txBox="1">
            <a:spLocks noChangeArrowheads="1"/>
          </p:cNvSpPr>
          <p:nvPr/>
        </p:nvSpPr>
        <p:spPr bwMode="auto">
          <a:xfrm>
            <a:off x="2057400" y="3429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Times New Roman" pitchFamily="18" charset="0"/>
            </a:endParaRP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395536" y="692696"/>
            <a:ext cx="8572500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chemeClr val="accent1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«Проект </a:t>
            </a:r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– есть всякое действие, совершаемое от всего сердца и с определённой целью»  </a:t>
            </a:r>
          </a:p>
          <a:p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                                                            В. </a:t>
            </a:r>
            <a:r>
              <a:rPr lang="ru-RU" sz="2600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Кильпатрик</a:t>
            </a:r>
            <a:endParaRPr lang="ru-RU" sz="2600" dirty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974725" y="4994275"/>
            <a:ext cx="3673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3078" name="Text Box 7"/>
          <p:cNvSpPr txBox="1">
            <a:spLocks noChangeArrowheads="1"/>
          </p:cNvSpPr>
          <p:nvPr/>
        </p:nvSpPr>
        <p:spPr bwMode="auto">
          <a:xfrm>
            <a:off x="467544" y="2852936"/>
            <a:ext cx="8308975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u="sng" dirty="0">
                <a:solidFill>
                  <a:schemeClr val="folHlink"/>
                </a:solidFill>
                <a:latin typeface="Calibri" pitchFamily="34" charset="0"/>
                <a:cs typeface="Times New Roman" pitchFamily="18" charset="0"/>
              </a:rPr>
              <a:t>Метод проектов</a:t>
            </a:r>
            <a:r>
              <a:rPr lang="ru-RU" sz="2800" b="1" dirty="0">
                <a:solidFill>
                  <a:srgbClr val="CC66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800" b="1" dirty="0"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2800" b="1" dirty="0"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</a:rPr>
              <a:t>это педагогическая технология, стержнем которой является самостоятельная деятельность детей – исследовательская, познавательная, продуктивная, в процессе которой ребенок познает окружающий мир и воплощает новые знания в реальные продукты.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75656" y="620688"/>
            <a:ext cx="6357981" cy="2585323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kern="10" dirty="0" smtClean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Arial"/>
              </a:rPr>
              <a:t>Зачем нужны проекты в детском саду?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</a:endParaRPr>
          </a:p>
        </p:txBody>
      </p:sp>
      <p:pic>
        <p:nvPicPr>
          <p:cNvPr id="4" name="Picture 13" descr="дети 0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501008"/>
            <a:ext cx="4000528" cy="2670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3" descr="дети 0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3929066"/>
            <a:ext cx="4000528" cy="2670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827088" y="614948"/>
            <a:ext cx="784936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buFont typeface="Wingdings" pitchFamily="2" charset="2"/>
              <a:buChar char="Ø"/>
              <a:tabLst>
                <a:tab pos="777875" algn="l"/>
              </a:tabLst>
            </a:pPr>
            <a:r>
              <a:rPr lang="ru-RU" b="1" dirty="0"/>
              <a:t>   </a:t>
            </a:r>
            <a:r>
              <a:rPr lang="ru-RU" b="1" dirty="0">
                <a:latin typeface="Calibri" pitchFamily="34" charset="0"/>
              </a:rPr>
              <a:t>Дают возможность  активизировать самостоятельную и познавательную  деятельность детей.</a:t>
            </a:r>
            <a:endParaRPr lang="ru-RU" dirty="0">
              <a:latin typeface="Calibri" pitchFamily="34" charset="0"/>
            </a:endParaRPr>
          </a:p>
          <a:p>
            <a:pPr>
              <a:buFont typeface="Wingdings" pitchFamily="2" charset="2"/>
              <a:buChar char="Ø"/>
              <a:tabLst>
                <a:tab pos="777875" algn="l"/>
              </a:tabLst>
            </a:pPr>
            <a:r>
              <a:rPr lang="ru-RU" b="1" dirty="0">
                <a:latin typeface="Calibri" pitchFamily="34" charset="0"/>
              </a:rPr>
              <a:t> </a:t>
            </a:r>
            <a:r>
              <a:rPr lang="ru-RU" b="1" dirty="0"/>
              <a:t>  </a:t>
            </a:r>
            <a:r>
              <a:rPr lang="ru-RU" b="1" dirty="0">
                <a:latin typeface="Calibri" pitchFamily="34" charset="0"/>
              </a:rPr>
              <a:t>Помогают осваивать детьми окружающую действительность.</a:t>
            </a:r>
            <a:endParaRPr lang="ru-RU" dirty="0">
              <a:latin typeface="Calibri" pitchFamily="34" charset="0"/>
            </a:endParaRPr>
          </a:p>
          <a:p>
            <a:pPr>
              <a:buFont typeface="Wingdings" pitchFamily="2" charset="2"/>
              <a:buChar char="Ø"/>
              <a:tabLst>
                <a:tab pos="777875" algn="l"/>
              </a:tabLst>
            </a:pPr>
            <a:r>
              <a:rPr lang="ru-RU" b="1" dirty="0">
                <a:latin typeface="Calibri" pitchFamily="34" charset="0"/>
              </a:rPr>
              <a:t> </a:t>
            </a:r>
            <a:r>
              <a:rPr lang="ru-RU" b="1" dirty="0"/>
              <a:t>  </a:t>
            </a:r>
            <a:r>
              <a:rPr lang="ru-RU" b="1" dirty="0">
                <a:latin typeface="Calibri" pitchFamily="34" charset="0"/>
              </a:rPr>
              <a:t>Способствуют развитию творческих способностей.</a:t>
            </a:r>
            <a:endParaRPr lang="ru-RU" dirty="0">
              <a:latin typeface="Calibri" pitchFamily="34" charset="0"/>
            </a:endParaRPr>
          </a:p>
          <a:p>
            <a:pPr>
              <a:buFont typeface="Wingdings" pitchFamily="2" charset="2"/>
              <a:buChar char="Ø"/>
              <a:tabLst>
                <a:tab pos="777875" algn="l"/>
              </a:tabLst>
            </a:pPr>
            <a:r>
              <a:rPr lang="ru-RU" b="1" dirty="0">
                <a:latin typeface="Calibri" pitchFamily="34" charset="0"/>
              </a:rPr>
              <a:t> </a:t>
            </a:r>
            <a:r>
              <a:rPr lang="ru-RU" b="1" dirty="0"/>
              <a:t>  </a:t>
            </a:r>
            <a:r>
              <a:rPr lang="ru-RU" b="1" dirty="0">
                <a:latin typeface="Calibri" pitchFamily="34" charset="0"/>
              </a:rPr>
              <a:t>Способствуют умению наблюдать, слушать.</a:t>
            </a:r>
            <a:endParaRPr lang="ru-RU" dirty="0">
              <a:latin typeface="Calibri" pitchFamily="34" charset="0"/>
            </a:endParaRPr>
          </a:p>
          <a:p>
            <a:pPr>
              <a:buFont typeface="Wingdings" pitchFamily="2" charset="2"/>
              <a:buChar char="Ø"/>
              <a:tabLst>
                <a:tab pos="777875" algn="l"/>
              </a:tabLst>
            </a:pPr>
            <a:r>
              <a:rPr lang="ru-RU" b="1" dirty="0">
                <a:latin typeface="Calibri" pitchFamily="34" charset="0"/>
              </a:rPr>
              <a:t> </a:t>
            </a:r>
            <a:r>
              <a:rPr lang="ru-RU" b="1" dirty="0"/>
              <a:t>  </a:t>
            </a:r>
            <a:r>
              <a:rPr lang="ru-RU" b="1" dirty="0">
                <a:latin typeface="Calibri" pitchFamily="34" charset="0"/>
              </a:rPr>
              <a:t>Способствуют развитию навыков обобщать и </a:t>
            </a:r>
            <a:r>
              <a:rPr lang="ru-RU" b="1" dirty="0"/>
              <a:t>  </a:t>
            </a:r>
            <a:r>
              <a:rPr lang="ru-RU" b="1" dirty="0">
                <a:latin typeface="Calibri" pitchFamily="34" charset="0"/>
              </a:rPr>
              <a:t>анализировать.</a:t>
            </a:r>
            <a:endParaRPr lang="ru-RU" dirty="0">
              <a:latin typeface="Calibri" pitchFamily="34" charset="0"/>
            </a:endParaRPr>
          </a:p>
          <a:p>
            <a:pPr>
              <a:buFont typeface="Wingdings" pitchFamily="2" charset="2"/>
              <a:buChar char="Ø"/>
              <a:tabLst>
                <a:tab pos="777875" algn="l"/>
              </a:tabLst>
            </a:pPr>
            <a:r>
              <a:rPr lang="ru-RU" b="1" dirty="0">
                <a:latin typeface="Calibri" pitchFamily="34" charset="0"/>
              </a:rPr>
              <a:t> </a:t>
            </a:r>
            <a:r>
              <a:rPr lang="ru-RU" b="1" dirty="0"/>
              <a:t>  </a:t>
            </a:r>
            <a:r>
              <a:rPr lang="ru-RU" b="1" dirty="0">
                <a:latin typeface="Calibri" pitchFamily="34" charset="0"/>
              </a:rPr>
              <a:t>Способствуют развитию мышления, внимания,  воображения.</a:t>
            </a:r>
            <a:endParaRPr lang="ru-RU" dirty="0">
              <a:latin typeface="Calibri" pitchFamily="34" charset="0"/>
            </a:endParaRPr>
          </a:p>
          <a:p>
            <a:pPr>
              <a:buFont typeface="Wingdings" pitchFamily="2" charset="2"/>
              <a:buChar char="Ø"/>
              <a:tabLst>
                <a:tab pos="777875" algn="l"/>
              </a:tabLst>
            </a:pPr>
            <a:r>
              <a:rPr lang="ru-RU" b="1" dirty="0">
                <a:latin typeface="Calibri" pitchFamily="34" charset="0"/>
              </a:rPr>
              <a:t> </a:t>
            </a:r>
            <a:r>
              <a:rPr lang="ru-RU" b="1" dirty="0"/>
              <a:t>  </a:t>
            </a:r>
            <a:r>
              <a:rPr lang="ru-RU" b="1" dirty="0">
                <a:latin typeface="Calibri" pitchFamily="34" charset="0"/>
              </a:rPr>
              <a:t>Помогают увидеть проблему комплексно с разных сторон.</a:t>
            </a:r>
          </a:p>
          <a:p>
            <a:pPr>
              <a:buFont typeface="Wingdings" pitchFamily="2" charset="2"/>
              <a:buChar char="Ø"/>
              <a:tabLst>
                <a:tab pos="777875" algn="l"/>
              </a:tabLst>
            </a:pPr>
            <a:r>
              <a:rPr lang="ru-RU" b="1" dirty="0">
                <a:latin typeface="Calibri" pitchFamily="34" charset="0"/>
              </a:rPr>
              <a:t> </a:t>
            </a:r>
            <a:r>
              <a:rPr lang="ru-RU" b="1" dirty="0"/>
              <a:t>  </a:t>
            </a:r>
            <a:r>
              <a:rPr lang="ru-RU" b="1" dirty="0">
                <a:latin typeface="Calibri" pitchFamily="34" charset="0"/>
              </a:rPr>
              <a:t>Развивают, память, речь</a:t>
            </a:r>
            <a:r>
              <a:rPr lang="ru-RU" dirty="0"/>
              <a:t> дошкольников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99592" y="1556792"/>
            <a:ext cx="7380312" cy="4530725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dirty="0" smtClean="0"/>
              <a:t>	</a:t>
            </a:r>
            <a:r>
              <a:rPr lang="ru-RU" b="1" dirty="0" smtClean="0"/>
              <a:t>проекты классифицируются: </a:t>
            </a:r>
          </a:p>
          <a:p>
            <a:pPr marL="609600" indent="-609600" eaLnBrk="1" hangingPunct="1"/>
            <a:endParaRPr lang="ru-RU" b="1" dirty="0" smtClean="0"/>
          </a:p>
          <a:p>
            <a:pPr marL="609600" indent="-609600" eaLnBrk="1" hangingPunct="1"/>
            <a:r>
              <a:rPr lang="ru-RU" b="1" dirty="0" smtClean="0"/>
              <a:t>по целевой установке</a:t>
            </a:r>
          </a:p>
          <a:p>
            <a:pPr marL="609600" indent="-609600" eaLnBrk="1" hangingPunct="1"/>
            <a:r>
              <a:rPr lang="ru-RU" b="1" dirty="0" smtClean="0"/>
              <a:t>по составу участников; </a:t>
            </a:r>
          </a:p>
          <a:p>
            <a:pPr marL="609600" indent="-609600" eaLnBrk="1" hangingPunct="1"/>
            <a:r>
              <a:rPr lang="ru-RU" b="1" dirty="0" smtClean="0"/>
              <a:t>по тематике;</a:t>
            </a:r>
          </a:p>
          <a:p>
            <a:pPr marL="609600" indent="-609600" eaLnBrk="1" hangingPunct="1"/>
            <a:r>
              <a:rPr lang="ru-RU" b="1" dirty="0" smtClean="0"/>
              <a:t>по срокам реализации.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332656"/>
            <a:ext cx="66247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kern="10" dirty="0" smtClean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Arial"/>
              </a:rPr>
              <a:t>ВИДЫ ПРОЕКТОВ </a:t>
            </a:r>
            <a:endParaRPr lang="ru-RU" sz="5400" dirty="0"/>
          </a:p>
        </p:txBody>
      </p:sp>
    </p:spTree>
  </p:cSld>
  <p:clrMapOvr>
    <a:masterClrMapping/>
  </p:clrMapOvr>
  <p:transition spd="med">
    <p:whee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51520" y="1340768"/>
            <a:ext cx="8604448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i="1" u="sng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По доминирующей в проекте деятельности:</a:t>
            </a:r>
            <a:endParaRPr lang="ru-RU" sz="3200" b="1" u="sng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ru-RU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0" y="2420938"/>
            <a:ext cx="9144000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2800" b="1" dirty="0">
                <a:solidFill>
                  <a:srgbClr val="CC6600"/>
                </a:solidFill>
              </a:rPr>
              <a:t> </a:t>
            </a:r>
            <a:r>
              <a:rPr lang="ru-RU" b="1" dirty="0">
                <a:solidFill>
                  <a:srgbClr val="CC6600"/>
                </a:solidFill>
                <a:latin typeface="Calibri" pitchFamily="34" charset="0"/>
              </a:rPr>
              <a:t>Исследовательские</a:t>
            </a:r>
            <a:r>
              <a:rPr lang="ru-RU" b="1" dirty="0">
                <a:solidFill>
                  <a:srgbClr val="CC6600"/>
                </a:solidFill>
              </a:rPr>
              <a:t>: «</a:t>
            </a:r>
            <a:r>
              <a:rPr lang="ru-RU" b="1" dirty="0"/>
              <a:t>Мир воды», </a:t>
            </a:r>
            <a:r>
              <a:rPr lang="ru-RU" b="1" dirty="0" smtClean="0"/>
              <a:t>«Витамины», </a:t>
            </a:r>
            <a:r>
              <a:rPr lang="ru-RU" b="1" dirty="0"/>
              <a:t>«Питание и здоровье»</a:t>
            </a:r>
            <a:r>
              <a:rPr lang="ru-RU" dirty="0"/>
              <a:t> </a:t>
            </a:r>
            <a:endParaRPr lang="ru-RU" b="1" dirty="0">
              <a:solidFill>
                <a:srgbClr val="CC66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ru-RU" b="1" dirty="0">
                <a:solidFill>
                  <a:srgbClr val="CC6600"/>
                </a:solidFill>
              </a:rPr>
              <a:t>Практико-ориентированные</a:t>
            </a:r>
            <a:r>
              <a:rPr lang="ru-RU" b="1" dirty="0"/>
              <a:t>: дети собирают информацию и реализуют её, ориентируясь на социальные интересы. «Мое семейное древо»,</a:t>
            </a:r>
            <a:r>
              <a:rPr lang="ru-RU" dirty="0"/>
              <a:t> </a:t>
            </a:r>
            <a:r>
              <a:rPr lang="ru-RU" b="1" dirty="0"/>
              <a:t>«Наша группа» оформление и дизайн группы,</a:t>
            </a:r>
            <a:r>
              <a:rPr lang="ru-RU" dirty="0"/>
              <a:t> 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ru-RU" b="1" dirty="0">
                <a:solidFill>
                  <a:srgbClr val="CC6600"/>
                </a:solidFill>
              </a:rPr>
              <a:t> </a:t>
            </a:r>
            <a:r>
              <a:rPr lang="ru-RU" b="1" dirty="0">
                <a:solidFill>
                  <a:srgbClr val="CC6600"/>
                </a:solidFill>
                <a:latin typeface="Calibri" pitchFamily="34" charset="0"/>
              </a:rPr>
              <a:t>Творческие</a:t>
            </a:r>
            <a:r>
              <a:rPr lang="ru-RU" b="1" dirty="0">
                <a:solidFill>
                  <a:srgbClr val="CC6600"/>
                </a:solidFill>
              </a:rPr>
              <a:t>:</a:t>
            </a:r>
            <a:r>
              <a:rPr lang="ru-RU" b="1" dirty="0"/>
              <a:t>«Мои друзья», «У нас в нескучном саду», «Любим сказки», «Мир природы», «Рябины России»</a:t>
            </a:r>
            <a:r>
              <a:rPr lang="ru-RU" dirty="0"/>
              <a:t> </a:t>
            </a:r>
            <a:endParaRPr lang="ru-RU" b="1" dirty="0">
              <a:solidFill>
                <a:srgbClr val="CC66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ru-RU" b="1" i="1" dirty="0">
                <a:solidFill>
                  <a:srgbClr val="CC6600"/>
                </a:solidFill>
              </a:rPr>
              <a:t>Комплексные:</a:t>
            </a:r>
            <a:r>
              <a:rPr lang="ru-RU" b="1" dirty="0">
                <a:solidFill>
                  <a:srgbClr val="CC6600"/>
                </a:solidFill>
              </a:rPr>
              <a:t> «</a:t>
            </a:r>
            <a:r>
              <a:rPr lang="ru-RU" b="1" dirty="0"/>
              <a:t>Мир театра», «Здравствуй, </a:t>
            </a:r>
            <a:r>
              <a:rPr lang="ru-RU" b="1" dirty="0" smtClean="0"/>
              <a:t>Маршак!», «Книжная </a:t>
            </a:r>
            <a:r>
              <a:rPr lang="ru-RU" b="1" dirty="0"/>
              <a:t>неделя»; 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endParaRPr lang="ru-RU" b="1" dirty="0">
              <a:solidFill>
                <a:srgbClr val="CC66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404664"/>
            <a:ext cx="635321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kern="10" dirty="0" smtClean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Arial"/>
              </a:rPr>
              <a:t>ВИДЫ ПРОЕКТОВ </a:t>
            </a:r>
            <a:endParaRPr lang="ru-RU" sz="5400" dirty="0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838200" y="1785938"/>
            <a:ext cx="7239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 u="sng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По количеству участников в проекте:</a:t>
            </a:r>
            <a:endParaRPr lang="ru-RU" sz="3200" b="1" i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3200" u="sng" dirty="0">
              <a:solidFill>
                <a:srgbClr val="CC6600"/>
              </a:solidFill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79512" y="2924944"/>
            <a:ext cx="864096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 b="1" dirty="0">
                <a:solidFill>
                  <a:srgbClr val="CC6600"/>
                </a:solidFill>
              </a:rPr>
              <a:t> </a:t>
            </a:r>
            <a:r>
              <a:rPr lang="ru-RU" sz="3600" b="1" dirty="0">
                <a:solidFill>
                  <a:srgbClr val="CC6600"/>
                </a:solidFill>
                <a:latin typeface="Calibri" pitchFamily="34" charset="0"/>
              </a:rPr>
              <a:t>индивидуальные</a:t>
            </a:r>
            <a:r>
              <a:rPr lang="ru-RU" sz="3600" b="1" dirty="0">
                <a:solidFill>
                  <a:srgbClr val="CC6600"/>
                </a:solidFill>
              </a:rPr>
              <a:t> - </a:t>
            </a:r>
            <a:r>
              <a:rPr lang="ru-RU" b="1" dirty="0"/>
              <a:t>«Я и моя семья», </a:t>
            </a:r>
            <a:r>
              <a:rPr lang="ru-RU" b="1" dirty="0" smtClean="0"/>
              <a:t>«Играем семьей», </a:t>
            </a:r>
            <a:endParaRPr lang="ru-RU" sz="3600" b="1" dirty="0">
              <a:solidFill>
                <a:srgbClr val="CC6600"/>
              </a:solidFill>
              <a:latin typeface="Calibri" pitchFamily="34" charset="0"/>
            </a:endParaRPr>
          </a:p>
          <a:p>
            <a:pPr eaLnBrk="0" hangingPunct="0">
              <a:buFont typeface="Wingdings" pitchFamily="2" charset="2"/>
              <a:buChar char="Ø"/>
            </a:pPr>
            <a:r>
              <a:rPr lang="ru-RU" sz="3600" b="1" dirty="0">
                <a:solidFill>
                  <a:srgbClr val="CC6600"/>
                </a:solidFill>
                <a:latin typeface="Calibri" pitchFamily="34" charset="0"/>
                <a:cs typeface="Arial" charset="0"/>
              </a:rPr>
              <a:t> </a:t>
            </a:r>
            <a:r>
              <a:rPr lang="ru-RU" sz="3600" b="1" dirty="0">
                <a:solidFill>
                  <a:srgbClr val="CC6600"/>
                </a:solidFill>
                <a:latin typeface="Calibri" pitchFamily="34" charset="0"/>
              </a:rPr>
              <a:t>групповые</a:t>
            </a:r>
            <a:r>
              <a:rPr lang="ru-RU" sz="3600" b="1" dirty="0">
                <a:solidFill>
                  <a:srgbClr val="CC6600"/>
                </a:solidFill>
              </a:rPr>
              <a:t>-</a:t>
            </a:r>
            <a:r>
              <a:rPr lang="ru-RU" b="1" dirty="0"/>
              <a:t>«Познай себя», «Подводный мир», </a:t>
            </a:r>
            <a:r>
              <a:rPr lang="ru-RU" b="1" dirty="0" smtClean="0"/>
              <a:t>«Вокруг света»;</a:t>
            </a:r>
            <a:r>
              <a:rPr lang="ru-RU" dirty="0" smtClean="0"/>
              <a:t> </a:t>
            </a:r>
            <a:endParaRPr lang="ru-RU" sz="3600" b="1" dirty="0">
              <a:solidFill>
                <a:srgbClr val="CC6600"/>
              </a:solidFill>
            </a:endParaRPr>
          </a:p>
          <a:p>
            <a:pPr eaLnBrk="0" hangingPunct="0">
              <a:buFont typeface="Wingdings" pitchFamily="2" charset="2"/>
              <a:buChar char="Ø"/>
            </a:pPr>
            <a:r>
              <a:rPr lang="ru-RU" sz="3600" b="1" dirty="0">
                <a:solidFill>
                  <a:srgbClr val="CC6600"/>
                </a:solidFill>
                <a:cs typeface="Arial" charset="0"/>
              </a:rPr>
              <a:t> </a:t>
            </a:r>
            <a:r>
              <a:rPr lang="ru-RU" sz="3600" b="1" dirty="0">
                <a:solidFill>
                  <a:srgbClr val="CC6600"/>
                </a:solidFill>
                <a:latin typeface="Calibri" pitchFamily="34" charset="0"/>
              </a:rPr>
              <a:t>коллективные</a:t>
            </a:r>
            <a:r>
              <a:rPr lang="ru-RU" sz="3600" b="1" dirty="0">
                <a:solidFill>
                  <a:srgbClr val="CC6600"/>
                </a:solidFill>
              </a:rPr>
              <a:t>-</a:t>
            </a:r>
            <a:r>
              <a:rPr lang="ru-RU" b="1" dirty="0" smtClean="0"/>
              <a:t>«Цветочный калейдоскоп», </a:t>
            </a:r>
            <a:r>
              <a:rPr lang="ru-RU" b="1" dirty="0"/>
              <a:t>«Мир животных и птиц», «Времена года»;</a:t>
            </a:r>
            <a:r>
              <a:rPr lang="ru-RU" dirty="0"/>
              <a:t> </a:t>
            </a:r>
            <a:endParaRPr lang="ru-RU" sz="3600" b="1" dirty="0">
              <a:solidFill>
                <a:srgbClr val="CC6600"/>
              </a:solidFill>
            </a:endParaRP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endParaRPr lang="ru-RU" sz="3600" b="1" dirty="0"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548680"/>
            <a:ext cx="635321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kern="10" dirty="0" smtClean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Arial"/>
              </a:rPr>
              <a:t>ВИДЫ ПРОЕКТОВ </a:t>
            </a:r>
            <a:endParaRPr lang="ru-RU" sz="5400" dirty="0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28600" y="1571625"/>
            <a:ext cx="8915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i="1" u="sng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По продолжительности выполнения проекта</a:t>
            </a:r>
            <a:r>
              <a:rPr lang="ru-RU" sz="3200" b="1" i="1" u="sng" dirty="0">
                <a:solidFill>
                  <a:srgbClr val="FFCC00"/>
                </a:solidFill>
                <a:latin typeface="Calibri" pitchFamily="34" charset="0"/>
                <a:cs typeface="Arial" charset="0"/>
              </a:rPr>
              <a:t>:</a:t>
            </a:r>
            <a:endParaRPr lang="ru-RU" sz="3200" b="1" i="1" u="sng" dirty="0">
              <a:solidFill>
                <a:srgbClr val="FFCC00"/>
              </a:solidFill>
              <a:cs typeface="Arial" charset="0"/>
            </a:endParaRPr>
          </a:p>
          <a:p>
            <a:endParaRPr lang="ru-RU" sz="3200" b="1" i="1" u="sng" dirty="0">
              <a:solidFill>
                <a:srgbClr val="FFCC00"/>
              </a:solidFill>
            </a:endParaRPr>
          </a:p>
          <a:p>
            <a:endParaRPr lang="ru-RU" sz="3200" b="1" u="sng" dirty="0">
              <a:solidFill>
                <a:srgbClr val="FFCC00"/>
              </a:solidFill>
              <a:latin typeface="Calibri" pitchFamily="34" charset="0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0" y="2997200"/>
            <a:ext cx="9144000" cy="448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000" b="1" dirty="0"/>
              <a:t> </a:t>
            </a:r>
            <a:r>
              <a:rPr lang="ru-RU" sz="4000" b="1" dirty="0">
                <a:latin typeface="Calibri" pitchFamily="34" charset="0"/>
              </a:rPr>
              <a:t>краткосрочные</a:t>
            </a:r>
            <a:r>
              <a:rPr lang="ru-RU" sz="4000" b="1" dirty="0"/>
              <a:t>- </a:t>
            </a:r>
            <a:r>
              <a:rPr lang="ru-RU" sz="2800" dirty="0"/>
              <a:t>рассчитаны на один или несколько дней</a:t>
            </a:r>
          </a:p>
          <a:p>
            <a:pPr>
              <a:buFont typeface="Wingdings" pitchFamily="2" charset="2"/>
              <a:buChar char="Ø"/>
            </a:pPr>
            <a:r>
              <a:rPr lang="ru-RU" sz="4000" b="1" dirty="0"/>
              <a:t> </a:t>
            </a:r>
            <a:r>
              <a:rPr lang="ru-RU" sz="4000" b="1" dirty="0">
                <a:latin typeface="Calibri" pitchFamily="34" charset="0"/>
              </a:rPr>
              <a:t>среднесрочные</a:t>
            </a:r>
            <a:r>
              <a:rPr lang="ru-RU" sz="4000" b="1" dirty="0"/>
              <a:t>- </a:t>
            </a:r>
            <a:r>
              <a:rPr lang="ru-RU" sz="2800" dirty="0"/>
              <a:t>длительностью в один – два месяца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ru-RU" sz="4000" b="1" dirty="0"/>
              <a:t> </a:t>
            </a:r>
            <a:r>
              <a:rPr lang="ru-RU" sz="4000" b="1" dirty="0">
                <a:latin typeface="Calibri" pitchFamily="34" charset="0"/>
              </a:rPr>
              <a:t>долгосрочные</a:t>
            </a:r>
            <a:r>
              <a:rPr lang="ru-RU" sz="4000" b="1" dirty="0"/>
              <a:t>- </a:t>
            </a:r>
            <a:r>
              <a:rPr lang="ru-RU" sz="2800" dirty="0"/>
              <a:t>от четырех пяти месяцев до года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endParaRPr lang="ru-RU" sz="2800" dirty="0">
              <a:solidFill>
                <a:srgbClr val="FFFF00"/>
              </a:solidFill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ru-RU" sz="2800" dirty="0">
              <a:latin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332656"/>
            <a:ext cx="635321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kern="10" dirty="0" smtClean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Arial"/>
              </a:rPr>
              <a:t>ВИДЫ ПРОЕКТОВ </a:t>
            </a:r>
            <a:endParaRPr lang="ru-RU" sz="5400" dirty="0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3608" y="332656"/>
            <a:ext cx="727013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kern="10" dirty="0" smtClean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Arial"/>
              </a:rPr>
              <a:t>ПРОЕКТ - -ЭТО 5 «П»</a:t>
            </a:r>
            <a:endParaRPr lang="ru-RU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1115616" y="1484784"/>
            <a:ext cx="6979988" cy="46166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Проблема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Проектирование (планирование)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Поиск информации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Продукт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Презентация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rbit">
  <a:themeElements>
    <a:clrScheme name="Orbit 11">
      <a:dk1>
        <a:srgbClr val="000000"/>
      </a:dk1>
      <a:lt1>
        <a:srgbClr val="CCFF66"/>
      </a:lt1>
      <a:dk2>
        <a:srgbClr val="000000"/>
      </a:dk2>
      <a:lt2>
        <a:srgbClr val="FFFFFF"/>
      </a:lt2>
      <a:accent1>
        <a:srgbClr val="F3F6FF"/>
      </a:accent1>
      <a:accent2>
        <a:srgbClr val="33CCCC"/>
      </a:accent2>
      <a:accent3>
        <a:srgbClr val="E2FFB8"/>
      </a:accent3>
      <a:accent4>
        <a:srgbClr val="000000"/>
      </a:accent4>
      <a:accent5>
        <a:srgbClr val="F8FAFF"/>
      </a:accent5>
      <a:accent6>
        <a:srgbClr val="2DB9B9"/>
      </a:accent6>
      <a:hlink>
        <a:srgbClr val="0000FF"/>
      </a:hlink>
      <a:folHlink>
        <a:srgbClr val="006699"/>
      </a:folHlink>
    </a:clrScheme>
    <a:fontScheme name="Orbi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10">
        <a:dk1>
          <a:srgbClr val="000000"/>
        </a:dk1>
        <a:lt1>
          <a:srgbClr val="99FF33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CAFFAD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11">
        <a:dk1>
          <a:srgbClr val="000000"/>
        </a:dk1>
        <a:lt1>
          <a:srgbClr val="CCFF66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E2FFB8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764</TotalTime>
  <Words>479</Words>
  <Application>Microsoft Office PowerPoint</Application>
  <PresentationFormat>Экран (4:3)</PresentationFormat>
  <Paragraphs>80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Orbit</vt:lpstr>
      <vt:lpstr>Использования проектного метода в дошкольном учреждении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Vera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Ирина Турмасова</cp:lastModifiedBy>
  <cp:revision>59</cp:revision>
  <dcterms:created xsi:type="dcterms:W3CDTF">2011-11-28T17:26:06Z</dcterms:created>
  <dcterms:modified xsi:type="dcterms:W3CDTF">2015-03-14T20:31:53Z</dcterms:modified>
</cp:coreProperties>
</file>