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70" r:id="rId2"/>
    <p:sldId id="273" r:id="rId3"/>
    <p:sldId id="271" r:id="rId4"/>
    <p:sldId id="319" r:id="rId5"/>
    <p:sldId id="307" r:id="rId6"/>
    <p:sldId id="306" r:id="rId7"/>
    <p:sldId id="309" r:id="rId8"/>
    <p:sldId id="311" r:id="rId9"/>
    <p:sldId id="313" r:id="rId10"/>
    <p:sldId id="315" r:id="rId11"/>
    <p:sldId id="317" r:id="rId12"/>
    <p:sldId id="301" r:id="rId13"/>
    <p:sldId id="274" r:id="rId14"/>
    <p:sldId id="276" r:id="rId15"/>
    <p:sldId id="277" r:id="rId16"/>
    <p:sldId id="278" r:id="rId17"/>
    <p:sldId id="280" r:id="rId18"/>
    <p:sldId id="281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323" r:id="rId27"/>
    <p:sldId id="291" r:id="rId28"/>
    <p:sldId id="292" r:id="rId29"/>
    <p:sldId id="303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20" r:id="rId38"/>
    <p:sldId id="321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6FFFF"/>
    <a:srgbClr val="FF9999"/>
    <a:srgbClr val="AC9292"/>
    <a:srgbClr val="996633"/>
    <a:srgbClr val="333399"/>
    <a:srgbClr val="CCECFF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969D9AE-7FBB-47A2-81FD-B5234D442A03}" type="datetimeFigureOut">
              <a:rPr lang="ru-RU"/>
              <a:pPr>
                <a:defRPr/>
              </a:pPr>
              <a:t>06.02.2014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3F580B-193C-42E8-8EB0-F42137B17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ппвапм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6FB617-6BC6-4C07-8701-5920BA9A780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38AB05-AE7F-4C51-893A-5C2CD7187425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4A19E-8044-4404-95FC-A7CDCD35C9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96833-C5CA-4F83-9684-C67DA5708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068E6-6ADD-48D2-940C-E4448CCDF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0F896-6B89-45C2-9E04-A5EEFC36A9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10A92-5155-49B7-A3B0-E8301F994F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33708-AC55-4B37-9171-6D3BF6D43B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D986B-E106-4E65-AE00-636ED36A3B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A903C-EE7A-4F2F-9D92-AF447048ED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0A895-FB21-4065-86E9-2F6E6129A4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B2392-AD4B-4612-8E29-7937C07933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BEBF6-47DB-4429-872B-66935BDE2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81C4977-F3FC-416F-A81C-DA9DCFDE5C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J:\litr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0"/>
            <a:ext cx="5327650" cy="936625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1800" dirty="0" smtClean="0"/>
              <a:t> Исследовательская </a:t>
            </a:r>
            <a:r>
              <a:rPr lang="ru-RU" sz="1800" dirty="0"/>
              <a:t>работа по лингвистике</a:t>
            </a:r>
          </a:p>
          <a:p>
            <a:pPr marL="0" indent="0">
              <a:buFontTx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ru-RU" sz="2000" b="1" i="1" dirty="0" smtClean="0"/>
              <a:t>          </a:t>
            </a:r>
          </a:p>
          <a:p>
            <a:pPr marL="0" indent="0">
              <a:buFontTx/>
              <a:buNone/>
              <a:defRPr/>
            </a:pPr>
            <a:r>
              <a:rPr lang="ru-RU" sz="1800" dirty="0">
                <a:solidFill>
                  <a:srgbClr val="FF0000"/>
                </a:solidFill>
              </a:rPr>
              <a:t> </a:t>
            </a:r>
          </a:p>
          <a:p>
            <a:pPr>
              <a:defRPr/>
            </a:pPr>
            <a:endParaRPr lang="ru-RU" sz="1800" dirty="0"/>
          </a:p>
          <a:p>
            <a:pPr marL="0" indent="0">
              <a:buFontTx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Tx/>
              <a:buNone/>
              <a:defRPr/>
            </a:pPr>
            <a:r>
              <a:rPr lang="ru-RU" sz="1800" dirty="0"/>
              <a:t>           </a:t>
            </a:r>
            <a:r>
              <a:rPr lang="ru-RU" sz="1800" dirty="0" smtClean="0"/>
              <a:t>                               </a:t>
            </a:r>
            <a:endParaRPr lang="ru-RU" altLang="ru-RU" sz="1800" dirty="0" smtClean="0"/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572000" y="56578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Руководитель: </a:t>
            </a:r>
            <a:r>
              <a:rPr lang="ru-RU" b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Корсанова</a:t>
            </a:r>
            <a:r>
              <a:rPr lang="ru-RU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Елена Геннадьевна учитель русского языка и литературы ГБОУ СОШ № 128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4572000" y="4581525"/>
            <a:ext cx="457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Автор работы :  </a:t>
            </a:r>
            <a:r>
              <a:rPr lang="ru-RU" b="1" dirty="0" err="1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Шодиева</a:t>
            </a:r>
            <a:r>
              <a:rPr lang="ru-RU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Гулрух</a:t>
            </a:r>
            <a:r>
              <a:rPr lang="ru-RU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Муродовна</a:t>
            </a:r>
            <a:r>
              <a:rPr lang="ru-RU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учащаяся 9а класса ГБОУ СОШ № 128</a:t>
            </a:r>
          </a:p>
        </p:txBody>
      </p:sp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1691680" y="476672"/>
            <a:ext cx="6192688" cy="3915966"/>
          </a:xfrm>
          <a:prstGeom prst="round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200" b="1" i="1" u="sng" dirty="0">
                <a:ln w="31550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«ОТЛИЧИТЕЛЬНЫЕ ОСОБЕННОСТИ ЯЗЫКОВ БЛИЖНЕГО ЗАРУБЕЖЬЯ И ИХ ВЛИЯНИЕ НА ИЗУЧЕНИЕ РУССКОГО ЯЗЫКА»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980728"/>
          <a:ext cx="8856984" cy="525658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680520"/>
                <a:gridCol w="4176464"/>
              </a:tblGrid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Вопрос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 </a:t>
                      </a:r>
                      <a:r>
                        <a:rPr lang="ru-RU" sz="3000" b="1" i="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анкетирования</a:t>
                      </a:r>
                      <a:endParaRPr lang="ru-RU" sz="3000" b="1" i="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Обобщенный  </a:t>
                      </a:r>
                      <a:endParaRPr lang="ru-RU" sz="3000" b="1" i="0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 </a:t>
                      </a:r>
                      <a:r>
                        <a:rPr lang="ru-RU" sz="30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ответ  учащихся                    </a:t>
                      </a:r>
                      <a:endParaRPr lang="ru-RU" sz="3000" b="1" i="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44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Какие </a:t>
                      </a:r>
                      <a:r>
                        <a:rPr lang="ru-RU" sz="30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грамматические особенности вашего языка не соответствуют грамматике русского  языка?</a:t>
                      </a:r>
                      <a:endParaRPr lang="ru-RU" sz="30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 </a:t>
                      </a:r>
                      <a:r>
                        <a:rPr lang="ru-RU" sz="30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родных языках отсутствуют категории рода и в некоторых – падежа и склонения.</a:t>
                      </a:r>
                      <a:endParaRPr lang="ru-RU" sz="30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620687"/>
          <a:ext cx="8424936" cy="539508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312368"/>
                <a:gridCol w="5112568"/>
              </a:tblGrid>
              <a:tr h="1007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 </a:t>
                      </a:r>
                      <a:r>
                        <a:rPr lang="ru-RU" sz="28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Вопрос  </a:t>
                      </a:r>
                      <a:r>
                        <a:rPr lang="ru-RU" sz="2800" b="1" i="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анкетирования</a:t>
                      </a:r>
                      <a:endParaRPr lang="ru-RU" sz="2800" b="1" i="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    </a:t>
                      </a:r>
                      <a:r>
                        <a:rPr lang="ru-RU" sz="28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Обобщенный  ответ   </a:t>
                      </a:r>
                      <a:r>
                        <a:rPr lang="ru-RU" sz="2800" b="1" i="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    учащихся                                             </a:t>
                      </a:r>
                      <a:endParaRPr lang="ru-RU" sz="2800" b="1" i="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96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Какие 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синтаксические особенности вашего языка не соответствуют синтаксису русского  языка?</a:t>
                      </a:r>
                      <a:endParaRPr lang="ru-RU" sz="28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 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русском языке слова связываются между собой при помощи окончаний слов, предлогов и союзов, в родных языках – только при помощи предлогов и </a:t>
                      </a:r>
                      <a:r>
                        <a:rPr lang="ru-RU" sz="2800" b="1" i="0" baseline="0" dirty="0" err="1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послеслогов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.</a:t>
                      </a:r>
                      <a:endParaRPr lang="ru-RU" sz="28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619487" y="2420888"/>
            <a:ext cx="7264881" cy="1328023"/>
          </a:xfrm>
          <a:prstGeom prst="round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3600" b="1" i="1" u="sng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ОСОБЕННОСТИ АЛФАВИТА.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Рисунок 3" descr="алфавит таджикского языка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067944" y="332656"/>
            <a:ext cx="4848225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  <a:scene3d>
            <a:camera prst="orthographicFront"/>
            <a:lightRig rig="chilly" dir="t"/>
          </a:scene3d>
          <a:sp3d extrusionH="12700" contourW="57150" prstMaterial="dkEdge">
            <a:bevelT w="114300" prst="artDeco"/>
            <a:bevelB w="95250" h="330200" prst="artDeco"/>
          </a:sp3d>
        </p:spPr>
      </p:pic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755576" y="4437112"/>
            <a:ext cx="294664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4000" b="1" dirty="0">
                <a:ln w="18000">
                  <a:solidFill>
                    <a:srgbClr val="663300"/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Ғ ӣ Қ ӯ Ҳ Ҷ </a:t>
            </a:r>
          </a:p>
        </p:txBody>
      </p:sp>
      <p:pic>
        <p:nvPicPr>
          <p:cNvPr id="6" name="Picture 3" descr="J:\тадж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052736"/>
            <a:ext cx="2831130" cy="2839219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4249"/>
          </a:xfrm>
          <a:prstGeom prst="rect">
            <a:avLst/>
          </a:prstGeom>
          <a:noFill/>
        </p:spPr>
      </p:pic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684213" y="836613"/>
            <a:ext cx="7991475" cy="5516404"/>
          </a:xfrm>
          <a:prstGeom prst="roundRect">
            <a:avLst/>
          </a:prstGeom>
          <a:noFill/>
          <a:ln>
            <a:noFill/>
            <a:headEnd/>
            <a:tailEnd/>
          </a:ln>
          <a:scene3d>
            <a:camera prst="orthographicFront"/>
            <a:lightRig rig="chilly" dir="tl"/>
          </a:scene3d>
          <a:sp3d contourW="25400" prstMaterial="dkEdge">
            <a:bevelT w="152400" h="101600"/>
            <a:bevelB w="63500" h="9525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«Все люди рождаются свободными и равными в своем достоинстве и правах. Они наделены разумом и совестью и должны поступать друг с другом в духе братства». </a:t>
            </a:r>
          </a:p>
          <a:p>
            <a:pPr>
              <a:defRPr/>
            </a:pPr>
            <a:endParaRPr lang="ru-RU" sz="3600" b="1" i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>
              <a:defRPr/>
            </a:pPr>
            <a:r>
              <a:rPr lang="ru-RU" sz="3000" b="1" i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(Из «Декларации прав человека»)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23528" y="1052736"/>
            <a:ext cx="8532000" cy="4869418"/>
          </a:xfrm>
          <a:prstGeom prst="round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600000" rev="0"/>
              </a:camera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Тамоми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шахсон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озодона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баробар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ба як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андоза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эътибор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хукуки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шахрванди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ба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дуне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омадаанд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.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Онхо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бо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хирад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вичдон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пуранд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ва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бояд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бо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хамдигар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бо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рухи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бародарона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рафтор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 </a:t>
            </a:r>
            <a:r>
              <a:rPr lang="ru-RU" sz="4000" b="1" i="1" spc="-150" dirty="0" err="1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кунанд</a:t>
            </a:r>
            <a:r>
              <a:rPr lang="ru-RU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</a:t>
            </a:r>
            <a:r>
              <a:rPr lang="en-US" sz="4000" b="1" i="1" spc="-150" dirty="0">
                <a:solidFill>
                  <a:srgbClr val="6633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haroni" pitchFamily="2" charset="-79"/>
              </a:rPr>
              <a:t>.</a:t>
            </a:r>
            <a:endParaRPr lang="ru-RU" sz="4000" b="1" i="1" spc="-150" dirty="0">
              <a:solidFill>
                <a:srgbClr val="6633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cs typeface="Aharoni" pitchFamily="2" charset="-79"/>
            </a:endParaRPr>
          </a:p>
        </p:txBody>
      </p:sp>
      <p:sp>
        <p:nvSpPr>
          <p:cNvPr id="29699" name="AutoShape 4" descr="Шаблон (фон) презентации &quot;Весенняя фантаз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Рисунок 1" descr="http://www.melkonchaltr.narod.ru/alfavit/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268413"/>
            <a:ext cx="5929312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4111625" y="3244850"/>
            <a:ext cx="2492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11270" name="Прямоугольник 9"/>
          <p:cNvSpPr>
            <a:spLocks noChangeArrowheads="1"/>
          </p:cNvSpPr>
          <p:nvPr/>
        </p:nvSpPr>
        <p:spPr bwMode="auto">
          <a:xfrm>
            <a:off x="755576" y="4005064"/>
            <a:ext cx="18240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dirty="0" err="1">
                <a:solidFill>
                  <a:srgbClr val="6633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rPr>
              <a:t>ձ ջ ծ ճ</a:t>
            </a:r>
            <a:r>
              <a:rPr lang="ru-RU" sz="4000" b="1" dirty="0">
                <a:solidFill>
                  <a:srgbClr val="6633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rPr>
              <a:t> </a:t>
            </a:r>
          </a:p>
        </p:txBody>
      </p:sp>
      <p:pic>
        <p:nvPicPr>
          <p:cNvPr id="9" name="Picture 4" descr="J:\арм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92697"/>
            <a:ext cx="2850317" cy="273630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Righ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0" name="Прямоугольник 3"/>
          <p:cNvSpPr>
            <a:spLocks noChangeArrowheads="1"/>
          </p:cNvSpPr>
          <p:nvPr/>
        </p:nvSpPr>
        <p:spPr bwMode="auto">
          <a:xfrm>
            <a:off x="684213" y="836613"/>
            <a:ext cx="79914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>
              <a:defRPr/>
            </a:pP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«Все люди рождаются свободными и равными в своем достоинстве и правах. Они наделены разумом и совестью и должны поступать друг с другом в духе братства». </a:t>
            </a:r>
          </a:p>
          <a:p>
            <a:pPr>
              <a:defRPr/>
            </a:pPr>
            <a:endParaRPr lang="ru-RU" sz="36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30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(Из «Декларации прав человека»)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468313" y="981075"/>
            <a:ext cx="813593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663300"/>
                </a:solidFill>
                <a:effectLst>
                  <a:glow rad="101600">
                    <a:srgbClr val="AC9292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      </a:t>
            </a:r>
            <a:r>
              <a:rPr lang="ru-RU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«</a:t>
            </a:r>
            <a:r>
              <a:rPr lang="hy-AM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Բոլորը ծնվում են ազատ և հավասար, սեփական </a:t>
            </a:r>
            <a:br>
              <a:rPr lang="hy-AM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</a:br>
            <a:r>
              <a:rPr lang="hy-AM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արժանիքներով և իրավունքներով: Նրանց շնորհված է գիտակցություն և խիղճ` վարվելու միմյանց հետ եղբայրաբար</a:t>
            </a:r>
            <a:r>
              <a:rPr lang="hy-AM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:</a:t>
            </a:r>
            <a:r>
              <a:rPr lang="ru-RU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»</a:t>
            </a:r>
            <a:endParaRPr lang="ru-RU" sz="40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8" name="Picture 2" descr="http://f4.foto.rambler.ru/preview/r/452x406/4f67df6c-3d42-d559-9f54-1ceea2000a3f/%D0%93%D1%80%D1%83%D0%B7%D0%B8%D0%BD%D1%81%D0%BA%D0%B8%D0%B9_%D0%B0%D0%BB%D1%84%D0%B0%D0%B2%D0%B8%D1%82_%D0%90%D0%A1%D0%9E%D0%9C%D0%A2%D0%90%D0%92%D0%A0%D0%A3%D0%9B%D0%98_%D1%8D%D1%82%D0%BE%D1%82_%D1%88%D1%80%D0%B8%D1%84%D1%82_%D0%B8%D1%81%D0%BF%D0%BE%D0%BB%D1%8C%D0%B7%D0%BE%D0%B2%D0%B0%D0%BB%D1%81%D1%8F_%D0%B2_%D0%93%D1%80%D1%83%D0%B7%D0%B8%D0%B8_%D0%B4%D0%BE_IX_X_%D0%B2%D0%B5%D0%BA%D0%BE%D0%B2_.jpg"/>
          <p:cNvSpPr>
            <a:spLocks noChangeAspect="1" noChangeArrowheads="1"/>
          </p:cNvSpPr>
          <p:nvPr/>
        </p:nvSpPr>
        <p:spPr bwMode="auto">
          <a:xfrm>
            <a:off x="3492500" y="152400"/>
            <a:ext cx="5329238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51520" y="4797152"/>
            <a:ext cx="4603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ძ, ჯ Ҭ Ҧ Қ  Ҕ Ҟ Ӡ  Џ </a:t>
            </a:r>
          </a:p>
        </p:txBody>
      </p:sp>
      <p:pic>
        <p:nvPicPr>
          <p:cNvPr id="6" name="Picture 5" descr="J:\г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3301975" cy="288032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BottomRight"/>
            <a:lightRig rig="threePt" dir="t"/>
          </a:scene3d>
          <a:sp3d extrusionH="19050">
            <a:bevelT/>
            <a:bevelB/>
          </a:sp3d>
        </p:spPr>
      </p:pic>
      <p:pic>
        <p:nvPicPr>
          <p:cNvPr id="28674" name="Picture 2" descr="http://www.proza.ru/pics/2013/05/25/85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692696"/>
            <a:ext cx="390985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D:\shodievaG\шаблоны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563" y="0"/>
            <a:ext cx="9199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Picture 5" descr="J:\59.jpg"/>
          <p:cNvSpPr>
            <a:spLocks noChangeAspect="1" noChangeArrowheads="1"/>
          </p:cNvSpPr>
          <p:nvPr/>
        </p:nvSpPr>
        <p:spPr bwMode="auto">
          <a:xfrm>
            <a:off x="0" y="5562600"/>
            <a:ext cx="2287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3" name="Picture 7" descr="J:\russia.pn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0" y="476250"/>
            <a:ext cx="90011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684213" y="836613"/>
            <a:ext cx="79914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just">
              <a:defRPr/>
            </a:pP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           «Все люди рождаются свободными и равными в своем достоинстве и правах. Они наделены разумом и совестью и должны поступать друг с другом в духе братства». </a:t>
            </a:r>
          </a:p>
          <a:p>
            <a:pPr>
              <a:defRPr/>
            </a:pPr>
            <a:endParaRPr lang="ru-RU" sz="3600" b="1" i="1" dirty="0">
              <a:solidFill>
                <a:srgbClr val="663300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  <a:p>
            <a:pPr>
              <a:defRPr/>
            </a:pPr>
            <a:r>
              <a:rPr lang="ru-RU" sz="3000" b="1" i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      (Из «Декларации прав человека»)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684213" y="836613"/>
            <a:ext cx="7775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endParaRPr lang="ru-RU" sz="4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836712"/>
            <a:ext cx="7344816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« </a:t>
            </a:r>
            <a:r>
              <a:rPr lang="ka-GE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ყველა </a:t>
            </a:r>
            <a:r>
              <a:rPr lang="ka-GE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ადამიანი იბადება თავისუფალი და თანასწორი თავისი ღირსებითა და უფლებებით. მათ მინიჭებული აქვთ გონება და სინდისი და ერთმანეთის მიმართ უნდა იქცეოდნენ ძმობის სულისკვეთებით</a:t>
            </a:r>
            <a:r>
              <a:rPr lang="ka-GE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.</a:t>
            </a:r>
            <a:r>
              <a:rPr lang="ru-RU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»</a:t>
            </a:r>
            <a:endParaRPr lang="ru-RU" sz="40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611560" y="2564904"/>
            <a:ext cx="8229600" cy="93610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    </a:t>
            </a:r>
            <a:r>
              <a:rPr lang="ru-RU" sz="4000" b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Фонетические особенности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395288" y="1368425"/>
            <a:ext cx="794861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                   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Ғ, 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ӣ,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Қ, 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ӯ,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Ҳ, Ҷ.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                   </a:t>
            </a:r>
          </a:p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                       </a:t>
            </a:r>
            <a:r>
              <a:rPr lang="ru-RU" sz="3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(таджикский)</a:t>
            </a:r>
          </a:p>
          <a:p>
            <a:pPr>
              <a:defRPr/>
            </a:pPr>
            <a:r>
              <a:rPr lang="ru-RU" sz="3600" b="1" dirty="0"/>
              <a:t>                   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6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армянский)</a:t>
            </a:r>
          </a:p>
          <a:p>
            <a:pPr>
              <a:defRPr/>
            </a:pPr>
            <a:r>
              <a:rPr lang="ru-RU" sz="3000" b="1" dirty="0"/>
              <a:t>                     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ძ, ჯ Ҭ Ҧ Қ  Ҕ Ҟ Ӡ Ҷ Џ            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36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(грузинский)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779912" y="2492896"/>
            <a:ext cx="22621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hy-AM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Ձ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Ջ Ծ Ճ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684213" y="2905125"/>
            <a:ext cx="7930376" cy="715089"/>
          </a:xfrm>
          <a:prstGeom prst="round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дунё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"мир"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= 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/</a:t>
            </a:r>
            <a:r>
              <a:rPr lang="ru-RU" sz="36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дунйо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/   </a:t>
            </a:r>
            <a:r>
              <a:rPr lang="ru-RU" sz="3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(таджикский)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Picture 3" descr="J:\тадж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140" y="4653136"/>
            <a:ext cx="1507860" cy="151216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539552" y="908720"/>
            <a:ext cx="81375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ტყვია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[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тквиа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] –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пуля 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(3 согласных вместе)</a:t>
            </a:r>
          </a:p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მწვრთნელი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[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мцвртнели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] –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тренер 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(6 согласных вместе)</a:t>
            </a:r>
          </a:p>
          <a:p>
            <a:pPr>
              <a:defRPr/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გვფრცქვნით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[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гвпрцквнит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] –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очищаете         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(8 согласных вместе)</a:t>
            </a:r>
          </a:p>
        </p:txBody>
      </p:sp>
      <p:pic>
        <p:nvPicPr>
          <p:cNvPr id="4" name="Picture 5" descr="J:\г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933056"/>
            <a:ext cx="2476481" cy="216024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BottomRight"/>
            <a:lightRig rig="threePt" dir="t"/>
          </a:scene3d>
          <a:sp3d extrusionH="19050"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492896"/>
            <a:ext cx="5904656" cy="1634490"/>
          </a:xfrm>
          <a:prstGeom prst="roundRect">
            <a:avLst/>
          </a:prstGeom>
          <a:ln>
            <a:solidFill>
              <a:srgbClr val="663300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Зиндаги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– 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[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з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и 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н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а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г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и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]</a:t>
            </a:r>
            <a:endParaRPr lang="ru-RU" sz="36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  <a:p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ма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ғ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оза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- [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м а 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ғ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 </a:t>
            </a:r>
            <a:r>
              <a:rPr lang="ru-RU" sz="36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з</a:t>
            </a:r>
            <a:r>
              <a:rPr lang="ru-RU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а</a:t>
            </a:r>
            <a:r>
              <a:rPr lang="en-US" sz="3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]</a:t>
            </a:r>
            <a:endParaRPr lang="ru-RU" sz="36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1187450" y="2205038"/>
            <a:ext cx="72723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д`ж</a:t>
            </a:r>
            <a:r>
              <a:rPr lang="ru-RU" sz="3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бахт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  -   несчастный, </a:t>
            </a:r>
          </a:p>
          <a:p>
            <a:pPr>
              <a:defRPr/>
            </a:pPr>
            <a:r>
              <a:rPr 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д`ж</a:t>
            </a:r>
            <a:r>
              <a:rPr lang="ru-RU" sz="3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гоh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    -   недовольный,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 </a:t>
            </a:r>
          </a:p>
          <a:p>
            <a:pPr>
              <a:defRPr/>
            </a:pPr>
            <a:r>
              <a:rPr 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д`ж</a:t>
            </a:r>
            <a:r>
              <a:rPr lang="ru-RU" sz="3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гуйн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  -   бледный</a:t>
            </a:r>
          </a:p>
        </p:txBody>
      </p:sp>
      <p:pic>
        <p:nvPicPr>
          <p:cNvPr id="4" name="Picture 4" descr="J:\ар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8792" y="4221088"/>
            <a:ext cx="1875208" cy="180020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Righ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827088" y="1484313"/>
            <a:ext cx="80660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ода́м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«человек», </a:t>
            </a:r>
          </a:p>
          <a:p>
            <a:pPr>
              <a:defRPr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талаба</a:t>
            </a:r>
            <a:r>
              <a:rPr lang="en-US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́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«ученик»</a:t>
            </a:r>
          </a:p>
          <a:p>
            <a:pPr>
              <a:defRPr/>
            </a:pPr>
            <a:r>
              <a:rPr lang="ru-RU" sz="3600" b="1" dirty="0"/>
              <a:t> </a:t>
            </a:r>
          </a:p>
          <a:p>
            <a:pPr>
              <a:defRPr/>
            </a:pPr>
            <a:r>
              <a:rPr lang="ru-RU" sz="3600" b="1" dirty="0"/>
              <a:t>                                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(таджикский)</a:t>
            </a:r>
          </a:p>
        </p:txBody>
      </p:sp>
      <p:pic>
        <p:nvPicPr>
          <p:cNvPr id="4" name="Picture 3" descr="J:\тадж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140" y="4653136"/>
            <a:ext cx="1507860" cy="151216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0" y="2420888"/>
            <a:ext cx="8640960" cy="122413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 algn="ctr">
              <a:buFontTx/>
              <a:buNone/>
              <a:defRPr/>
            </a:pPr>
            <a:r>
              <a:rPr lang="ru-RU" sz="3600" b="1" i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ГРАММАТИЧЕСКИЕ</a:t>
            </a:r>
            <a:r>
              <a:rPr lang="en-US" sz="3600" b="1" i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ru-RU" sz="3600" b="1" i="1" u="sng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ru-RU" sz="3600" b="1" i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ОСОБЕННОСТИ</a:t>
            </a:r>
            <a:endParaRPr lang="ru-RU" sz="3600" b="1" i="1" u="sng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D:\shodievaG\шаблоны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9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AutoShape 2" descr="http://upload.wikimedia.org/wikipedia/commons/thumb/e/e3/Coat_of_arms_of_Tajikistan_.svg/350px-Coat_of_arms_of_Tajikistan_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747" name="Picture 3" descr="J:\тадж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2831130" cy="2839219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  <p:pic>
        <p:nvPicPr>
          <p:cNvPr id="31748" name="Picture 4" descr="J:\арм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861048"/>
            <a:ext cx="2952328" cy="283423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Right"/>
            <a:lightRig rig="threePt" dir="t"/>
          </a:scene3d>
          <a:sp3d>
            <a:bevelT/>
            <a:bevelB/>
          </a:sp3d>
        </p:spPr>
      </p:pic>
      <p:pic>
        <p:nvPicPr>
          <p:cNvPr id="31749" name="Picture 5" descr="J:\гр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1628800"/>
            <a:ext cx="3301975" cy="288032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BottomRight"/>
            <a:lightRig rig="threePt" dir="t"/>
          </a:scene3d>
          <a:sp3d extrusionH="19050">
            <a:bevelT/>
            <a:bevelB/>
          </a:sp3d>
        </p:spPr>
      </p:pic>
      <p:pic>
        <p:nvPicPr>
          <p:cNvPr id="31750" name="Picture 6" descr="J:\рос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04664"/>
            <a:ext cx="2685777" cy="2941915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extrusionH="12700"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6" descr="D:\shodievaG\шаблоны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563" y="0"/>
            <a:ext cx="9199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Picture 8" descr="http://vaco-shop.ru/image/cache/data/vaco-shop-ru%20(14)-400x400.jpg"/>
          <p:cNvSpPr>
            <a:spLocks noChangeAspect="1" noChangeArrowheads="1"/>
          </p:cNvSpPr>
          <p:nvPr/>
        </p:nvSpPr>
        <p:spPr bwMode="auto">
          <a:xfrm rot="-1866048">
            <a:off x="5138738" y="-36513"/>
            <a:ext cx="3810000" cy="381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6085" name="Picture 2" descr="http://im0-tub-ru.yandex.net/i?id=457405195-4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3959225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" name="Picture 1" descr="J:\01lab759k13401914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737396"/>
            <a:ext cx="3090453" cy="4120604"/>
          </a:xfrm>
          <a:prstGeom prst="rect">
            <a:avLst/>
          </a:prstGeom>
          <a:noFill/>
        </p:spPr>
      </p:pic>
      <p:pic>
        <p:nvPicPr>
          <p:cNvPr id="17410" name="Picture 2" descr="J:\1318229899_0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0"/>
            <a:ext cx="2565285" cy="3600400"/>
          </a:xfrm>
          <a:prstGeom prst="rect">
            <a:avLst/>
          </a:prstGeom>
          <a:noFill/>
        </p:spPr>
      </p:pic>
      <p:pic>
        <p:nvPicPr>
          <p:cNvPr id="46084" name="Picture 4" descr="http://img1.liveinternet.ru/images/attach/c/8/99/371/99371511_0007007Srednijro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068960"/>
            <a:ext cx="482600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2771800" y="1124744"/>
            <a:ext cx="34578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ПОСЛЕЛОГИ</a:t>
            </a:r>
            <a:endParaRPr lang="ru-RU" sz="40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204864"/>
            <a:ext cx="4572000" cy="39703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shi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- </a:t>
            </a:r>
            <a:r>
              <a:rPr lang="ru-RU" b="1" dirty="0" smtClean="0"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в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: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skola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shi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в школе),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minda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Saqartvelo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shi</a:t>
            </a:r>
            <a:r>
              <a:rPr lang="en-US" b="1" dirty="0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хочу в Грузию)</a:t>
            </a:r>
            <a:b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ze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- </a:t>
            </a:r>
            <a:r>
              <a:rPr lang="ru-RU" b="1" dirty="0" smtClean="0"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на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: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xe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ze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на дереве),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tovl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ze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на снегу)</a:t>
            </a:r>
            <a:b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- </a:t>
            </a:r>
            <a:r>
              <a:rPr lang="en-US" b="1" dirty="0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tan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 - </a:t>
            </a:r>
            <a:r>
              <a:rPr lang="ru-RU" b="1" dirty="0" err="1" smtClean="0"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к,у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: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magidas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tan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mivedi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я подошёл к столу),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saxli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napir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tan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дом у берега)</a:t>
            </a:r>
            <a:b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</a:b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dan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- </a:t>
            </a:r>
            <a:r>
              <a:rPr lang="ru-RU" b="1" dirty="0" err="1" smtClean="0"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из,от,с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: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samushao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dan</a:t>
            </a:r>
            <a:r>
              <a:rPr lang="en-US" b="1" dirty="0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mosvla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прийти с работы),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kalaki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dan</a:t>
            </a:r>
            <a:r>
              <a:rPr lang="en-US" b="1" dirty="0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shors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cxovrobda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он жил далеко от города),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kino</a:t>
            </a:r>
            <a:r>
              <a:rPr lang="en-US" b="1" dirty="0" err="1" smtClean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dan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b="1" dirty="0" err="1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gamosvla</a:t>
            </a:r>
            <a:r>
              <a:rPr lang="en-US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 (</a:t>
            </a:r>
            <a:r>
              <a:rPr lang="ru-RU" b="1" dirty="0" smtClean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выйти из кино)</a:t>
            </a:r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6" name="Прямоугольник 3"/>
          <p:cNvSpPr>
            <a:spLocks noChangeArrowheads="1"/>
          </p:cNvSpPr>
          <p:nvPr/>
        </p:nvSpPr>
        <p:spPr bwMode="auto">
          <a:xfrm>
            <a:off x="900113" y="1465263"/>
            <a:ext cx="77755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dirty="0"/>
              <a:t>  </a:t>
            </a:r>
            <a:r>
              <a:rPr lang="ru-RU" sz="3600" b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ვინ ?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 </a:t>
            </a:r>
            <a:r>
              <a:rPr lang="ru-RU" sz="3600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Кто?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 </a:t>
            </a:r>
          </a:p>
          <a:p>
            <a:pPr>
              <a:defRPr/>
            </a:pP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 </a:t>
            </a:r>
          </a:p>
          <a:p>
            <a:pPr>
              <a:defRPr/>
            </a:pP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 (</a:t>
            </a:r>
            <a:r>
              <a:rPr lang="ru-RU" sz="3600" b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დედა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мать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, </a:t>
            </a:r>
            <a:r>
              <a:rPr lang="ru-RU" sz="3600" b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მამა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ru-RU" sz="3600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отец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, </a:t>
            </a:r>
            <a:r>
              <a:rPr lang="ru-RU" sz="3600" b="1" dirty="0">
                <a:solidFill>
                  <a:srgbClr val="6633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და </a:t>
            </a:r>
            <a:r>
              <a:rPr lang="ru-RU" sz="3600" b="1" dirty="0">
                <a:solidFill>
                  <a:srgbClr val="C00000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сестра</a:t>
            </a:r>
            <a:r>
              <a:rPr lang="ru-RU" sz="3600" b="1" dirty="0">
                <a:effectLst>
                  <a:reflection blurRad="6350" stA="50000" endA="300" endPos="50000" dist="29997" dir="5400000" sy="-100000" algn="bl" rotWithShape="0"/>
                </a:effectLst>
              </a:rPr>
              <a:t>)</a:t>
            </a:r>
          </a:p>
          <a:p>
            <a:pPr>
              <a:defRPr/>
            </a:pPr>
            <a:endParaRPr lang="ru-RU" sz="3600" b="1" dirty="0"/>
          </a:p>
          <a:p>
            <a:pPr>
              <a:defRPr/>
            </a:pPr>
            <a:endParaRPr lang="ru-RU" sz="3600" b="1" dirty="0"/>
          </a:p>
          <a:p>
            <a:pPr>
              <a:defRPr/>
            </a:pPr>
            <a:endParaRPr lang="ru-RU" sz="3600" b="1" dirty="0"/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1258888" y="40767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6633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რა?</a:t>
            </a:r>
            <a:r>
              <a:rPr lang="ru-RU" sz="3600" b="1" dirty="0">
                <a:effectLst>
                  <a:reflection blurRad="6350" stA="60000" endA="900" endPos="58000" dir="5400000" sy="-100000" algn="bl" rotWithShape="0"/>
                </a:effectLst>
              </a:rPr>
              <a:t> </a:t>
            </a:r>
            <a:r>
              <a:rPr lang="ru-RU" sz="3600" b="1" dirty="0"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Что?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pic>
        <p:nvPicPr>
          <p:cNvPr id="6" name="Picture 5" descr="J:\г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933056"/>
            <a:ext cx="2476481" cy="216024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BottomRight"/>
            <a:lightRig rig="threePt" dir="t"/>
          </a:scene3d>
          <a:sp3d extrusionH="19050"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395536" y="692696"/>
            <a:ext cx="82804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dirty="0">
                <a:latin typeface="Arial Black" pitchFamily="34" charset="0"/>
              </a:rPr>
              <a:t>                        </a:t>
            </a:r>
            <a:r>
              <a:rPr lang="ru-RU" sz="2000" spc="-150" dirty="0">
                <a:latin typeface="Arial Black" pitchFamily="34" charset="0"/>
              </a:rPr>
              <a:t> </a:t>
            </a:r>
            <a:r>
              <a:rPr lang="ru-RU" sz="4400" b="1" spc="-150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სამოცდათოთხმეტი   </a:t>
            </a:r>
            <a:r>
              <a:rPr lang="ru-RU" sz="44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3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3600" b="1" dirty="0"/>
              <a:t>              </a:t>
            </a:r>
            <a:r>
              <a:rPr lang="ru-RU" sz="3600" dirty="0"/>
              <a:t>[</a:t>
            </a:r>
            <a:r>
              <a:rPr lang="ru-RU" sz="3600" dirty="0" err="1"/>
              <a:t>сам-оц-да-тотх-мети</a:t>
            </a:r>
            <a:r>
              <a:rPr lang="ru-RU" sz="3600" dirty="0"/>
              <a:t>]  </a:t>
            </a:r>
          </a:p>
          <a:p>
            <a:pPr>
              <a:defRPr/>
            </a:pPr>
            <a:r>
              <a:rPr lang="ru-RU" sz="3600" b="1" dirty="0"/>
              <a:t>                                                                                                  </a:t>
            </a:r>
            <a:r>
              <a:rPr lang="ru-RU" sz="3600" dirty="0"/>
              <a:t>означает</a:t>
            </a:r>
          </a:p>
          <a:p>
            <a:pPr>
              <a:defRPr/>
            </a:pPr>
            <a:r>
              <a:rPr lang="ru-RU" sz="3600" b="1" dirty="0"/>
              <a:t>       ”три[</a:t>
            </a:r>
            <a:r>
              <a:rPr lang="ru-RU" sz="3600" b="1" dirty="0" err="1">
                <a:solidFill>
                  <a:srgbClr val="C00000"/>
                </a:solidFill>
              </a:rPr>
              <a:t>жды</a:t>
            </a:r>
            <a:r>
              <a:rPr lang="ru-RU" sz="3600" b="1" dirty="0"/>
              <a:t>]-</a:t>
            </a:r>
            <a:r>
              <a:rPr lang="ru-RU" sz="3600" b="1" dirty="0" err="1"/>
              <a:t>двадцать-и</a:t>
            </a:r>
            <a:r>
              <a:rPr lang="ru-RU" sz="3600" b="1" dirty="0"/>
              <a:t>-[</a:t>
            </a:r>
            <a:r>
              <a:rPr lang="ru-RU" sz="3600" b="1" dirty="0">
                <a:solidFill>
                  <a:srgbClr val="C00000"/>
                </a:solidFill>
              </a:rPr>
              <a:t>на-</a:t>
            </a:r>
            <a:r>
              <a:rPr lang="ru-RU" sz="3600" b="1" dirty="0">
                <a:solidFill>
                  <a:srgbClr val="AC9292"/>
                </a:solidFill>
              </a:rPr>
              <a:t> </a:t>
            </a:r>
          </a:p>
          <a:p>
            <a:pPr>
              <a:defRPr/>
            </a:pPr>
            <a:r>
              <a:rPr lang="ru-RU" sz="3600" b="1" dirty="0"/>
              <a:t>         ]</a:t>
            </a:r>
            <a:r>
              <a:rPr lang="ru-RU" sz="3600" b="1" dirty="0" err="1"/>
              <a:t>четыре-больше</a:t>
            </a:r>
            <a:r>
              <a:rPr lang="ru-RU" sz="3600" b="1" dirty="0">
                <a:solidFill>
                  <a:srgbClr val="C00000"/>
                </a:solidFill>
              </a:rPr>
              <a:t>[-десяти</a:t>
            </a:r>
            <a:r>
              <a:rPr lang="ru-RU" sz="3600" b="1" dirty="0"/>
              <a:t>]”</a:t>
            </a:r>
          </a:p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 не </a:t>
            </a:r>
            <a:r>
              <a:rPr lang="ru-RU" sz="3600" b="1" dirty="0"/>
              <a:t>“семь десятков и  четыре”,</a:t>
            </a:r>
          </a:p>
          <a:p>
            <a:pPr>
              <a:defRPr/>
            </a:pPr>
            <a:r>
              <a:rPr lang="ru-RU" sz="3600" b="1" dirty="0"/>
              <a:t>                  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в русском. </a:t>
            </a:r>
          </a:p>
        </p:txBody>
      </p:sp>
      <p:pic>
        <p:nvPicPr>
          <p:cNvPr id="5" name="Picture 5" descr="J:\г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498370"/>
            <a:ext cx="1828409" cy="159492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bliqueBottomRight"/>
            <a:lightRig rig="threePt" dir="t"/>
          </a:scene3d>
          <a:sp3d extrusionH="19050"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539552" y="1772816"/>
            <a:ext cx="7704708" cy="2195666"/>
          </a:xfrm>
          <a:custGeom>
            <a:avLst/>
            <a:gdLst>
              <a:gd name="connsiteX0" fmla="*/ 0 w 7632700"/>
              <a:gd name="connsiteY0" fmla="*/ 0 h 2123658"/>
              <a:gd name="connsiteX1" fmla="*/ 7632700 w 7632700"/>
              <a:gd name="connsiteY1" fmla="*/ 0 h 2123658"/>
              <a:gd name="connsiteX2" fmla="*/ 7632700 w 7632700"/>
              <a:gd name="connsiteY2" fmla="*/ 2123658 h 2123658"/>
              <a:gd name="connsiteX3" fmla="*/ 0 w 7632700"/>
              <a:gd name="connsiteY3" fmla="*/ 2123658 h 2123658"/>
              <a:gd name="connsiteX4" fmla="*/ 0 w 7632700"/>
              <a:gd name="connsiteY4" fmla="*/ 0 h 21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2700" h="2123658">
                <a:moveTo>
                  <a:pt x="0" y="0"/>
                </a:moveTo>
                <a:lnTo>
                  <a:pt x="7632700" y="0"/>
                </a:lnTo>
                <a:lnTo>
                  <a:pt x="7632700" y="2123658"/>
                </a:lnTo>
                <a:lnTo>
                  <a:pt x="0" y="2123658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44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хона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</a:t>
            </a:r>
            <a:r>
              <a:rPr lang="ru-RU" sz="4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44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ман</a:t>
            </a:r>
            <a:r>
              <a:rPr lang="ru-RU" sz="4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— мой дом  </a:t>
            </a:r>
          </a:p>
          <a:p>
            <a:pPr algn="ctr">
              <a:defRPr/>
            </a:pPr>
            <a:r>
              <a:rPr lang="ru-RU" sz="44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падар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4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ту — твой отец  </a:t>
            </a:r>
            <a:r>
              <a:rPr lang="ru-RU" sz="44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китоб</a:t>
            </a:r>
            <a:r>
              <a:rPr lang="ru-RU" sz="4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</a:t>
            </a: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44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онхо</a:t>
            </a:r>
            <a:r>
              <a:rPr lang="ru-RU" sz="4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— их книга</a:t>
            </a:r>
          </a:p>
        </p:txBody>
      </p:sp>
      <p:pic>
        <p:nvPicPr>
          <p:cNvPr id="5" name="Picture 3" descr="J:\тадж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140" y="4653136"/>
            <a:ext cx="1507860" cy="151216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0" y="2276872"/>
            <a:ext cx="8928795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36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Девори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баланд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- «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высокая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стена». </a:t>
            </a:r>
          </a:p>
          <a:p>
            <a:pPr algn="ctr">
              <a:defRPr/>
            </a:pPr>
            <a:r>
              <a:rPr lang="ru-RU" sz="36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Деворҳ</a:t>
            </a:r>
            <a:r>
              <a:rPr lang="ru-RU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ои</a:t>
            </a:r>
            <a:r>
              <a:rPr lang="ru-RU" sz="3600" b="1" i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баланд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- «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высокие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стен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ы</a:t>
            </a:r>
            <a:r>
              <a:rPr lang="ru-RU" sz="36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».</a:t>
            </a:r>
            <a:endParaRPr lang="ru-RU" sz="36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Picture 3" descr="J:\тадж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140" y="4653136"/>
            <a:ext cx="1507860" cy="151216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683568" y="1412776"/>
            <a:ext cx="7560840" cy="25542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3200" b="1" i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на</a:t>
            </a:r>
            <a:r>
              <a:rPr lang="ru-RU" sz="3200" b="1" i="1" dirty="0" err="1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меравам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    </a:t>
            </a: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не 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пойду 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  </a:t>
            </a:r>
            <a:r>
              <a:rPr lang="ru-RU" sz="3200" b="1" i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на</a:t>
            </a:r>
            <a:r>
              <a:rPr lang="ru-RU" sz="3200" b="1" i="1" dirty="0" err="1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мехурам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   </a:t>
            </a: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не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буду есть</a:t>
            </a:r>
          </a:p>
          <a:p>
            <a:pPr algn="ctr">
              <a:defRPr/>
            </a:pPr>
            <a:r>
              <a:rPr lang="ru-RU" sz="3200" b="1" i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на</a:t>
            </a:r>
            <a:r>
              <a:rPr lang="ru-RU" sz="3200" b="1" i="1" dirty="0" err="1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мехарам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</a:t>
            </a: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не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куплю </a:t>
            </a:r>
          </a:p>
          <a:p>
            <a:pPr algn="ctr">
              <a:defRPr/>
            </a:pPr>
            <a:r>
              <a:rPr lang="ru-RU" sz="3200" b="1" i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на</a:t>
            </a:r>
            <a:r>
              <a:rPr lang="ru-RU" sz="3200" b="1" i="1" dirty="0" err="1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мегирад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   </a:t>
            </a: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не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возьмет </a:t>
            </a:r>
          </a:p>
          <a:p>
            <a:pPr algn="ctr">
              <a:defRPr/>
            </a:pPr>
            <a:r>
              <a:rPr lang="ru-RU" sz="3200" b="1" i="1" dirty="0" err="1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на</a:t>
            </a:r>
            <a:r>
              <a:rPr lang="ru-RU" sz="3200" b="1" i="1" dirty="0" err="1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меоянд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         </a:t>
            </a:r>
            <a:r>
              <a:rPr lang="ru-RU" sz="3200" b="1" i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не</a:t>
            </a:r>
            <a:r>
              <a:rPr lang="ru-RU" sz="3200" b="1" i="1" dirty="0">
                <a:solidFill>
                  <a:srgbClr val="66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придут.</a:t>
            </a:r>
            <a:r>
              <a:rPr lang="ru-RU" sz="3200" b="1" i="1" dirty="0">
                <a:effectLst>
                  <a:reflection blurRad="6350" stA="55000" endA="300" endPos="45500" dir="5400000" sy="-100000" algn="bl" rotWithShape="0"/>
                </a:effectLst>
              </a:rPr>
              <a:t> </a:t>
            </a:r>
            <a:endParaRPr lang="ru-RU" sz="32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Picture 3" descr="J:\тадж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293096"/>
            <a:ext cx="1691680" cy="169651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1" name="Picture 1" descr="J: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6124601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7" name="Picture 1" descr="J:\Вида-народов-России-и-ССС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764704"/>
            <a:ext cx="5715000" cy="566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6865" name="Picture 1" descr="J:\ui-524d3c4a5a0e27.1372732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836712"/>
            <a:ext cx="6883400" cy="516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060848"/>
            <a:ext cx="8352928" cy="2592288"/>
          </a:xfrm>
          <a:prstGeom prst="round2SameRect">
            <a:avLst>
              <a:gd name="adj1" fmla="val 50000"/>
              <a:gd name="adj2" fmla="val 50000"/>
            </a:avLst>
          </a:prstGeom>
          <a:noFill/>
          <a:ln>
            <a:solidFill>
              <a:srgbClr val="663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4800" b="1" dirty="0" smtClean="0">
                <a:ln w="12700" cmpd="sng">
                  <a:solidFill>
                    <a:srgbClr val="663300"/>
                  </a:solidFill>
                  <a:prstDash val="solid"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РЕЗУЛЬТАТЫ ПРАКТИЧЕСКОГО ИССЛЕДОВАНИЯ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24744"/>
          <a:ext cx="8460183" cy="4119118"/>
        </p:xfrm>
        <a:graphic>
          <a:graphicData uri="http://schemas.openxmlformats.org/drawingml/2006/table">
            <a:tbl>
              <a:tblPr firstRow="1" firstCol="1" bandRow="1" bandCol="1"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  <a:reflection blurRad="6350" stA="50000" endA="275" endPos="40000" dist="101600" dir="5400000" sy="-100000" algn="bl" rotWithShape="0"/>
                </a:effectLst>
                <a:tableStyleId>{5C22544A-7EE6-4342-B048-85BDC9FD1C3A}</a:tableStyleId>
              </a:tblPr>
              <a:tblGrid>
                <a:gridCol w="3960440"/>
                <a:gridCol w="4499743"/>
              </a:tblGrid>
              <a:tr h="12961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Arial Black" pitchFamily="34" charset="0"/>
                        </a:rPr>
                        <a:t>Вопрос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Arial Black" pitchFamily="34" charset="0"/>
                        </a:rPr>
                        <a:t>анкетирования </a:t>
                      </a:r>
                      <a:endParaRPr lang="ru-RU" sz="24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5000" endA="300" endPos="45500" dir="5400000" sy="-100000" algn="bl" rotWithShape="0"/>
                        </a:effectLst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Arial Black" pitchFamily="34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Обобщенный  ответ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 учащихся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5000" endA="300" endPos="45500" dir="5400000" sy="-100000" algn="bl" rotWithShape="0"/>
                          </a:effectLst>
                          <a:latin typeface="Arial Black" pitchFamily="34" charset="0"/>
                        </a:rPr>
                        <a:t>                                  </a:t>
                      </a:r>
                      <a:endParaRPr lang="ru-RU" sz="24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5000" endA="300" endPos="45500" dir="5400000" sy="-100000" algn="bl" rotWithShape="0"/>
                        </a:effectLst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9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6633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Какие особенности русского алфавита являются для вас необычными в сравнении с вашим родным  языком?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6633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В русском алфавите есть  буквы  звуки, которых нет в алфавите родных языков и наоборот.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620713"/>
          <a:ext cx="8784976" cy="551882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176464"/>
                <a:gridCol w="4608512"/>
              </a:tblGrid>
              <a:tr h="1872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</a:rPr>
                        <a:t>Вопрос  анкетирования</a:t>
                      </a:r>
                      <a:endParaRPr lang="ru-RU" sz="30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</a:rPr>
                        <a:t>                             </a:t>
                      </a:r>
                      <a:r>
                        <a:rPr lang="ru-RU" sz="30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</a:rPr>
                        <a:t>Обобщенный </a:t>
                      </a:r>
                      <a:endParaRPr lang="ru-RU" sz="3000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</a:rPr>
                        <a:t>        </a:t>
                      </a:r>
                      <a:r>
                        <a:rPr lang="ru-RU" sz="300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</a:rPr>
                        <a:t>ответ  учащихся                    </a:t>
                      </a:r>
                      <a:endParaRPr lang="ru-RU" sz="30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1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aseline="0" dirty="0">
                          <a:solidFill>
                            <a:srgbClr val="6633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Какие звуки или сочетания  звуков русского языка являются трудными в соответствии с произношением родного вам языка?</a:t>
                      </a:r>
                      <a:endParaRPr lang="ru-RU" sz="3000" baseline="0" dirty="0">
                        <a:solidFill>
                          <a:srgbClr val="663300"/>
                        </a:solidFill>
                        <a:effectLst>
                          <a:reflection blurRad="6350" stA="50000" endA="300" endPos="50000" dist="29997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900" b="1" i="0" baseline="0" dirty="0">
                          <a:solidFill>
                            <a:srgbClr val="663300"/>
                          </a:solidFill>
                          <a:effectLst>
                            <a:reflection blurRad="6350" stA="50000" endA="300" endPos="50000" dist="29997" dir="5400000" sy="-100000" algn="bl" rotWithShape="0"/>
                          </a:effectLst>
                        </a:rPr>
                        <a:t>Трудными являются йотированные гласные и звуки, обозначенные буквами    Ч, Щ, Ц,.  В родных языках есть похожие звуки, но они обозначаются иначе.</a:t>
                      </a:r>
                      <a:endParaRPr lang="ru-RU" sz="2900" b="1" i="0" baseline="0" dirty="0">
                        <a:solidFill>
                          <a:srgbClr val="663300"/>
                        </a:solidFill>
                        <a:effectLst>
                          <a:reflection blurRad="6350" stA="50000" endA="300" endPos="50000" dist="29997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620687"/>
          <a:ext cx="8568952" cy="554012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88432"/>
                <a:gridCol w="4680520"/>
              </a:tblGrid>
              <a:tr h="1367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Вопрос  анкетирования</a:t>
                      </a:r>
                      <a:endParaRPr lang="ru-RU" sz="30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ru-RU" sz="30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Обобщенный                                    ответ  </a:t>
                      </a:r>
                      <a:r>
                        <a:rPr lang="ru-RU" sz="300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учащихся                    </a:t>
                      </a:r>
                      <a:endParaRPr lang="ru-RU" sz="30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8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Какие особенности ударения в вашем языке не соответствуют особенностям ударения русского языка?</a:t>
                      </a:r>
                      <a:endParaRPr lang="ru-RU" sz="300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0" b="1" i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родных языках </a:t>
                      </a:r>
                      <a:r>
                        <a:rPr lang="ru-RU" sz="30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ударение</a:t>
                      </a:r>
                      <a:r>
                        <a:rPr lang="ru-RU" sz="3000" b="1" i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закреплено на определенных слогах, а в русском языке оно подвижное (в разных словах падает на разные слоги).</a:t>
                      </a:r>
                      <a:endParaRPr lang="ru-RU" sz="3000" b="1" i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исследовательская работа Шодиева Гулы\для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908720"/>
          <a:ext cx="8712968" cy="484936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20480"/>
                <a:gridCol w="4392488"/>
              </a:tblGrid>
              <a:tr h="936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 </a:t>
                      </a:r>
                      <a:r>
                        <a:rPr lang="ru-RU" sz="28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Вопрос  </a:t>
                      </a:r>
                      <a:r>
                        <a:rPr lang="ru-RU" sz="2800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анкетирования</a:t>
                      </a:r>
                      <a:endParaRPr lang="ru-RU" sz="28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Обобщенный            </a:t>
                      </a:r>
                      <a:r>
                        <a:rPr lang="ru-RU" sz="28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ответ  учащихся                               </a:t>
                      </a:r>
                      <a:endParaRPr lang="ru-RU" sz="2800" baseline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1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Какие 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правила написания слов в вашем языке не соответствуют правилам написания слов русского языка?</a:t>
                      </a:r>
                      <a:endParaRPr lang="ru-RU" sz="28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В 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русском языке произношение часто  не соответствует правописанию, а в родных языках слова как </a:t>
                      </a:r>
                      <a:r>
                        <a:rPr lang="ru-RU" sz="2800" b="1" i="0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слышатся, </a:t>
                      </a:r>
                      <a:r>
                        <a:rPr lang="ru-RU" sz="2800" b="1" i="0" baseline="0" dirty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stA="50000" endA="300" endPos="50000" dist="29997" dir="5400000" sy="-100000" algn="bl" rotWithShape="0"/>
                          </a:effectLst>
                          <a:latin typeface="Arial Black" pitchFamily="34" charset="0"/>
                        </a:rPr>
                        <a:t>так и пишутся. </a:t>
                      </a:r>
                      <a:endParaRPr lang="ru-RU" sz="2800" b="1" i="0" baseline="0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stA="50000" endA="300" endPos="50000" dist="29997" dir="5400000" sy="-100000" algn="bl" rotWithShape="0"/>
                        </a:effectLst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741</Words>
  <Application>Microsoft Office PowerPoint</Application>
  <PresentationFormat>Экран (4:3)</PresentationFormat>
  <Paragraphs>118</Paragraphs>
  <Slides>38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Слайд 1</vt:lpstr>
      <vt:lpstr>Слайд 2</vt:lpstr>
      <vt:lpstr>Слайд 3</vt:lpstr>
      <vt:lpstr>Слайд 4</vt:lpstr>
      <vt:lpstr>РЕЗУЛЬТАТЫ ПРАКТИЧЕСКОГО ИССЛЕДОВАНИЯ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озодахон</cp:lastModifiedBy>
  <cp:revision>79</cp:revision>
  <dcterms:created xsi:type="dcterms:W3CDTF">2012-12-14T17:29:26Z</dcterms:created>
  <dcterms:modified xsi:type="dcterms:W3CDTF">2014-02-06T18:08:13Z</dcterms:modified>
</cp:coreProperties>
</file>