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46" autoAdjust="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Речевое развитие в рабочей программе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Таганцевой О.А.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Речь, при взаимодействии со сверстниками, носит преимущественно ситуативный характер. Содержание общения со взрослым выходит за пределы конкретной ситуации. </a:t>
            </a:r>
          </a:p>
          <a:p>
            <a:r>
              <a:rPr lang="ru-RU" dirty="0" smtClean="0"/>
              <a:t>	Эмоционально откликается на переживания близких взрослых, детей, персонажей сказок и историй, мультфильмов и художественных фильмов, кукольных спектаклей.</a:t>
            </a:r>
          </a:p>
          <a:p>
            <a:r>
              <a:rPr lang="ru-RU" dirty="0" smtClean="0"/>
              <a:t>	Понимает и употребляет в своей речи слова, обозначающие эмоциональное состояние (сердитый, печальный), этические качества (хитрый, добрый), эстетически характеристики (нарядный, красивый).</a:t>
            </a:r>
          </a:p>
          <a:p>
            <a:r>
              <a:rPr lang="ru-RU" dirty="0" smtClean="0"/>
              <a:t>	Может описать предмет, картину, составить рассказ по картинке, пересказать наиболее выразительный и динамичный отрывок из сказки.</a:t>
            </a:r>
          </a:p>
          <a:p>
            <a:r>
              <a:rPr lang="ru-RU" dirty="0" smtClean="0"/>
              <a:t>	Может подбирать к существительному прилагательное; знает предлоги.</a:t>
            </a:r>
          </a:p>
          <a:p>
            <a:r>
              <a:rPr lang="ru-RU" dirty="0" smtClean="0"/>
              <a:t> 	Способен самостоятельно придумать небольшую сказку на заданную тему.</a:t>
            </a:r>
          </a:p>
          <a:p>
            <a:r>
              <a:rPr lang="ru-RU" dirty="0" smtClean="0"/>
              <a:t>	Знает 2—3 стихотворения (при необходимости следует напомнить ребенку первые строчки). Называет жанр произведения. Драматизирует небольшие сказки, читает по ролям стихотворения. Называет любимые сказки и рассказы.</a:t>
            </a:r>
          </a:p>
          <a:p>
            <a:r>
              <a:rPr lang="ru-RU" dirty="0" smtClean="0"/>
              <a:t>	Самостоятельно или после напоминания со стороны взрослого использует в общении со взрослым «вежливые» слова, обращается к сотрудникам детского сада по имени-отчеству.</a:t>
            </a:r>
          </a:p>
          <a:p>
            <a:r>
              <a:rPr lang="ru-RU" dirty="0" smtClean="0"/>
              <a:t>	Умеет (сам или при помощи взрослого) вежливо выражать свою просьбу, благодарить за оказанную услугу.</a:t>
            </a:r>
          </a:p>
          <a:p>
            <a:r>
              <a:rPr lang="ru-RU" dirty="0" smtClean="0"/>
              <a:t>	Знает, что нельзя вмешиваться в разговор взрослых. </a:t>
            </a:r>
          </a:p>
          <a:p>
            <a:r>
              <a:rPr lang="ru-RU" dirty="0" smtClean="0"/>
              <a:t>	Понимает и употребляет слова-антонимы; умеет образовывать новые слова по аналогии со знакомыми словами (сахарница — сухарница). Умеет выделять первый звук в слове.  Рассказывает о содержании сюжетной картинки. С помощью взрослого повторяет образцы описания игрушки.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Планируемые результаты освоения программы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05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4503"/>
            <a:ext cx="4038600" cy="3359231"/>
          </a:xfrm>
        </p:spPr>
      </p:pic>
      <p:pic>
        <p:nvPicPr>
          <p:cNvPr id="8" name="Содержимое 7" descr="IMG_059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57618"/>
            <a:ext cx="4038600" cy="337300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06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7890" y="1481138"/>
            <a:ext cx="3097220" cy="4525962"/>
          </a:xfrm>
        </p:spPr>
      </p:pic>
      <p:pic>
        <p:nvPicPr>
          <p:cNvPr id="8" name="Содержимое 7" descr="IMG_06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7249" y="1481138"/>
            <a:ext cx="338050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6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88701"/>
            <a:ext cx="4038600" cy="2510835"/>
          </a:xfrm>
        </p:spPr>
      </p:pic>
      <p:pic>
        <p:nvPicPr>
          <p:cNvPr id="6" name="Содержимое 5" descr="IMG_06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7249" y="1481138"/>
            <a:ext cx="338050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6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95400"/>
            <a:ext cx="4038600" cy="2704976"/>
          </a:xfrm>
        </p:spPr>
      </p:pic>
      <p:pic>
        <p:nvPicPr>
          <p:cNvPr id="6" name="Содержимое 5" descr="IMG_06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3352800"/>
            <a:ext cx="3948545" cy="26543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62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6249" y="1481138"/>
            <a:ext cx="3380502" cy="4525962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речевого развития в ФГОС ДО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Овладение речью как средством общения и культуры;</a:t>
            </a:r>
          </a:p>
          <a:p>
            <a:r>
              <a:rPr lang="ru-RU" dirty="0" smtClean="0"/>
              <a:t>Обогащение активного словаря;</a:t>
            </a:r>
          </a:p>
          <a:p>
            <a:r>
              <a:rPr lang="ru-RU" dirty="0" smtClean="0"/>
              <a:t>Развитие связной, грамматически правильной диалогической и монологической речи;</a:t>
            </a:r>
          </a:p>
          <a:p>
            <a:pPr fontAlgn="base"/>
            <a:r>
              <a:rPr lang="ru-RU" dirty="0" smtClean="0"/>
              <a:t>Развитие речевого творчества;</a:t>
            </a:r>
          </a:p>
          <a:p>
            <a:r>
              <a:rPr lang="ru-RU" dirty="0" smtClean="0"/>
              <a:t>Развитие звуковой и интонационной культуры речи, фонематического слуха;</a:t>
            </a:r>
          </a:p>
          <a:p>
            <a:r>
              <a:rPr lang="ru-RU" dirty="0" smtClean="0"/>
              <a:t>Знакомство с книжной культурой, детской литературой, понимание на слух текстов различных жанров детской литературы;</a:t>
            </a:r>
          </a:p>
          <a:p>
            <a:r>
              <a:rPr lang="ru-RU" dirty="0" smtClean="0"/>
              <a:t>Формирование звуковой </a:t>
            </a:r>
            <a:r>
              <a:rPr lang="ru-RU" dirty="0" err="1" smtClean="0"/>
              <a:t>аналитико</a:t>
            </a:r>
            <a:r>
              <a:rPr lang="ru-RU" dirty="0" smtClean="0"/>
              <a:t>- синтетической активности как предпосылки обучения грамоте.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работы по развитию речи детей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Развитие словаря (освоение значений слов и их уместное употребление в соответствии с контекстом высказывания, ситуацией, в которой происходит общение);</a:t>
            </a:r>
          </a:p>
          <a:p>
            <a:r>
              <a:rPr lang="ru-RU" sz="2000" dirty="0" smtClean="0"/>
              <a:t>Воспитание звуковой культуры речи (развитие восприятия звуков родной речи и произношения);</a:t>
            </a:r>
          </a:p>
          <a:p>
            <a:r>
              <a:rPr lang="ru-RU" sz="2000" dirty="0" smtClean="0"/>
              <a:t>Воспитание любви и интереса к художественному слову;</a:t>
            </a:r>
          </a:p>
          <a:p>
            <a:pPr fontAlgn="base"/>
            <a:r>
              <a:rPr lang="ru-RU" sz="2000" dirty="0" smtClean="0"/>
              <a:t>Развитие связной речи (диалогическая( разговорная) речь, монологическая ( рассказывание);</a:t>
            </a:r>
          </a:p>
          <a:p>
            <a:pPr fontAlgn="base"/>
            <a:r>
              <a:rPr lang="ru-RU" sz="2000" dirty="0" smtClean="0"/>
              <a:t>Формирование элементарного осознания явлений языка и речи (различие звука и слова, нахождение места звука в слове);</a:t>
            </a:r>
          </a:p>
          <a:p>
            <a:pPr fontAlgn="base"/>
            <a:r>
              <a:rPr lang="ru-RU" sz="2000" dirty="0" smtClean="0"/>
              <a:t>Формирование грамматического строя (морфология, синтаксис, словообразование);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развития речи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Принцип взаимосвязи сенсорного, умственного, и  речевого развития</a:t>
            </a:r>
          </a:p>
          <a:p>
            <a:r>
              <a:rPr lang="ru-RU" dirty="0" smtClean="0"/>
              <a:t>Принцип </a:t>
            </a:r>
            <a:r>
              <a:rPr lang="ru-RU" dirty="0" err="1" smtClean="0"/>
              <a:t>коммуникативно</a:t>
            </a:r>
            <a:r>
              <a:rPr lang="ru-RU" dirty="0" smtClean="0"/>
              <a:t> –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 к развитию речи</a:t>
            </a:r>
          </a:p>
          <a:p>
            <a:r>
              <a:rPr lang="ru-RU" dirty="0" smtClean="0"/>
              <a:t>Принцип языкового чутья</a:t>
            </a:r>
          </a:p>
          <a:p>
            <a:r>
              <a:rPr lang="ru-RU" dirty="0" smtClean="0"/>
              <a:t>Принцип формирования элементарного осознания явлений языка</a:t>
            </a:r>
          </a:p>
          <a:p>
            <a:r>
              <a:rPr lang="ru-RU" dirty="0" smtClean="0"/>
              <a:t>Принцип взаимосвязи работы над различными сторонами речи</a:t>
            </a:r>
          </a:p>
          <a:p>
            <a:r>
              <a:rPr lang="ru-RU" dirty="0" smtClean="0"/>
              <a:t>Принцип обогащения мотивации речевой деятельности</a:t>
            </a:r>
          </a:p>
          <a:p>
            <a:r>
              <a:rPr lang="ru-RU" dirty="0" smtClean="0"/>
              <a:t>Принцип обеспечения активной языковой практики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Общение</a:t>
            </a:r>
          </a:p>
          <a:p>
            <a:r>
              <a:rPr lang="ru-RU" dirty="0" smtClean="0"/>
              <a:t>Культурная языковая среда</a:t>
            </a:r>
          </a:p>
          <a:p>
            <a:r>
              <a:rPr lang="ru-RU" dirty="0" smtClean="0"/>
              <a:t>Обучение родной речи на занятиях</a:t>
            </a:r>
          </a:p>
          <a:p>
            <a:r>
              <a:rPr lang="ru-RU" dirty="0" smtClean="0"/>
              <a:t>Художественная литература</a:t>
            </a:r>
          </a:p>
          <a:p>
            <a:pPr fontAlgn="base"/>
            <a:r>
              <a:rPr lang="ru-RU" dirty="0" smtClean="0"/>
              <a:t>Изобразительное искусство, музыка, театр</a:t>
            </a:r>
          </a:p>
          <a:p>
            <a:pPr fontAlgn="base"/>
            <a:r>
              <a:rPr lang="ru-RU" dirty="0" smtClean="0"/>
              <a:t>Занятия по другим разделам программы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развития речи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приемы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Наглядные -наблюдения, показ иллюстративного материала, показ положения артикуляции при обучении правильному звукопроизношению;</a:t>
            </a:r>
          </a:p>
          <a:p>
            <a:r>
              <a:rPr lang="ru-RU" dirty="0" smtClean="0"/>
              <a:t>Продуктивные – основаны на построении собственных связных высказываний в зависимости от ситуации общения;</a:t>
            </a:r>
          </a:p>
          <a:p>
            <a:r>
              <a:rPr lang="ru-RU" dirty="0" smtClean="0"/>
              <a:t>Словесные - чтение и рассказывание, заучивание, пересказ, беседы;</a:t>
            </a:r>
          </a:p>
          <a:p>
            <a:r>
              <a:rPr lang="ru-RU" dirty="0" smtClean="0"/>
              <a:t>Практические - дидактические игры, игры- драматизации, инсценировки, этюды, хороводные игры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Воспитание звуковой культуры речи у дошкольников. Пособие для педагогов дошкольных учреждений. Максаков А. - М.: Мозаика-Синтез, 2007</a:t>
            </a:r>
          </a:p>
          <a:p>
            <a:pPr lvl="0"/>
            <a:r>
              <a:rPr lang="ru-RU" dirty="0" smtClean="0"/>
              <a:t>Занятия по развитию речи в детском саду. Ушакова О.С. – М.: Просвещение, 1997</a:t>
            </a:r>
          </a:p>
          <a:p>
            <a:pPr lvl="0"/>
            <a:r>
              <a:rPr lang="ru-RU" dirty="0" smtClean="0"/>
              <a:t>Речь и речевое общение детей: книга для воспитателей детского сада. </a:t>
            </a:r>
            <a:r>
              <a:rPr lang="ru-RU" dirty="0" err="1" smtClean="0"/>
              <a:t>Арушанова</a:t>
            </a:r>
            <a:r>
              <a:rPr lang="ru-RU" dirty="0" smtClean="0"/>
              <a:t> А.Г. – М.: Мозаика-Синтез, 1999</a:t>
            </a:r>
          </a:p>
          <a:p>
            <a:r>
              <a:rPr lang="ru-RU" dirty="0" smtClean="0"/>
              <a:t>Звуки и буквы. Колесникова Е.В. – М.: </a:t>
            </a:r>
            <a:r>
              <a:rPr lang="ru-RU" dirty="0" err="1" smtClean="0"/>
              <a:t>Ювента</a:t>
            </a:r>
            <a:r>
              <a:rPr lang="ru-RU" dirty="0" smtClean="0"/>
              <a:t>, 2013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Образовательные программы и технологии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Актуальность мнемотехники для дошкольников в том, что как раз в этом возрасте у детей преобладает зрительно-образная память. Чаще всего запоминание происходит непроизвольно, просто потому, что какой-то предмет или явление попали в поле зрения ребенка. Мнемотехника для дошкольников как раз помогает упростить процесс запоминания, развить ассоциативное мышление и воображение, повысить внимательность.</a:t>
            </a:r>
          </a:p>
          <a:p>
            <a:r>
              <a:rPr lang="ru-RU" dirty="0" smtClean="0"/>
              <a:t>Мнемотехника в переводе с греческого — искусство запоминания, технология развития памяти. Это система методов и приёмов, обеспечивающая успешное и эффективное запоминание информации.</a:t>
            </a:r>
          </a:p>
          <a:p>
            <a:r>
              <a:rPr lang="ru-RU" dirty="0" smtClean="0"/>
              <a:t>Схемы служат зрительным планом, помогающим ребенку воссоздать услышанное. </a:t>
            </a:r>
            <a:r>
              <a:rPr lang="ru-RU" dirty="0" err="1" smtClean="0"/>
              <a:t>Мнемсхемы</a:t>
            </a:r>
            <a:r>
              <a:rPr lang="ru-RU" dirty="0" smtClean="0"/>
              <a:t> используются в работе как дидактический материал по развитию связной речи детей:</a:t>
            </a:r>
          </a:p>
          <a:p>
            <a:r>
              <a:rPr lang="ru-RU" dirty="0" smtClean="0"/>
              <a:t>- для обогащения словарного запаса,</a:t>
            </a:r>
          </a:p>
          <a:p>
            <a:r>
              <a:rPr lang="ru-RU" dirty="0" smtClean="0"/>
              <a:t>- при обучении составлению рассказов,</a:t>
            </a:r>
          </a:p>
          <a:p>
            <a:r>
              <a:rPr lang="ru-RU" dirty="0" smtClean="0"/>
              <a:t>- при отгадывании и загадывании загадок,</a:t>
            </a:r>
          </a:p>
          <a:p>
            <a:r>
              <a:rPr lang="ru-RU" dirty="0" smtClean="0"/>
              <a:t>- при заучивании стихов.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Мнемотехника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Дидактическая игра «На что это похоже» </a:t>
            </a:r>
            <a:r>
              <a:rPr lang="ru-RU" sz="2700" b="0" dirty="0" smtClean="0"/>
              <a:t>(пример использования </a:t>
            </a:r>
            <a:r>
              <a:rPr lang="ru-RU" sz="2700" b="0" dirty="0" err="1" smtClean="0"/>
              <a:t>мемотехники</a:t>
            </a:r>
            <a:r>
              <a:rPr lang="ru-RU" sz="2700" b="0" dirty="0" smtClean="0"/>
              <a:t>)</a:t>
            </a:r>
            <a:br>
              <a:rPr lang="ru-RU" sz="2700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81138"/>
            <a:ext cx="8229600" cy="4525962"/>
          </a:xfrm>
        </p:spPr>
        <p:txBody>
          <a:bodyPr/>
          <a:lstStyle/>
          <a:p>
            <a:r>
              <a:rPr lang="ru-RU" dirty="0" smtClean="0"/>
              <a:t>Цель: Обогащать лексический запас детей через развитие умения читать графическую аналогию и перекодировать информацию.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detsad-297190-1424193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971800"/>
            <a:ext cx="3719512" cy="2791303"/>
          </a:xfrm>
          <a:prstGeom prst="rect">
            <a:avLst/>
          </a:prstGeom>
        </p:spPr>
      </p:pic>
      <p:pic>
        <p:nvPicPr>
          <p:cNvPr id="9" name="Рисунок 8" descr="detsad-297190-14241931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971800"/>
            <a:ext cx="3668105" cy="27527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516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Речевое развитие в рабочей программе </vt:lpstr>
      <vt:lpstr>Задачи речевого развития в ФГОС ДО</vt:lpstr>
      <vt:lpstr>Основные направления работы по развитию речи детей</vt:lpstr>
      <vt:lpstr>Принципы развития речи</vt:lpstr>
      <vt:lpstr>Средства развития речи</vt:lpstr>
      <vt:lpstr>Методы и приемы</vt:lpstr>
      <vt:lpstr>Образовательные программы и технологии</vt:lpstr>
      <vt:lpstr>Мнемотехника </vt:lpstr>
      <vt:lpstr>   Дидактическая игра «На что это похоже» (пример использования мемотехники)   </vt:lpstr>
      <vt:lpstr>Планируемые результаты освоения программы 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Степа</dc:creator>
  <cp:lastModifiedBy>Степа</cp:lastModifiedBy>
  <cp:revision>16</cp:revision>
  <dcterms:created xsi:type="dcterms:W3CDTF">2015-02-24T18:03:31Z</dcterms:created>
  <dcterms:modified xsi:type="dcterms:W3CDTF">2015-03-12T02:48:50Z</dcterms:modified>
</cp:coreProperties>
</file>