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2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66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574" autoAdjust="0"/>
  </p:normalViewPr>
  <p:slideViewPr>
    <p:cSldViewPr>
      <p:cViewPr varScale="1">
        <p:scale>
          <a:sx n="69" d="100"/>
          <a:sy n="69" d="100"/>
        </p:scale>
        <p:origin x="-141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48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B07FF32-0F5E-4575-B28D-7BF7F976871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7B0CF75-DAC0-4F69-A3F2-47ABA7CAB60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496FAC-B884-4D46-8E6A-C7364820DE6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D6D0434-A2B0-41CD-827E-3D0F931880A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6F8D88B-C249-42BA-89A5-B5969861911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BF1436-5A70-4950-84DB-A653554E63C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085FECE-B356-4F27-9D75-38D40935514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8EC5D15-328A-4C6C-998A-19360A85D60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44D909-8B7E-4B7F-95E5-FCA7116B727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pPr>
              <a:defRPr/>
            </a:pPr>
            <a:fld id="{D211013D-6EDA-4613-953F-D7982020727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3E022B5-6C55-460A-951D-53EA62B16CA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олилиния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fld id="{4C0708A6-2457-45EE-8812-27C1D6247C5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927" r:id="rId1"/>
    <p:sldLayoutId id="2147483928" r:id="rId2"/>
    <p:sldLayoutId id="2147483929" r:id="rId3"/>
    <p:sldLayoutId id="2147483930" r:id="rId4"/>
    <p:sldLayoutId id="2147483931" r:id="rId5"/>
    <p:sldLayoutId id="2147483932" r:id="rId6"/>
    <p:sldLayoutId id="2147483933" r:id="rId7"/>
    <p:sldLayoutId id="2147483934" r:id="rId8"/>
    <p:sldLayoutId id="2147483935" r:id="rId9"/>
    <p:sldLayoutId id="2147483936" r:id="rId10"/>
    <p:sldLayoutId id="2147483937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5445224"/>
            <a:ext cx="8458200" cy="1222375"/>
          </a:xfrm>
        </p:spPr>
        <p:txBody>
          <a:bodyPr>
            <a:normAutofit fontScale="90000"/>
          </a:bodyPr>
          <a:lstStyle/>
          <a:p>
            <a:pPr algn="l"/>
            <a:r>
              <a:rPr lang="ru-RU" sz="2400" dirty="0" smtClean="0"/>
              <a:t>Выполнили: Максимцова </a:t>
            </a:r>
            <a:r>
              <a:rPr lang="ru-RU" sz="2400" dirty="0" smtClean="0"/>
              <a:t>Анжела Сергеевна	</a:t>
            </a:r>
            <a:br>
              <a:rPr lang="ru-RU" sz="2400" dirty="0" smtClean="0"/>
            </a:br>
            <a:r>
              <a:rPr lang="ru-RU" sz="2400" dirty="0" smtClean="0"/>
              <a:t>         </a:t>
            </a:r>
            <a:r>
              <a:rPr lang="ru-RU" sz="2400" dirty="0" smtClean="0"/>
              <a:t>                 Бондаренко </a:t>
            </a:r>
            <a:r>
              <a:rPr lang="ru-RU" sz="2400" dirty="0" smtClean="0"/>
              <a:t>Ольга Сергеевна</a:t>
            </a:r>
            <a:br>
              <a:rPr lang="ru-RU" sz="2400" dirty="0" smtClean="0"/>
            </a:br>
            <a:r>
              <a:rPr lang="ru-RU" sz="2400" dirty="0" smtClean="0"/>
              <a:t>              </a:t>
            </a:r>
            <a:r>
              <a:rPr lang="ru-RU" sz="2400" dirty="0" smtClean="0"/>
              <a:t>            </a:t>
            </a:r>
            <a:r>
              <a:rPr lang="ru-RU" sz="2400" dirty="0" smtClean="0"/>
              <a:t>Максимцов Роман Сергеевич</a:t>
            </a:r>
            <a:br>
              <a:rPr lang="ru-RU" sz="2400" dirty="0" smtClean="0"/>
            </a:br>
            <a:r>
              <a:rPr lang="ru-RU" sz="2400" dirty="0" smtClean="0"/>
              <a:t>                         </a:t>
            </a:r>
            <a:r>
              <a:rPr lang="ru-RU" sz="2400" dirty="0" smtClean="0"/>
              <a:t> Чекушкина Полина </a:t>
            </a:r>
            <a:r>
              <a:rPr lang="ru-RU" sz="2400" dirty="0" smtClean="0"/>
              <a:t>Константиновна </a:t>
            </a:r>
            <a:endParaRPr lang="ru-RU" sz="2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1520" y="2492896"/>
            <a:ext cx="8458200" cy="914400"/>
          </a:xfrm>
        </p:spPr>
        <p:txBody>
          <a:bodyPr>
            <a:noAutofit/>
          </a:bodyPr>
          <a:lstStyle/>
          <a:p>
            <a:pPr algn="ctr"/>
            <a:r>
              <a:rPr lang="ru-RU" sz="7200" dirty="0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Железнодорожный транспорт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635896" y="1484784"/>
            <a:ext cx="5508104" cy="5373216"/>
          </a:xfrm>
        </p:spPr>
        <p:txBody>
          <a:bodyPr>
            <a:normAutofit fontScale="92500" lnSpcReduction="20000"/>
          </a:bodyPr>
          <a:lstStyle/>
          <a:p>
            <a:r>
              <a:rPr lang="ru-RU" sz="3200" dirty="0" smtClean="0"/>
              <a:t>Железнодорожный транспорт, выполняющий огромные объемы перевозок, относится к отраслям народного хозяйства с повышенным риском возникновения аварийных ситуаций.</a:t>
            </a:r>
          </a:p>
          <a:p>
            <a:r>
              <a:rPr lang="ru-RU" dirty="0" smtClean="0"/>
              <a:t>Тем не менее, железнодорожный транспорт является один из самых безопасных видов транспорта.</a:t>
            </a:r>
            <a:endParaRPr lang="ru-RU" dirty="0"/>
          </a:p>
        </p:txBody>
      </p:sp>
      <p:pic>
        <p:nvPicPr>
          <p:cNvPr id="50178" name="Picture 2" descr="C:\Users\User\Desktop\Рисунок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132856"/>
            <a:ext cx="3635896" cy="3459548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000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>Безопасность движения на железнодорожном транспорте</a:t>
            </a:r>
            <a:endParaRPr lang="ru-RU" sz="4000" dirty="0">
              <a:solidFill>
                <a:schemeClr val="bg2">
                  <a:lumMod val="40000"/>
                  <a:lumOff val="6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700808"/>
          </a:xfrm>
        </p:spPr>
        <p:txBody>
          <a:bodyPr>
            <a:noAutofit/>
          </a:bodyPr>
          <a:lstStyle/>
          <a:p>
            <a:pPr algn="ctr"/>
            <a:r>
              <a:rPr lang="ru-RU" sz="42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Относительные недостатки железнодорожного транспорта</a:t>
            </a:r>
            <a:endParaRPr lang="ru-RU" sz="42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700808"/>
            <a:ext cx="9144000" cy="5157192"/>
          </a:xfrm>
        </p:spPr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ru-RU" sz="3200" dirty="0" smtClean="0"/>
              <a:t>Ограниченная </a:t>
            </a:r>
            <a:r>
              <a:rPr lang="ru-RU" sz="3200" dirty="0" smtClean="0"/>
              <a:t>маневренность из-за «привязки» к колее</a:t>
            </a:r>
          </a:p>
          <a:p>
            <a:pPr>
              <a:buFont typeface="Wingdings" pitchFamily="2" charset="2"/>
              <a:buChar char="Ø"/>
            </a:pPr>
            <a:r>
              <a:rPr lang="ru-RU" sz="3200" dirty="0" smtClean="0"/>
              <a:t>Высокая </a:t>
            </a:r>
            <a:r>
              <a:rPr lang="ru-RU" sz="3200" dirty="0" smtClean="0"/>
              <a:t>первоначальная стоимость основных фондов</a:t>
            </a:r>
          </a:p>
          <a:p>
            <a:pPr>
              <a:buFont typeface="Wingdings" pitchFamily="2" charset="2"/>
              <a:buChar char="Ø"/>
            </a:pPr>
            <a:r>
              <a:rPr lang="ru-RU" sz="3200" dirty="0" smtClean="0"/>
              <a:t>Высокая </a:t>
            </a:r>
            <a:r>
              <a:rPr lang="ru-RU" sz="3200" dirty="0" smtClean="0"/>
              <a:t>металлоёмкость, трудоёмкость, низкая производительность труда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60648"/>
            <a:ext cx="9144000" cy="1628800"/>
          </a:xfrm>
        </p:spPr>
        <p:txBody>
          <a:bodyPr>
            <a:noAutofit/>
          </a:bodyPr>
          <a:lstStyle/>
          <a:p>
            <a:pPr algn="ctr"/>
            <a:r>
              <a:rPr lang="ru-RU" sz="48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bg2">
                    <a:lumMod val="60000"/>
                    <a:lumOff val="40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Железнодорожный транспорт</a:t>
            </a:r>
            <a:r>
              <a:rPr lang="ru-RU" sz="48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/>
            </a:r>
            <a:br>
              <a:rPr lang="ru-RU" sz="48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</a:br>
            <a:endParaRPr lang="ru-RU" sz="4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556792"/>
            <a:ext cx="9144000" cy="5301208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/>
              <a:t>Страны-лидеры по длине </a:t>
            </a:r>
          </a:p>
          <a:p>
            <a:pPr algn="ctr"/>
            <a:r>
              <a:rPr lang="ru-RU" sz="4000" b="1" dirty="0" smtClean="0"/>
              <a:t>железных дорог  (в тыс. км)</a:t>
            </a:r>
          </a:p>
          <a:p>
            <a:pPr marL="342900" indent="-342900" algn="ctr">
              <a:buAutoNum type="arabicPeriod"/>
            </a:pPr>
            <a:r>
              <a:rPr lang="ru-RU" sz="4000" dirty="0" smtClean="0"/>
              <a:t> США   - 195</a:t>
            </a:r>
          </a:p>
          <a:p>
            <a:pPr marL="342900" indent="-342900" algn="ctr">
              <a:buAutoNum type="arabicPeriod"/>
            </a:pPr>
            <a:r>
              <a:rPr lang="ru-RU" sz="4000" dirty="0" smtClean="0"/>
              <a:t> Россия - 86</a:t>
            </a:r>
          </a:p>
          <a:p>
            <a:pPr marL="342900" indent="-342900" algn="ctr">
              <a:buAutoNum type="arabicPeriod"/>
            </a:pPr>
            <a:r>
              <a:rPr lang="ru-RU" sz="4000" dirty="0" smtClean="0"/>
              <a:t> Канада -80</a:t>
            </a:r>
          </a:p>
          <a:p>
            <a:pPr marL="342900" indent="-342900" algn="ctr">
              <a:buAutoNum type="arabicPeriod"/>
            </a:pPr>
            <a:r>
              <a:rPr lang="ru-RU" sz="4000" dirty="0" smtClean="0"/>
              <a:t> Индия - 59</a:t>
            </a:r>
          </a:p>
          <a:p>
            <a:pPr marL="342900" indent="-342900" algn="ctr">
              <a:buAutoNum type="arabicPeriod"/>
            </a:pPr>
            <a:r>
              <a:rPr lang="ru-RU" sz="4000" dirty="0" smtClean="0"/>
              <a:t> Китай  - 58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332656"/>
            <a:ext cx="8363272" cy="4525963"/>
          </a:xfrm>
        </p:spPr>
        <p:txBody>
          <a:bodyPr>
            <a:normAutofit/>
          </a:bodyPr>
          <a:lstStyle/>
          <a:p>
            <a:r>
              <a:rPr lang="ru-RU" sz="4000" dirty="0" smtClean="0"/>
              <a:t>Общая протяженность мировой железнодорожной сети составляет 1,2 </a:t>
            </a:r>
            <a:r>
              <a:rPr lang="ru-RU" sz="4000" dirty="0" smtClean="0"/>
              <a:t>млн.км. </a:t>
            </a:r>
            <a:endParaRPr lang="ru-RU" sz="4000" dirty="0"/>
          </a:p>
        </p:txBody>
      </p:sp>
      <p:pic>
        <p:nvPicPr>
          <p:cNvPr id="4" name="Picture 4" descr="1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611560" y="2564904"/>
            <a:ext cx="7848872" cy="4032448"/>
          </a:xfrm>
          <a:prstGeom prst="rect">
            <a:avLst/>
          </a:prstGeo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988840"/>
            <a:ext cx="9144000" cy="6858000"/>
          </a:xfrm>
        </p:spPr>
        <p:txBody>
          <a:bodyPr>
            <a:normAutofit/>
          </a:bodyPr>
          <a:lstStyle/>
          <a:p>
            <a:r>
              <a:rPr lang="ru-RU" sz="60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Спасибо за внимание</a:t>
            </a:r>
            <a:endParaRPr lang="ru-RU" sz="60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980728"/>
            <a:ext cx="8686800" cy="8382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400" dirty="0" smtClean="0">
                <a:solidFill>
                  <a:schemeClr val="tx1">
                    <a:lumMod val="85000"/>
                  </a:schemeClr>
                </a:solidFill>
              </a:rPr>
              <a:t>Общая характеристика транспортного комплекса России</a:t>
            </a:r>
            <a:r>
              <a:rPr lang="ru-RU" dirty="0" smtClean="0">
                <a:solidFill>
                  <a:srgbClr val="666699"/>
                </a:solidFill>
              </a:rPr>
              <a:t/>
            </a:r>
            <a:br>
              <a:rPr lang="ru-RU" dirty="0" smtClean="0">
                <a:solidFill>
                  <a:srgbClr val="666699"/>
                </a:solidFill>
              </a:rPr>
            </a:br>
            <a:endParaRPr lang="ru-RU" dirty="0">
              <a:solidFill>
                <a:srgbClr val="666699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2060848"/>
            <a:ext cx="8686800" cy="4525962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/>
              <a:t>Общая характеристика транспортного комплекса России Транспортный комплекс – самостоятельная отрасль народного хозяйства страны. Транспорт призван удовлетворять потребности хозяйства и населения в перевозках, связывая в единое целое различные отрасли хозяйства и районы </a:t>
            </a:r>
            <a:r>
              <a:rPr lang="ru-RU" dirty="0" smtClean="0"/>
              <a:t> .</a:t>
            </a:r>
            <a:r>
              <a:rPr lang="ru-RU" dirty="0" smtClean="0"/>
              <a:t>Транспорт не создает новую продукцию, а перемещает уже созданную другими отраслями хозяйства (оказывает услугу), увеличивая её стоимость на величину транспортных расходов</a:t>
            </a:r>
            <a:r>
              <a:rPr lang="ru-RU" dirty="0" smtClean="0"/>
              <a:t>. Транспорт </a:t>
            </a:r>
            <a:r>
              <a:rPr lang="ru-RU" dirty="0" smtClean="0"/>
              <a:t>играет важную роль в развитии внешнеэкономических связей со странами ближнего и дальнего зарубежья.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88640"/>
            <a:ext cx="7467600" cy="1143000"/>
          </a:xfrm>
        </p:spPr>
        <p:txBody>
          <a:bodyPr>
            <a:noAutofit/>
          </a:bodyPr>
          <a:lstStyle/>
          <a:p>
            <a:pPr algn="ctr"/>
            <a:r>
              <a:rPr lang="ru-RU" sz="5400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Транспортный комплекс России:</a:t>
            </a:r>
            <a:endParaRPr lang="ru-RU" sz="5400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131840" y="1484784"/>
            <a:ext cx="6012160" cy="5373216"/>
          </a:xfrm>
        </p:spPr>
        <p:txBody>
          <a:bodyPr>
            <a:normAutofit lnSpcReduction="10000"/>
          </a:bodyPr>
          <a:lstStyle/>
          <a:p>
            <a:r>
              <a:rPr lang="ru-RU" sz="2800" dirty="0" smtClean="0"/>
              <a:t>Транспортная сеть России включает 162 тыс. км железнодорожных линий и подъездных путей, 745 тыс. км автодорог, 115 тыс. км внутренних водных путей, 600 тыс. км воздушных линий, 214 тыс. км магистральных трубопроводов. В транспортном комплексе занято более 3,2 млн. человек (4,6%  от общей численности работающего населения страны).</a:t>
            </a:r>
            <a:endParaRPr lang="ru-RU" sz="2800" dirty="0"/>
          </a:p>
        </p:txBody>
      </p:sp>
      <p:pic>
        <p:nvPicPr>
          <p:cNvPr id="47106" name="Picture 2" descr="C:\Users\User\Desktop\1288895349_railroad_walpapers_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1484784"/>
            <a:ext cx="3203848" cy="2016224"/>
          </a:xfrm>
          <a:prstGeom prst="rect">
            <a:avLst/>
          </a:prstGeom>
          <a:noFill/>
        </p:spPr>
      </p:pic>
      <p:pic>
        <p:nvPicPr>
          <p:cNvPr id="47107" name="Picture 3" descr="C:\Users\User\Desktop\68442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501008"/>
            <a:ext cx="3203848" cy="1484784"/>
          </a:xfrm>
          <a:prstGeom prst="rect">
            <a:avLst/>
          </a:prstGeom>
          <a:noFill/>
        </p:spPr>
      </p:pic>
      <p:pic>
        <p:nvPicPr>
          <p:cNvPr id="47108" name="Picture 4" descr="C:\Users\User\Desktop\0_d9ee5_169becbb_XL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4948855"/>
            <a:ext cx="3203848" cy="190914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332656"/>
            <a:ext cx="7467600" cy="1143000"/>
          </a:xfrm>
        </p:spPr>
        <p:txBody>
          <a:bodyPr>
            <a:noAutofit/>
          </a:bodyPr>
          <a:lstStyle/>
          <a:p>
            <a:pPr algn="ctr"/>
            <a:r>
              <a:rPr lang="ru-RU" sz="3600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>Железнодорожный транспорт – основа транспортной системы РФ</a:t>
            </a:r>
            <a:endParaRPr lang="ru-RU" sz="3600" dirty="0">
              <a:solidFill>
                <a:schemeClr val="bg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484784"/>
            <a:ext cx="9144000" cy="5373216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Железнодорожный транспорт – основа транспортной системы РФ Это обусловлено экономико-географическими </a:t>
            </a:r>
            <a:r>
              <a:rPr lang="ru-RU" dirty="0" smtClean="0"/>
              <a:t>особенностями </a:t>
            </a:r>
            <a:r>
              <a:rPr lang="ru-RU" dirty="0" smtClean="0"/>
              <a:t>нашей страны</a:t>
            </a:r>
            <a:r>
              <a:rPr lang="ru-RU" dirty="0" smtClean="0"/>
              <a:t>. Железнодорожный </a:t>
            </a:r>
            <a:r>
              <a:rPr lang="ru-RU" dirty="0" smtClean="0"/>
              <a:t>транспорт – один из видов транспорта общего пользования. Он эффективен для перевозки грузов на средние и дальние расстояния, а пассажиров – на линиях пригородного сообщения и на дальние расстояния. Главная задача железных дорог России – обеспечить надежную транспортную связь европейской части страны с её восточными районами. Наиболее густая и разветвленная сеть железных дорог расположена в европейской части РФ.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0"/>
            <a:ext cx="7467600" cy="1143000"/>
          </a:xfrm>
        </p:spPr>
        <p:txBody>
          <a:bodyPr>
            <a:normAutofit/>
          </a:bodyPr>
          <a:lstStyle/>
          <a:p>
            <a:pPr algn="ctr"/>
            <a:r>
              <a:rPr lang="ru-RU" sz="6600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>История развития</a:t>
            </a:r>
            <a:endParaRPr lang="ru-RU" sz="6600" dirty="0">
              <a:solidFill>
                <a:schemeClr val="bg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83568" y="1052736"/>
            <a:ext cx="7467600" cy="4525963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000" dirty="0" smtClean="0"/>
              <a:t>     </a:t>
            </a:r>
            <a:r>
              <a:rPr lang="ru-RU" sz="2000" dirty="0" smtClean="0"/>
              <a:t>1837 год – открыта первая железная дорога между Петербургом и Царским </a:t>
            </a:r>
            <a:r>
              <a:rPr lang="ru-RU" sz="2000" dirty="0" smtClean="0"/>
              <a:t>Селом.</a:t>
            </a:r>
          </a:p>
          <a:p>
            <a:pPr>
              <a:buNone/>
            </a:pPr>
            <a:r>
              <a:rPr lang="ru-RU" sz="2000" dirty="0" smtClean="0"/>
              <a:t>     1843 </a:t>
            </a:r>
            <a:r>
              <a:rPr lang="ru-RU" sz="2000" dirty="0" smtClean="0"/>
              <a:t>год – начало строительства железной дороги  </a:t>
            </a:r>
            <a:r>
              <a:rPr lang="ru-RU" sz="2000" dirty="0" smtClean="0"/>
              <a:t>Санкт-                        Петербург </a:t>
            </a:r>
            <a:r>
              <a:rPr lang="ru-RU" sz="2000" dirty="0" smtClean="0"/>
              <a:t>– </a:t>
            </a:r>
            <a:r>
              <a:rPr lang="ru-RU" sz="2000" dirty="0" smtClean="0"/>
              <a:t>Москва.</a:t>
            </a:r>
          </a:p>
          <a:p>
            <a:pPr>
              <a:buNone/>
            </a:pPr>
            <a:r>
              <a:rPr lang="ru-RU" sz="2000" dirty="0" smtClean="0"/>
              <a:t>     1860 </a:t>
            </a:r>
            <a:r>
              <a:rPr lang="ru-RU" sz="2000" dirty="0" smtClean="0"/>
              <a:t>гг. – строительство Нижегородского, Ярославского и Курского вокзалов в </a:t>
            </a:r>
            <a:r>
              <a:rPr lang="ru-RU" sz="2000" dirty="0" smtClean="0"/>
              <a:t>Москве.</a:t>
            </a:r>
          </a:p>
          <a:p>
            <a:pPr>
              <a:buNone/>
            </a:pPr>
            <a:r>
              <a:rPr lang="ru-RU" sz="2000" dirty="0" smtClean="0"/>
              <a:t>     1864 </a:t>
            </a:r>
            <a:r>
              <a:rPr lang="ru-RU" sz="2000" dirty="0" smtClean="0"/>
              <a:t>год – открытие железной дороги Москва - Нижний </a:t>
            </a:r>
            <a:r>
              <a:rPr lang="ru-RU" sz="2000" dirty="0" smtClean="0"/>
              <a:t>  Новгород.</a:t>
            </a:r>
          </a:p>
          <a:p>
            <a:pPr>
              <a:buNone/>
            </a:pPr>
            <a:r>
              <a:rPr lang="ru-RU" sz="2000" dirty="0" smtClean="0"/>
              <a:t>     1865 </a:t>
            </a:r>
            <a:r>
              <a:rPr lang="ru-RU" sz="2000" dirty="0" smtClean="0"/>
              <a:t>год – создано Министерство путей сообщения (протяженность железных дорог в России – 3000 км</a:t>
            </a:r>
            <a:r>
              <a:rPr lang="ru-RU" sz="2000" dirty="0" smtClean="0"/>
              <a:t>).</a:t>
            </a:r>
          </a:p>
          <a:p>
            <a:pPr>
              <a:buNone/>
            </a:pPr>
            <a:r>
              <a:rPr lang="ru-RU" sz="2000" dirty="0" smtClean="0"/>
              <a:t>     1891 </a:t>
            </a:r>
            <a:r>
              <a:rPr lang="ru-RU" sz="2000" dirty="0" smtClean="0"/>
              <a:t>год – начало строительства Транссибирской железнодорожной </a:t>
            </a:r>
            <a:r>
              <a:rPr lang="ru-RU" sz="2000" dirty="0" smtClean="0"/>
              <a:t>магистрали.</a:t>
            </a:r>
          </a:p>
          <a:p>
            <a:pPr>
              <a:buNone/>
            </a:pPr>
            <a:r>
              <a:rPr lang="ru-RU" sz="2000" dirty="0" smtClean="0"/>
              <a:t>     1913 </a:t>
            </a:r>
            <a:r>
              <a:rPr lang="ru-RU" sz="2000" dirty="0" smtClean="0"/>
              <a:t>год – общая длинна железных дорог России – 71,7 тыс. км (</a:t>
            </a:r>
            <a:r>
              <a:rPr lang="en-US" sz="2000" dirty="0" smtClean="0"/>
              <a:t>II</a:t>
            </a:r>
            <a:r>
              <a:rPr lang="ru-RU" sz="2000" dirty="0" smtClean="0"/>
              <a:t> место по протяженности в мире после США</a:t>
            </a:r>
            <a:r>
              <a:rPr lang="ru-RU" sz="2000" dirty="0" smtClean="0"/>
              <a:t>).</a:t>
            </a:r>
          </a:p>
          <a:p>
            <a:pPr>
              <a:buNone/>
            </a:pPr>
            <a:r>
              <a:rPr lang="ru-RU" sz="2000" dirty="0" smtClean="0"/>
              <a:t>     В </a:t>
            </a:r>
            <a:r>
              <a:rPr lang="ru-RU" sz="2000" dirty="0" smtClean="0"/>
              <a:t>середине  </a:t>
            </a:r>
            <a:r>
              <a:rPr lang="en-US" sz="2000" dirty="0" smtClean="0"/>
              <a:t>XX  </a:t>
            </a:r>
            <a:r>
              <a:rPr lang="ru-RU" sz="2000" dirty="0" smtClean="0"/>
              <a:t>века интенсивность железнодорожных перевозок резко сократилась  из-за увеличения числа автомобилей и развития авиаперевозок</a:t>
            </a:r>
            <a:endParaRPr lang="ru-RU" sz="2000" dirty="0" smtClean="0"/>
          </a:p>
          <a:p>
            <a:pPr>
              <a:buNone/>
            </a:pPr>
            <a:endParaRPr lang="ru-RU" sz="2000" dirty="0" smtClean="0"/>
          </a:p>
          <a:p>
            <a:pPr>
              <a:buNone/>
            </a:pPr>
            <a:endParaRPr lang="ru-RU" sz="2000" dirty="0" smtClean="0"/>
          </a:p>
          <a:p>
            <a:pPr>
              <a:buNone/>
            </a:pPr>
            <a:endParaRPr lang="ru-RU" sz="2000" dirty="0" smtClean="0"/>
          </a:p>
          <a:p>
            <a:pPr>
              <a:buNone/>
            </a:pPr>
            <a:endParaRPr lang="ru-RU" sz="2000" dirty="0" smtClean="0"/>
          </a:p>
          <a:p>
            <a:pPr>
              <a:buNone/>
            </a:pPr>
            <a:endParaRPr lang="ru-RU" sz="2000" dirty="0" smtClean="0"/>
          </a:p>
          <a:p>
            <a:pPr>
              <a:buNone/>
            </a:pPr>
            <a:endParaRPr lang="ru-RU" sz="2000" dirty="0" smtClean="0"/>
          </a:p>
          <a:p>
            <a:pPr>
              <a:buNone/>
            </a:pPr>
            <a:endParaRPr lang="ru-RU" sz="2000" dirty="0" smtClean="0"/>
          </a:p>
          <a:p>
            <a:pPr>
              <a:buNone/>
            </a:pPr>
            <a:r>
              <a:rPr lang="ru-RU" sz="2000" dirty="0" smtClean="0"/>
              <a:t> </a:t>
            </a:r>
            <a:endParaRPr lang="ru-RU" sz="2000" dirty="0" smtClean="0"/>
          </a:p>
          <a:p>
            <a:pPr>
              <a:buNone/>
            </a:pPr>
            <a:endParaRPr lang="ru-RU" sz="2000" dirty="0" smtClean="0"/>
          </a:p>
          <a:p>
            <a:pPr>
              <a:buNone/>
            </a:pPr>
            <a:endParaRPr lang="ru-RU" sz="2000" dirty="0" smtClean="0"/>
          </a:p>
          <a:p>
            <a:pPr>
              <a:buNone/>
            </a:pPr>
            <a:endParaRPr lang="ru-RU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91264" cy="1498178"/>
          </a:xfrm>
        </p:spPr>
        <p:txBody>
          <a:bodyPr>
            <a:normAutofit/>
          </a:bodyPr>
          <a:lstStyle/>
          <a:p>
            <a:pPr algn="ctr"/>
            <a:r>
              <a:rPr lang="ru-RU" sz="4800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>Особенности </a:t>
            </a:r>
            <a:r>
              <a:rPr lang="ru-RU" sz="4800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>транспорта:</a:t>
            </a:r>
            <a:endParaRPr lang="ru-RU" sz="4800" dirty="0">
              <a:solidFill>
                <a:schemeClr val="bg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419872" y="1628800"/>
            <a:ext cx="6048672" cy="5661248"/>
          </a:xfrm>
        </p:spPr>
        <p:txBody>
          <a:bodyPr>
            <a:noAutofit/>
          </a:bodyPr>
          <a:lstStyle/>
          <a:p>
            <a:pPr algn="ctr"/>
            <a:r>
              <a:rPr lang="ru-RU" sz="3300" dirty="0" smtClean="0"/>
              <a:t>Особенности транспорта Железнодорожный транспорт разделяют на: Транспорт общего пользования Магистральный, или внешний транспорт Ведомственный транспорт Внутрихозяйственный </a:t>
            </a:r>
            <a:r>
              <a:rPr lang="ru-RU" sz="3300" dirty="0" smtClean="0"/>
              <a:t>транспорт.</a:t>
            </a:r>
            <a:endParaRPr lang="ru-RU" sz="3300" dirty="0"/>
          </a:p>
        </p:txBody>
      </p:sp>
      <p:pic>
        <p:nvPicPr>
          <p:cNvPr id="48130" name="Picture 2" descr="C:\Users\User\Desktop\lokomotif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700808"/>
            <a:ext cx="3851921" cy="40397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5400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>Влияние на окружающую среду</a:t>
            </a:r>
            <a:endParaRPr lang="ru-RU" sz="5400" dirty="0">
              <a:solidFill>
                <a:schemeClr val="bg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916832"/>
            <a:ext cx="9144000" cy="4941168"/>
          </a:xfrm>
        </p:spPr>
        <p:txBody>
          <a:bodyPr>
            <a:noAutofit/>
          </a:bodyPr>
          <a:lstStyle/>
          <a:p>
            <a:r>
              <a:rPr lang="ru-RU" sz="3600" dirty="0" smtClean="0"/>
              <a:t>Влияние на окружающую </a:t>
            </a:r>
            <a:r>
              <a:rPr lang="ru-RU" sz="3600" dirty="0" smtClean="0"/>
              <a:t>среду. </a:t>
            </a:r>
            <a:r>
              <a:rPr lang="ru-RU" sz="3600" dirty="0" smtClean="0"/>
              <a:t>Проблема влияния транспорта на окружающую среду имеет два аспекта</a:t>
            </a:r>
            <a:r>
              <a:rPr lang="ru-RU" sz="3600" dirty="0" smtClean="0"/>
              <a:t>: 1)Использование </a:t>
            </a:r>
            <a:r>
              <a:rPr lang="ru-RU" sz="3600" dirty="0" smtClean="0"/>
              <a:t>транспортом природных ресурсов (топливных, лесных, </a:t>
            </a:r>
            <a:r>
              <a:rPr lang="ru-RU" sz="3600" dirty="0" smtClean="0"/>
              <a:t>земельных).</a:t>
            </a:r>
          </a:p>
          <a:p>
            <a:r>
              <a:rPr lang="ru-RU" sz="3600" dirty="0" smtClean="0"/>
              <a:t>2)Транспортное </a:t>
            </a:r>
            <a:r>
              <a:rPr lang="ru-RU" sz="3600" dirty="0" smtClean="0"/>
              <a:t>загрязнение среды (шум и вибрации</a:t>
            </a:r>
            <a:r>
              <a:rPr lang="ru-RU" sz="3600" dirty="0" smtClean="0"/>
              <a:t>).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7467600" cy="1143000"/>
          </a:xfrm>
        </p:spPr>
        <p:txBody>
          <a:bodyPr>
            <a:noAutofit/>
          </a:bodyPr>
          <a:lstStyle/>
          <a:p>
            <a:pPr algn="ctr"/>
            <a:r>
              <a:rPr lang="ru-RU" sz="4000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>Безопасность движения на железнодорожных магистралях</a:t>
            </a:r>
            <a:endParaRPr lang="ru-RU" sz="4000" dirty="0">
              <a:solidFill>
                <a:schemeClr val="bg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844824"/>
            <a:ext cx="9144000" cy="5013176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Железнодорожный транспорт, выполняющий огромные объемы перевозок, относится к отраслям народного хозяйства с повышенным риском возникновения аварийных ситуаций. Безопасность движения на железнодорожном транспорте Тем не менее, ехать в поезде примерно в три раза безопаснее, чем лететь на самолете, и в 10 раз безопаснее, чем ехать в автомобиле.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000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>Причины происшествий на железнодорожном транспорте</a:t>
            </a:r>
            <a:endParaRPr lang="ru-RU" sz="4000" dirty="0">
              <a:solidFill>
                <a:schemeClr val="bg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484784"/>
            <a:ext cx="6084168" cy="5112568"/>
          </a:xfrm>
        </p:spPr>
        <p:txBody>
          <a:bodyPr>
            <a:noAutofit/>
          </a:bodyPr>
          <a:lstStyle/>
          <a:p>
            <a:r>
              <a:rPr lang="ru-RU" sz="2300" dirty="0" smtClean="0"/>
              <a:t>Причины происшествий на железнодорожном </a:t>
            </a:r>
            <a:r>
              <a:rPr lang="ru-RU" sz="2300" dirty="0" smtClean="0"/>
              <a:t>транспорте. </a:t>
            </a:r>
            <a:r>
              <a:rPr lang="ru-RU" sz="2300" dirty="0" smtClean="0"/>
              <a:t>Основные причины аварий и катастроф на железнодорожном транспорте: </a:t>
            </a:r>
            <a:endParaRPr lang="ru-RU" sz="2300" dirty="0" smtClean="0"/>
          </a:p>
          <a:p>
            <a:r>
              <a:rPr lang="ru-RU" sz="2300" dirty="0" smtClean="0"/>
              <a:t>1) </a:t>
            </a:r>
            <a:r>
              <a:rPr lang="ru-RU" sz="2300" dirty="0" smtClean="0"/>
              <a:t>Е</a:t>
            </a:r>
            <a:r>
              <a:rPr lang="ru-RU" sz="2300" dirty="0" smtClean="0"/>
              <a:t>стественный </a:t>
            </a:r>
            <a:r>
              <a:rPr lang="ru-RU" sz="2300" dirty="0" smtClean="0"/>
              <a:t>физический износ технических средств нарушение правил эксплуатации усложнение технологий ошибки </a:t>
            </a:r>
            <a:r>
              <a:rPr lang="ru-RU" sz="2300" dirty="0" smtClean="0"/>
              <a:t>диспетчеров. </a:t>
            </a:r>
          </a:p>
          <a:p>
            <a:r>
              <a:rPr lang="ru-RU" sz="2300" dirty="0" smtClean="0"/>
              <a:t>2) Невнимательность, халатность машинистов. </a:t>
            </a:r>
          </a:p>
          <a:p>
            <a:r>
              <a:rPr lang="ru-RU" sz="2300" dirty="0" smtClean="0"/>
              <a:t>3) Увеличение </a:t>
            </a:r>
            <a:r>
              <a:rPr lang="ru-RU" sz="2300" dirty="0" smtClean="0"/>
              <a:t>численности, мощности и скорости транспортных </a:t>
            </a:r>
            <a:r>
              <a:rPr lang="ru-RU" sz="2300" dirty="0" smtClean="0"/>
              <a:t>средств. </a:t>
            </a:r>
          </a:p>
          <a:p>
            <a:r>
              <a:rPr lang="ru-RU" sz="2300" dirty="0" smtClean="0"/>
              <a:t>4) Несоблюдение </a:t>
            </a:r>
            <a:r>
              <a:rPr lang="ru-RU" sz="2300" dirty="0" smtClean="0"/>
              <a:t>населением правил личной </a:t>
            </a:r>
            <a:r>
              <a:rPr lang="ru-RU" sz="2300" dirty="0" smtClean="0"/>
              <a:t>безопасности.</a:t>
            </a:r>
            <a:endParaRPr lang="ru-RU" sz="2300" dirty="0"/>
          </a:p>
        </p:txBody>
      </p:sp>
      <p:pic>
        <p:nvPicPr>
          <p:cNvPr id="49154" name="Picture 2" descr="C:\Users\User\Desktop\Рисунок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12160" y="2636912"/>
            <a:ext cx="3131840" cy="33569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хническая">
  <a:themeElements>
    <a:clrScheme name="Техническая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Техническая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Техниче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643</TotalTime>
  <Words>652</Words>
  <Application>Microsoft Office PowerPoint</Application>
  <PresentationFormat>Экран (4:3)</PresentationFormat>
  <Paragraphs>56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21" baseType="lpstr">
      <vt:lpstr>Verdana</vt:lpstr>
      <vt:lpstr>Arial</vt:lpstr>
      <vt:lpstr>Franklin Gothic Medium</vt:lpstr>
      <vt:lpstr>Franklin Gothic Book</vt:lpstr>
      <vt:lpstr>Wingdings 2</vt:lpstr>
      <vt:lpstr>Calibri</vt:lpstr>
      <vt:lpstr>Техническая</vt:lpstr>
      <vt:lpstr>Выполнили: Максимцова Анжела Сергеевна                            Бондаренко Ольга Сергеевна                           Максимцов Роман Сергеевич                           Чекушкина Полина Константиновна </vt:lpstr>
      <vt:lpstr>Общая характеристика транспортного комплекса России </vt:lpstr>
      <vt:lpstr>Транспортный комплекс России:</vt:lpstr>
      <vt:lpstr>Железнодорожный транспорт – основа транспортной системы РФ</vt:lpstr>
      <vt:lpstr>История развития</vt:lpstr>
      <vt:lpstr>Особенности транспорта:</vt:lpstr>
      <vt:lpstr>Влияние на окружающую среду</vt:lpstr>
      <vt:lpstr>Безопасность движения на железнодорожных магистралях</vt:lpstr>
      <vt:lpstr>Причины происшествий на железнодорожном транспорте</vt:lpstr>
      <vt:lpstr>Безопасность движения на железнодорожном транспорте</vt:lpstr>
      <vt:lpstr>Относительные недостатки железнодорожного транспорта</vt:lpstr>
      <vt:lpstr>Железнодорожный транспорт </vt:lpstr>
      <vt:lpstr>Слайд 13</vt:lpstr>
      <vt:lpstr>Слайд 14</vt:lpstr>
    </vt:vector>
  </TitlesOfParts>
  <Company>Raduga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Статистика населения и трудовых ресурсов</dc:title>
  <dc:creator>Роман,Анжела,Оля,Полина</dc:creator>
  <cp:lastModifiedBy>User</cp:lastModifiedBy>
  <cp:revision>47</cp:revision>
  <dcterms:created xsi:type="dcterms:W3CDTF">2008-10-28T05:00:56Z</dcterms:created>
  <dcterms:modified xsi:type="dcterms:W3CDTF">2015-02-25T18:36:26Z</dcterms:modified>
</cp:coreProperties>
</file>