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00CC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9818F2A-FF06-4DCF-B016-AE2F3971DB7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031040-1860-472A-A41C-677768384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340768"/>
            <a:ext cx="81369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 такое </a:t>
            </a:r>
            <a:r>
              <a:rPr lang="ru-RU" sz="88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этикет</a:t>
            </a:r>
            <a:r>
              <a:rPr lang="ru-RU" sz="8800" b="1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8800" b="1" dirty="0">
              <a:solidFill>
                <a:srgbClr val="FFFF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5373216"/>
            <a:ext cx="2571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2400" b="1" dirty="0" smtClean="0">
                <a:solidFill>
                  <a:srgbClr val="00206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 Шергина Ольга Алексеевна</a:t>
            </a:r>
            <a:endParaRPr lang="ru-RU" sz="2400" b="1" dirty="0">
              <a:solidFill>
                <a:srgbClr val="00206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img025.jpg"/>
          <p:cNvPicPr>
            <a:picLocks noChangeAspect="1" noChangeArrowheads="1"/>
          </p:cNvPicPr>
          <p:nvPr/>
        </p:nvPicPr>
        <p:blipFill>
          <a:blip r:embed="rId2" cstate="print"/>
          <a:srcRect l="26673" t="42508" r="48617" b="33979"/>
          <a:stretch>
            <a:fillRect/>
          </a:stretch>
        </p:blipFill>
        <p:spPr bwMode="auto">
          <a:xfrm rot="5400000">
            <a:off x="605677" y="3398214"/>
            <a:ext cx="2808312" cy="373398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xtBox 2"/>
          <p:cNvSpPr txBox="1"/>
          <p:nvPr/>
        </p:nvSpPr>
        <p:spPr>
          <a:xfrm>
            <a:off x="214282" y="0"/>
            <a:ext cx="87868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Чтобы стать воспитанным человеком, порой нужно немало трудиться</a:t>
            </a:r>
            <a:endParaRPr lang="ru-RU" sz="3200" b="1" dirty="0">
              <a:solidFill>
                <a:srgbClr val="CC0066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071546"/>
            <a:ext cx="40005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Не  позволяй душе лениться!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Чтоб в ступе воду не толочь,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Душа обязана трудиться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И день и ночь, и день и ночь!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Гони её от дома к дому,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Тащи с этапа на этап,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 По пустырю, по бурелому,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Через сугроб, через ухаб!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14810" y="1142984"/>
            <a:ext cx="471490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latin typeface="Monotype Corsiva" pitchFamily="66" charset="0"/>
            </a:endParaRPr>
          </a:p>
          <a:p>
            <a:endParaRPr lang="ru-RU" sz="2000" b="1" dirty="0" smtClean="0">
              <a:latin typeface="Monotype Corsiva" pitchFamily="66" charset="0"/>
            </a:endParaRPr>
          </a:p>
          <a:p>
            <a:endParaRPr lang="ru-RU" sz="2000" b="1" dirty="0" smtClean="0">
              <a:latin typeface="Monotype Corsiva" pitchFamily="66" charset="0"/>
            </a:endParaRP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Держи лентяйку в чёрном теле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И не снимай с неё узды!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Коль дать ей вздумаешь поблажку,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Освобождая от забот, 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Она последнюю рубашку 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С тебя без жалости сорвёт.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А ты хватай её за плечи, 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Учи и мучай до темна,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Чтоб жить с тобой по-человечьи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Училась заново она.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Она рабыня и царица,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Она работница и дочь,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Она обязана трудиться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И день и ночь, и день и ночь!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                                          Н. Заболоцкий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14810" y="1357298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Не разрешай ей спать в постели</a:t>
            </a:r>
          </a:p>
          <a:p>
            <a:r>
              <a:rPr lang="ru-RU" sz="2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При свете утренней звезды,</a:t>
            </a:r>
            <a:endParaRPr lang="ru-RU" sz="2000" b="1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C0066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этикет</a:t>
            </a:r>
            <a:r>
              <a:rPr lang="ru-RU" sz="6600" b="1" dirty="0">
                <a:solidFill>
                  <a:srgbClr val="CC0066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smtClean="0">
                <a:solidFill>
                  <a:srgbClr val="CC0066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dirty="0">
              <a:solidFill>
                <a:srgbClr val="CC0066"/>
              </a:solidFill>
              <a:effectLst>
                <a:glow rad="101600">
                  <a:srgbClr val="FFC00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428736"/>
            <a:ext cx="821537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Слово «этикет» в переводе с французского обозначает «ярлык, этикетка, порядок проведения какой-то церемонии».</a:t>
            </a:r>
          </a:p>
          <a:p>
            <a:pPr algn="ctr"/>
            <a:r>
              <a:rPr lang="ru-RU" sz="4000" b="1" dirty="0" smtClean="0">
                <a:solidFill>
                  <a:srgbClr val="CC0066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Этикет – это установленный порядок поведения, формы обхождения в каком-то обществе.</a:t>
            </a:r>
            <a:endParaRPr lang="ru-RU" sz="4000" b="1" dirty="0">
              <a:solidFill>
                <a:srgbClr val="CC0066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001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C0066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Главное правило этикета</a:t>
            </a:r>
            <a:endParaRPr lang="ru-RU" sz="4800" b="1" dirty="0">
              <a:solidFill>
                <a:srgbClr val="CC0066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285860"/>
            <a:ext cx="77867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Даже если ваш знакомый не заслуживает хорошего отношения, нормы этикета переступать </a:t>
            </a:r>
            <a:r>
              <a:rPr lang="ru-RU" sz="4000" b="1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нельзя.</a:t>
            </a:r>
          </a:p>
          <a:p>
            <a:pPr algn="ctr"/>
            <a:r>
              <a:rPr lang="ru-RU" sz="4000" b="1" dirty="0" smtClean="0">
                <a:solidFill>
                  <a:srgbClr val="00B05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Чтобы не прослыть глупцом и снискать себе уважение, </a:t>
            </a:r>
            <a:r>
              <a:rPr lang="ru-RU" sz="4000" b="1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нужно найти </a:t>
            </a:r>
            <a:r>
              <a:rPr lang="ru-RU" sz="4000" b="1" dirty="0" smtClean="0">
                <a:solidFill>
                  <a:srgbClr val="00B05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правильную линию поведения и взаимодействия.</a:t>
            </a:r>
            <a:endParaRPr lang="ru-RU" sz="4000" b="1" dirty="0">
              <a:solidFill>
                <a:srgbClr val="00B05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Рабочий стол\img026.jpg"/>
          <p:cNvPicPr>
            <a:picLocks noChangeAspect="1" noChangeArrowheads="1"/>
          </p:cNvPicPr>
          <p:nvPr/>
        </p:nvPicPr>
        <p:blipFill>
          <a:blip r:embed="rId2" cstate="print"/>
          <a:srcRect l="18303" t="9747" r="5536" b="7745"/>
          <a:stretch>
            <a:fillRect/>
          </a:stretch>
        </p:blipFill>
        <p:spPr bwMode="auto">
          <a:xfrm>
            <a:off x="4398494" y="1124744"/>
            <a:ext cx="4541414" cy="5518966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0" y="28572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Первый урок вежливости</a:t>
            </a:r>
            <a:endParaRPr lang="ru-RU" sz="4800" b="1" dirty="0">
              <a:solidFill>
                <a:srgbClr val="00B05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pic>
        <p:nvPicPr>
          <p:cNvPr id="1026" name="Picture 2" descr="C:\Documents and Settings\Администратор\Рабочий стол\img025.jpg"/>
          <p:cNvPicPr>
            <a:picLocks noChangeAspect="1" noChangeArrowheads="1"/>
          </p:cNvPicPr>
          <p:nvPr/>
        </p:nvPicPr>
        <p:blipFill>
          <a:blip r:embed="rId3" cstate="print"/>
          <a:srcRect l="26694" t="42744" r="48596" b="35260"/>
          <a:stretch>
            <a:fillRect/>
          </a:stretch>
        </p:blipFill>
        <p:spPr bwMode="auto">
          <a:xfrm rot="5400000">
            <a:off x="491791" y="1508417"/>
            <a:ext cx="3571900" cy="3984042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img031.jpg"/>
          <p:cNvPicPr>
            <a:picLocks noChangeAspect="1" noChangeArrowheads="1"/>
          </p:cNvPicPr>
          <p:nvPr/>
        </p:nvPicPr>
        <p:blipFill>
          <a:blip r:embed="rId2" cstate="print"/>
          <a:srcRect l="22368" t="45900" r="17382" b="20490"/>
          <a:stretch>
            <a:fillRect/>
          </a:stretch>
        </p:blipFill>
        <p:spPr bwMode="auto">
          <a:xfrm>
            <a:off x="6876256" y="4725144"/>
            <a:ext cx="2033958" cy="186973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642910" y="214290"/>
            <a:ext cx="8001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Зачем  быть  вежливым?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857364"/>
            <a:ext cx="835824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Только вежливому, воспитанному и доброму человеку окружающие люди относятся всегда по доброму.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Только вежливого человека все любят и уважают.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Только у вежливого человека есть верные и надёжные друзья.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Только вежливому, хорошо воспитан-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ному человеку некогда скучать.</a:t>
            </a:r>
            <a:endParaRPr lang="ru-RU" sz="3200" b="1" dirty="0">
              <a:solidFill>
                <a:srgbClr val="00206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142984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Вежливость – это сумма поступков.</a:t>
            </a:r>
            <a:endParaRPr lang="ru-RU" sz="3200" b="1" dirty="0"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66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Правила  вежливого поведения</a:t>
            </a:r>
            <a:endParaRPr lang="ru-RU" sz="4000" b="1" dirty="0">
              <a:solidFill>
                <a:srgbClr val="CC0066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928670"/>
            <a:ext cx="764386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Никогда не забывай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здороваться при встрече со знакомыми людьми. При этом мужчина (или тот, кто младше) должен первым произнести приветственные слова. А женщина (или тот, кто старше) должна первой протянуть руку.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Некрасиво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здороваясь, протягивать руку в перчатке.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Войдя в дом или в кабинет к кому-нибудь, нужно поздороваться с хозяином.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Войдя в помещение, мужчины и дети должны снимать шапки. Исключение только магазины. А в кино и театре головные уборы должны снимать и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женщины.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146" name="Picture 2" descr="C:\Documents and Settings\Администратор\Рабочий стол\img029.jpg"/>
          <p:cNvPicPr>
            <a:picLocks noChangeAspect="1" noChangeArrowheads="1"/>
          </p:cNvPicPr>
          <p:nvPr/>
        </p:nvPicPr>
        <p:blipFill>
          <a:blip r:embed="rId2" cstate="print"/>
          <a:srcRect l="65191" t="60641" r="16964" b="20457"/>
          <a:stretch>
            <a:fillRect/>
          </a:stretch>
        </p:blipFill>
        <p:spPr bwMode="auto">
          <a:xfrm>
            <a:off x="7380312" y="3933056"/>
            <a:ext cx="1571637" cy="235745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66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Правила  вежливого поведения</a:t>
            </a:r>
            <a:endParaRPr lang="ru-RU" sz="4000" b="1" dirty="0">
              <a:solidFill>
                <a:srgbClr val="CC0066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785794"/>
            <a:ext cx="807249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кино или театре, когда вам требуется пройти на своё место мимо сидящих в наше ряду зрителей, необходимо извиниться перед ними. И обязательно проходить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лицом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а не спиной к ним.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транспорте вежливый мужчина (если только он не инвалид и не слишком стар) обязательно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уступит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место женщине. Тем более пожилой.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гостях, на собраниях и в любом другом помещении мужчине принято садиться в том случае, когда уже сидит женщина.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Чрезвычайно невежливо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когда мужчины сидя разговаривают со стоящей перед ним женщиной.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Входя в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помещение, важно пропустить женщину вперёд.</a:t>
            </a:r>
          </a:p>
          <a:p>
            <a:pPr>
              <a:buFont typeface="Wingdings" pitchFamily="2" charset="2"/>
              <a:buChar char="Ø"/>
            </a:pP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Documents and Settings\Администратор\Рабочий стол\img030.jpg"/>
          <p:cNvPicPr>
            <a:picLocks noChangeAspect="1" noChangeArrowheads="1"/>
          </p:cNvPicPr>
          <p:nvPr/>
        </p:nvPicPr>
        <p:blipFill>
          <a:blip r:embed="rId2" cstate="print"/>
          <a:srcRect l="19063" t="53103" r="24340" b="21307"/>
          <a:stretch>
            <a:fillRect/>
          </a:stretch>
        </p:blipFill>
        <p:spPr bwMode="auto">
          <a:xfrm rot="10800000">
            <a:off x="571472" y="4149080"/>
            <a:ext cx="4536274" cy="256606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0" y="1785926"/>
            <a:ext cx="57864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 подозрительным человеком – осторожно.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 капризным – игнорировать капризы и вести себя очень спокойно.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 хвастливым – с иронией, но без злой шутки.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 застенчивым – доверительно.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194" name="Picture 2" descr="C:\Documents and Settings\Администратор\Рабочий стол\img026.jpg"/>
          <p:cNvPicPr>
            <a:picLocks noChangeAspect="1" noChangeArrowheads="1"/>
          </p:cNvPicPr>
          <p:nvPr/>
        </p:nvPicPr>
        <p:blipFill>
          <a:blip r:embed="rId3" cstate="print"/>
          <a:srcRect l="20116" t="14799" r="4811" b="6061"/>
          <a:stretch>
            <a:fillRect/>
          </a:stretch>
        </p:blipFill>
        <p:spPr bwMode="auto">
          <a:xfrm>
            <a:off x="5868144" y="2186576"/>
            <a:ext cx="3170996" cy="4528572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142844" y="142852"/>
            <a:ext cx="885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66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Правила вежливого поведения</a:t>
            </a:r>
            <a:endParaRPr lang="ru-RU" sz="4000" b="1" dirty="0">
              <a:solidFill>
                <a:srgbClr val="CC0066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785794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Часто с разными людьми необходимо вести себя по-разному.</a:t>
            </a:r>
            <a:endParaRPr lang="ru-RU" sz="3200" b="1" dirty="0">
              <a:solidFill>
                <a:srgbClr val="00B05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Администратор\Рабочий стол\img029.jpg"/>
          <p:cNvPicPr>
            <a:picLocks noChangeAspect="1" noChangeArrowheads="1"/>
          </p:cNvPicPr>
          <p:nvPr/>
        </p:nvPicPr>
        <p:blipFill>
          <a:blip r:embed="rId2" cstate="print"/>
          <a:srcRect l="63935" t="60408" r="16237" b="19990"/>
          <a:stretch>
            <a:fillRect/>
          </a:stretch>
        </p:blipFill>
        <p:spPr bwMode="auto">
          <a:xfrm>
            <a:off x="5436096" y="1412776"/>
            <a:ext cx="3493621" cy="535952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6350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TextBox 1"/>
          <p:cNvSpPr txBox="1"/>
          <p:nvPr/>
        </p:nvSpPr>
        <p:spPr>
          <a:xfrm>
            <a:off x="142844" y="0"/>
            <a:ext cx="885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66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Этикет регулирует манеры поведения</a:t>
            </a:r>
            <a:endParaRPr lang="ru-RU" sz="4000" b="1" dirty="0">
              <a:solidFill>
                <a:srgbClr val="CC0066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57298"/>
            <a:ext cx="5643602" cy="5016758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Манеры – это способ держать себя, внешняя форма поведения.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 манерам относятся речь, жестикуляция, мимика, походка.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Воспитанный человек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стоит вразвалку;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 разговоре не закладывает руки в карманы; 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говорит громко в общественном транспорте.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367</TotalTime>
  <Words>576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МОУ СОШ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Корникова Е.В.</dc:creator>
  <cp:lastModifiedBy>Олечка</cp:lastModifiedBy>
  <cp:revision>43</cp:revision>
  <dcterms:created xsi:type="dcterms:W3CDTF">2008-11-12T09:11:34Z</dcterms:created>
  <dcterms:modified xsi:type="dcterms:W3CDTF">2015-03-15T13:59:51Z</dcterms:modified>
</cp:coreProperties>
</file>