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4" r:id="rId5"/>
    <p:sldId id="258" r:id="rId6"/>
    <p:sldId id="259" r:id="rId7"/>
    <p:sldId id="260" r:id="rId8"/>
    <p:sldId id="263" r:id="rId9"/>
    <p:sldId id="266" r:id="rId10"/>
    <p:sldId id="267" r:id="rId11"/>
    <p:sldId id="268" r:id="rId12"/>
    <p:sldId id="261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1225-2761-4BA4-821E-0B9EFE317952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D4970-5851-424B-B284-A9EFCB27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1225-2761-4BA4-821E-0B9EFE317952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D4970-5851-424B-B284-A9EFCB27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1225-2761-4BA4-821E-0B9EFE317952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D4970-5851-424B-B284-A9EFCB27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1225-2761-4BA4-821E-0B9EFE317952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D4970-5851-424B-B284-A9EFCB27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1225-2761-4BA4-821E-0B9EFE317952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D4970-5851-424B-B284-A9EFCB27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1225-2761-4BA4-821E-0B9EFE317952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D4970-5851-424B-B284-A9EFCB27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1225-2761-4BA4-821E-0B9EFE317952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D4970-5851-424B-B284-A9EFCB27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1225-2761-4BA4-821E-0B9EFE317952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D4970-5851-424B-B284-A9EFCB27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1225-2761-4BA4-821E-0B9EFE317952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D4970-5851-424B-B284-A9EFCB27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1225-2761-4BA4-821E-0B9EFE317952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D4970-5851-424B-B284-A9EFCB27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1225-2761-4BA4-821E-0B9EFE317952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D4970-5851-424B-B284-A9EFCB27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1225-2761-4BA4-821E-0B9EFE317952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D4970-5851-424B-B284-A9EFCB27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3%D0%BE%D0%BD%D1%87%D0%B0%D1%80%D0%BD%D0%BE%D0%B5_%D0%BF%D1%80%D0%BE%D0%B8%D0%B7%D0%B2%D0%BE%D0%B4%D1%81%D1%82%D0%B2%D0%BE" TargetMode="External"/><Relationship Id="rId13" Type="http://schemas.openxmlformats.org/officeDocument/2006/relationships/image" Target="../media/image6.jpeg"/><Relationship Id="rId3" Type="http://schemas.openxmlformats.org/officeDocument/2006/relationships/hyperlink" Target="http://ru.wikipedia.org/wiki/%D0%9E%D0%B4%D0%BE%D0%B5%D0%B2%D1%81%D0%BA%D0%B8%D0%B9_%D1%80%D0%B0%D0%B9%D0%BE%D0%BD_%D0%A2%D1%83%D0%BB%D1%8C%D1%81%D0%BA%D0%BE%D0%B9_%D0%BE%D0%B1%D0%BB%D0%B0%D1%81%D1%82%D0%B8" TargetMode="External"/><Relationship Id="rId7" Type="http://schemas.openxmlformats.org/officeDocument/2006/relationships/hyperlink" Target="http://ru.wikipedia.org/wiki/XIX_%D0%B2%D0%B5%D0%BA" TargetMode="External"/><Relationship Id="rId12" Type="http://schemas.openxmlformats.org/officeDocument/2006/relationships/image" Target="../media/image5.jpeg"/><Relationship Id="rId2" Type="http://schemas.openxmlformats.org/officeDocument/2006/relationships/hyperlink" Target="http://ru.wikipedia.org/wiki/%D0%9D%D0%B0%D1%80%D0%BE%D0%B4%D0%BD%D1%8B%D0%B5_%D1%85%D1%83%D0%B4%D0%BE%D0%B6%D0%B5%D1%81%D1%82%D0%B2%D0%B5%D0%BD%D0%BD%D1%8B%D0%B5_%D0%BF%D1%80%D0%BE%D0%BC%D1%8B%D1%81%D0%BB%D1%8B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1960" TargetMode="External"/><Relationship Id="rId11" Type="http://schemas.openxmlformats.org/officeDocument/2006/relationships/hyperlink" Target="http://ru.wikipedia.org/wiki/XVI_%D0%B2%D0%B5%D0%BA" TargetMode="External"/><Relationship Id="rId5" Type="http://schemas.openxmlformats.org/officeDocument/2006/relationships/hyperlink" Target="http://ru.wikipedia.org/w/index.php?title=%D0%A4%D0%B8%D0%BB%D0%B8%D0%BC%D0%BE%D0%BD%D0%BE%D0%B2%D0%BE_(%D0%A2%D1%83%D0%BB%D1%8C%D1%81%D0%BA%D0%B0%D1%8F_%D0%BE%D0%B1%D0%BB%D0%B0%D1%81%D1%82%D1%8C)&amp;action=edit&amp;redlink=1" TargetMode="External"/><Relationship Id="rId10" Type="http://schemas.openxmlformats.org/officeDocument/2006/relationships/hyperlink" Target="http://ru.wikipedia.org/wiki/%D0%9E%D0%B4%D0%BE%D0%B5%D0%B2" TargetMode="External"/><Relationship Id="rId4" Type="http://schemas.openxmlformats.org/officeDocument/2006/relationships/hyperlink" Target="http://ru.wikipedia.org/wiki/%D0%A2%D1%83%D0%BB%D1%8C%D1%81%D0%BA%D0%B0%D1%8F_%D0%BE%D0%B1%D0%BB%D0%B0%D1%81%D1%82%D1%8C" TargetMode="External"/><Relationship Id="rId9" Type="http://schemas.openxmlformats.org/officeDocument/2006/relationships/hyperlink" Target="http://ru.wikipedia.org/w/index.php?title=%D0%91%D0%B5%D0%BB%D0%B0%D1%8F_%D0%B3%D0%BB%D0%B8%D0%BD%D0%B0&amp;action=edit&amp;redlink=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ru.wikipedia.org/wiki/%D0%A1%D0%B2%D0%B8%D1%81%D1%82%D1%83%D0%BB%D1%8C%D0%BA%D0%B0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ФИЛИМОНОВСКАЯ 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ИГРУШКА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5572140"/>
            <a:ext cx="7715304" cy="928694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Мини – музей группы «Почемучки», 2013 г.</a:t>
            </a:r>
          </a:p>
          <a:p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Воспитатель: Л.Г. Свинина</a:t>
            </a:r>
          </a:p>
          <a:p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МКДОУ № 20 «Подснежник»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4" name="Рисунок 3" descr="images (4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1928802"/>
            <a:ext cx="5214974" cy="335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                                  Роспись игрушки</a:t>
            </a:r>
            <a:b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После обжига начинают расписывать игрушку. Сначала наводят 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жёлтые 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полоски и пятна, потом их обводят красным "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пёрышком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", потом 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зелёным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, синим, иногда фиолетовым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.</a:t>
            </a:r>
            <a:r>
              <a:rPr lang="ru-RU" sz="2000" dirty="0"/>
              <a:t> 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Кроме того, мастерицы варьируют цвет. Ложится синий мазок на 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жёлтый 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- получается 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зелёный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, красный на 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жёлтый даёт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, как здесь говорят, "</a:t>
            </a:r>
            <a:r>
              <a:rPr lang="ru-RU" sz="2000" dirty="0" err="1">
                <a:solidFill>
                  <a:srgbClr val="002060"/>
                </a:solidFill>
                <a:latin typeface="Georgia" pitchFamily="18" charset="0"/>
              </a:rPr>
              <a:t>жарный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" (оранжевый). Роспись строится по традиционной схеме: бегут по форме цветные полоски, чередуются со звучными локальными пятнами. Бывают и более сложные узоры, особенно на юбках барынь: ветвистая 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«ёлочка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", яркая "ягодка", лучистая "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звёздочка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", или "солнышко", сверкают, сплетаются в радостные узорные соцветия.</a:t>
            </a:r>
            <a:r>
              <a:rPr lang="ru-RU" sz="2000" u="sng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000" u="sng" dirty="0">
                <a:solidFill>
                  <a:srgbClr val="C00000"/>
                </a:solidFill>
                <a:latin typeface="Georgia" pitchFamily="18" charset="0"/>
              </a:rPr>
              <a:t>Круг</a:t>
            </a:r>
            <a:r>
              <a:rPr lang="ru-RU" sz="2000" u="sng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000" dirty="0">
                <a:solidFill>
                  <a:srgbClr val="C00000"/>
                </a:solidFill>
                <a:latin typeface="Georgia" pitchFamily="18" charset="0"/>
              </a:rPr>
              <a:t>обозначает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000" dirty="0">
                <a:solidFill>
                  <a:srgbClr val="C00000"/>
                </a:solidFill>
                <a:latin typeface="Georgia" pitchFamily="18" charset="0"/>
              </a:rPr>
              <a:t>в росписи солнце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, </a:t>
            </a:r>
            <a:r>
              <a:rPr lang="ru-RU" sz="2000" u="sng" dirty="0">
                <a:solidFill>
                  <a:srgbClr val="C00000"/>
                </a:solidFill>
                <a:latin typeface="Georgia" pitchFamily="18" charset="0"/>
              </a:rPr>
              <a:t>треугольник</a:t>
            </a:r>
            <a:r>
              <a:rPr lang="ru-RU" sz="2000" dirty="0">
                <a:solidFill>
                  <a:srgbClr val="C00000"/>
                </a:solidFill>
                <a:latin typeface="Georgia" pitchFamily="18" charset="0"/>
              </a:rPr>
              <a:t> - землю, </a:t>
            </a:r>
            <a:r>
              <a:rPr lang="ru-RU" sz="2000" u="sng" dirty="0" smtClean="0">
                <a:solidFill>
                  <a:srgbClr val="C00000"/>
                </a:solidFill>
                <a:latin typeface="Georgia" pitchFamily="18" charset="0"/>
              </a:rPr>
              <a:t>ёлочки </a:t>
            </a:r>
            <a:r>
              <a:rPr lang="ru-RU" sz="2000" u="sng" dirty="0">
                <a:solidFill>
                  <a:srgbClr val="C00000"/>
                </a:solidFill>
                <a:latin typeface="Georgia" pitchFamily="18" charset="0"/>
              </a:rPr>
              <a:t>и ростки 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- </a:t>
            </a:r>
            <a:r>
              <a:rPr lang="ru-RU" sz="2000" dirty="0">
                <a:solidFill>
                  <a:srgbClr val="C00000"/>
                </a:solidFill>
                <a:latin typeface="Georgia" pitchFamily="18" charset="0"/>
              </a:rPr>
              <a:t>символ растительности и жизни. 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Все эти узоры напоминают о связях человека и природы. Несмотря на то, что орнамент и колорит росписи очень просты, игрушки после росписи выглядят очень яркими и праздничными, выразительными и добродушными. Лица фигурок всегда остаются белыми, и лишь небольшими штрихами и точками намечаются глаза, рот, нос.</a:t>
            </a:r>
            <a:endParaRPr lang="ru-RU" sz="20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01122" cy="2928958"/>
          </a:xfrm>
          <a:prstGeom prst="ribbon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Все игрушки очень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весёлые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, и когда их много - это праздник. Когда смотришь на собранные вместе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филимоновские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игрушки, то невольно появляется радостное настроение.</a:t>
            </a:r>
          </a:p>
        </p:txBody>
      </p:sp>
      <p:pic>
        <p:nvPicPr>
          <p:cNvPr id="3" name="Рисунок 2" descr="загруженное (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214686"/>
            <a:ext cx="4071966" cy="3429024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5" name="Рисунок 4" descr="images (4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286124"/>
            <a:ext cx="4143404" cy="32861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4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2857520" cy="314327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3" name="Рисунок 2" descr="images (5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714752"/>
            <a:ext cx="2786082" cy="2928943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4" name="Рисунок 3" descr="images (4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12" y="3714752"/>
            <a:ext cx="2619382" cy="2971801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5" name="Рисунок 4" descr="images (46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512" y="214290"/>
            <a:ext cx="2581281" cy="314327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6" name="Рисунок 5" descr="images (49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7554" y="1142984"/>
            <a:ext cx="2714644" cy="464347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4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571480"/>
            <a:ext cx="4214842" cy="600079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3" name="Рисунок 2" descr="images (4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571480"/>
            <a:ext cx="3929090" cy="2928958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4" name="Рисунок 3" descr="images (45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3857628"/>
            <a:ext cx="3929090" cy="2714644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lip_image0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928802"/>
            <a:ext cx="2071702" cy="35719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714612" y="785794"/>
            <a:ext cx="5929355" cy="5715040"/>
          </a:xfrm>
          <a:prstGeom prst="horizontalScroll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pPr algn="ctr"/>
            <a:endParaRPr lang="ru-RU" sz="240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  <a:p>
            <a:pPr algn="ctr"/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История  возникновения  </a:t>
            </a:r>
            <a:r>
              <a:rPr lang="ru-RU" sz="280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Ф</a:t>
            </a:r>
            <a:r>
              <a:rPr lang="ru-RU" sz="280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илимоновской</a:t>
            </a: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игрушки</a:t>
            </a:r>
          </a:p>
          <a:p>
            <a:pPr algn="ctr"/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Ты откуда пришла к нам такая?	</a:t>
            </a:r>
            <a:b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Вся простая, без хитрых затей.	</a:t>
            </a:r>
            <a:b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С длинной шеей и расписная,		</a:t>
            </a:r>
            <a:b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Для игры и забавы детей.		</a:t>
            </a:r>
            <a:b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Я тебя полюбил в раннем детстве – 	</a:t>
            </a:r>
            <a:b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Мастерицею бабка была.		</a:t>
            </a:r>
            <a:b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Ты ко мне перешла по наследству	</a:t>
            </a:r>
            <a:b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От красивых людей из села.		</a:t>
            </a:r>
            <a:b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Для тебя не страшны расстоянья.	</a:t>
            </a:r>
            <a:b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Ты – от предков далёких времён.	</a:t>
            </a:r>
            <a:b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Эти глиняные изваянья – 		</a:t>
            </a:r>
            <a:b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Колокольной Руси перезвон.		</a:t>
            </a:r>
            <a:endParaRPr lang="ru-RU" sz="2400" b="1" dirty="0" smtClean="0">
              <a:ln w="1905"/>
              <a:solidFill>
                <a:schemeClr val="accent3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  <a:p>
            <a:pPr algn="ctr"/>
            <a:endParaRPr lang="ru-RU" sz="240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72560" cy="6429420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                                                 Легенда</a:t>
            </a: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/>
            </a:r>
            <a:b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</a:b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b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</a:br>
            <a:r>
              <a:rPr lang="ru-RU" sz="2000" dirty="0">
                <a:solidFill>
                  <a:srgbClr val="002060"/>
                </a:solidFill>
                <a:latin typeface="Monotype Corsiva" pitchFamily="66" charset="0"/>
              </a:rPr>
              <a:t>Давно это было, так давно, что уж точно никто не помнит, когда именно. Шло на нашу землю жестокое воинство, орда дикая и несметная. Поняли наши предки, что не одолеть им одним вражью силу. А надо вам сказать, что юная и прекрасная дочь нашего предводителя, была без памяти влюблена в Нестора, устюжского витязя. С Великим Устюгом мы всегда, как кумовья были. Нет, конечно, бывало, что и ссорились, и друг дружке кровь пускали, но это от </a:t>
            </a:r>
            <a:r>
              <a:rPr lang="ru-RU" sz="2000" dirty="0" err="1">
                <a:solidFill>
                  <a:srgbClr val="002060"/>
                </a:solidFill>
                <a:latin typeface="Monotype Corsiva" pitchFamily="66" charset="0"/>
              </a:rPr>
              <a:t>молоденчества</a:t>
            </a:r>
            <a:r>
              <a:rPr lang="ru-RU" sz="2000" dirty="0">
                <a:solidFill>
                  <a:srgbClr val="002060"/>
                </a:solidFill>
                <a:latin typeface="Monotype Corsiva" pitchFamily="66" charset="0"/>
              </a:rPr>
              <a:t>, а не по злобе. Вот послала наша красавица Нестору прощальное письмо: “ Так и так, друг моего сердца незабвенный, не суждено нам насладиться нашей красотой и молодостью, конец нам приходит, всей земле нашей. Прощай и не поминай лихом”. Уговорил влюбленный Нестор отца своего </a:t>
            </a:r>
            <a:r>
              <a:rPr lang="ru-RU" sz="2000" dirty="0" err="1">
                <a:solidFill>
                  <a:srgbClr val="002060"/>
                </a:solidFill>
                <a:latin typeface="Monotype Corsiva" pitchFamily="66" charset="0"/>
              </a:rPr>
              <a:t>Анфанаила</a:t>
            </a:r>
            <a:r>
              <a:rPr lang="ru-RU" sz="2000" dirty="0">
                <a:solidFill>
                  <a:srgbClr val="002060"/>
                </a:solidFill>
                <a:latin typeface="Monotype Corsiva" pitchFamily="66" charset="0"/>
              </a:rPr>
              <a:t> войско собрать, на помощь братьям идти. И вот вышли наши войны к краю. </a:t>
            </a:r>
            <a:r>
              <a:rPr lang="ru-RU" sz="2000" dirty="0" err="1">
                <a:solidFill>
                  <a:srgbClr val="002060"/>
                </a:solidFill>
                <a:latin typeface="Monotype Corsiva" pitchFamily="66" charset="0"/>
              </a:rPr>
              <a:t>Раздерихинского</a:t>
            </a:r>
            <a:r>
              <a:rPr lang="ru-RU" sz="2000" dirty="0">
                <a:solidFill>
                  <a:srgbClr val="002060"/>
                </a:solidFill>
                <a:latin typeface="Monotype Corsiva" pitchFamily="66" charset="0"/>
              </a:rPr>
              <a:t> оврага поджидать вражью силу, чтобы умереть, да не сдаться. А вражья сила тут как тут, в ночь и подошла, лигами гремя, без факелов, чтобы врасплох застать. Всю ночь бились два войска, никакой стороне перевеса не было. А как только утречка наступило, как только солнышка взошло, тут, а живых кровь-то и остановилась. Не с вражьей силой дрались, не с кощеевой ордой, а со своими, с устюжским доблестным воинством. Они, оказывается, есть не ели, пить не пили - на помощь спешили потому и факелов не разожгли. </a:t>
            </a:r>
            <a:r>
              <a:rPr lang="ru-RU" sz="2000" u="sng" dirty="0">
                <a:solidFill>
                  <a:srgbClr val="002060"/>
                </a:solidFill>
                <a:latin typeface="Monotype Corsiva" pitchFamily="66" charset="0"/>
              </a:rPr>
              <a:t>И во время того смертного боя обнажилась в овраге земля, глина красная да мягкая показалось. Вдовы с выплаканными глазами, понаделали из нее свистулек, да засвистели, да решили свистеть до окончания веков, чтобы никогда своих да чужих больше не принять, чтобы кровь свою не проливать, и не губить молодую любовь. По большим праздникам собирается вятский народ на площадях, покупает наши игрушки, свистульки особенно, и весь день ходит и свистит. И такой день называется свистопляской.</a:t>
            </a:r>
            <a:endParaRPr lang="ru-RU" sz="2000" b="1" u="sng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5000660" cy="6500858"/>
          </a:xfrm>
          <a:prstGeom prst="horizontalScroll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        История промысла</a:t>
            </a:r>
            <a:b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По легенде деревня Филимоново была названа в честь деда </a:t>
            </a:r>
            <a:r>
              <a:rPr lang="ru-RU" sz="2000" dirty="0" err="1">
                <a:solidFill>
                  <a:srgbClr val="002060"/>
                </a:solidFill>
                <a:latin typeface="Georgia" pitchFamily="18" charset="0"/>
              </a:rPr>
              <a:t>Филимона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 – беглого каторжника, мастера гончарных дел, богомаза и игрушечника. </a:t>
            </a:r>
            <a:br>
              <a:rPr lang="ru-RU" sz="2000" dirty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В середине XIX века промысел был уже известен далеко за пределами Одоевского уезда. Семьдесят пять из ста домов в Филимонове кормились гончарством. Как и везде,</a:t>
            </a:r>
            <a:r>
              <a:rPr lang="ru-RU" sz="2000" u="sng" dirty="0">
                <a:solidFill>
                  <a:srgbClr val="002060"/>
                </a:solidFill>
                <a:latin typeface="Georgia" pitchFamily="18" charset="0"/>
              </a:rPr>
              <a:t> посуду делали гончары-мужчины, а игрушки-свистульки – женщины, 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за что окрестные жители прозвали их </a:t>
            </a:r>
            <a:r>
              <a:rPr lang="ru-RU" sz="2000" dirty="0">
                <a:solidFill>
                  <a:srgbClr val="C00000"/>
                </a:solidFill>
                <a:latin typeface="Georgia" pitchFamily="18" charset="0"/>
              </a:rPr>
              <a:t>«</a:t>
            </a:r>
            <a:r>
              <a:rPr lang="ru-RU" sz="2000" dirty="0" err="1">
                <a:solidFill>
                  <a:srgbClr val="C00000"/>
                </a:solidFill>
                <a:latin typeface="Georgia" pitchFamily="18" charset="0"/>
              </a:rPr>
              <a:t>свистуличницами</a:t>
            </a:r>
            <a:r>
              <a:rPr lang="ru-RU" sz="2000" dirty="0">
                <a:solidFill>
                  <a:srgbClr val="C00000"/>
                </a:solidFill>
                <a:latin typeface="Georgia" pitchFamily="18" charset="0"/>
              </a:rPr>
              <a:t>».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</a:rPr>
              <a:t> </a:t>
            </a:r>
            <a:endParaRPr lang="ru-RU" sz="20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pic>
        <p:nvPicPr>
          <p:cNvPr id="3" name="Рисунок 2" descr="images (4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857232"/>
            <a:ext cx="3429024" cy="5214974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5286412" cy="6572296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l"/>
            <a:r>
              <a:rPr lang="ru-RU" sz="2000" b="1" dirty="0" err="1" smtClean="0">
                <a:solidFill>
                  <a:srgbClr val="C00000"/>
                </a:solidFill>
                <a:latin typeface="Georgia" pitchFamily="18" charset="0"/>
              </a:rPr>
              <a:t>Филимоновская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 игрушка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 — русский 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hlinkClick r:id="rId2" tooltip="Народные художественные промыслы"/>
              </a:rPr>
              <a:t>художественный промысел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, сформировавшийся в 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hlinkClick r:id="rId3" tooltip="Одоевский район Тульской области"/>
              </a:rPr>
              <a:t>Одоевском районе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 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hlinkClick r:id="rId4" tooltip="Тульская область"/>
              </a:rPr>
              <a:t>Тульской области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. Своё название получил от деревни 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hlinkClick r:id="rId5" tooltip="Филимоново (Тульская область) (страница отсутствует)"/>
              </a:rPr>
              <a:t>Филимоново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, где жили в 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hlinkClick r:id="rId6" tooltip="1960"/>
              </a:rPr>
              <a:t>1960-х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 годах последние мастерицы, возродившие забытое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ремесло.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Промысел игрушки возник в середине 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hlinkClick r:id="rId7" tooltip="XIX век"/>
              </a:rPr>
              <a:t>XIX века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 в среде местных 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hlinkClick r:id="rId8" tooltip="Гончарное производство"/>
              </a:rPr>
              <a:t>гончаров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. Благодаря отличным по качеству 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hlinkClick r:id="rId9" tooltip="Белая глина (страница отсутствует)"/>
              </a:rPr>
              <a:t>белым глинам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 в районе 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hlinkClick r:id="rId10" tooltip="Одоев"/>
              </a:rPr>
              <a:t>Одоева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 </a:t>
            </a:r>
            <a:r>
              <a:rPr lang="ru-RU" sz="2000" dirty="0" err="1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с</a:t>
            </a:r>
            <a:r>
              <a:rPr lang="ru-RU" sz="2000" dirty="0" err="1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hlinkClick r:id="rId11" tooltip="XVI век"/>
              </a:rPr>
              <a:t>XVI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hlinkClick r:id="rId11" tooltip="XVI век"/>
              </a:rPr>
              <a:t> века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 производили гончарную посуду, продавая её на местных базарах. Как и в большинстве гончарных промыслов, мастера работали семейно, сдавая продукцию перекупщикам или самостоятельно продавая её на базаре.</a:t>
            </a:r>
            <a:r>
              <a:rPr lang="ru-RU" sz="2000" u="sng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 При этом мужчины делали только посуду, а женщины лепили и расписывали игрушки.</a:t>
            </a:r>
          </a:p>
        </p:txBody>
      </p:sp>
      <p:pic>
        <p:nvPicPr>
          <p:cNvPr id="3" name="Рисунок 2" descr="images (52)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15008" y="214290"/>
            <a:ext cx="3214710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images (50)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786446" y="3857628"/>
            <a:ext cx="3143272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5214974" cy="6500858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Особенности </a:t>
            </a:r>
            <a:r>
              <a:rPr lang="ru-RU" sz="1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Филимоновской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игрушки</a:t>
            </a:r>
            <a:b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</a:br>
            <a:r>
              <a:rPr lang="ru-RU" sz="18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/>
            </a:r>
            <a:br>
              <a:rPr lang="ru-RU" sz="1800" b="1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</a:b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Основную массу изделий </a:t>
            </a:r>
            <a:r>
              <a:rPr lang="ru-RU" sz="1800" dirty="0" err="1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филимоновских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 мастериц составляют традиционные 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hlinkClick r:id="rId2" tooltip="Свистулька"/>
              </a:rPr>
              <a:t>свистульки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: </a:t>
            </a:r>
            <a:r>
              <a:rPr lang="ru-RU" sz="1800" i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барыни, всадники, коровы, медведи, петухи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и т. п. </a:t>
            </a:r>
            <a:r>
              <a:rPr lang="ru-RU" sz="1800" u="sng" dirty="0">
                <a:solidFill>
                  <a:srgbClr val="C00000"/>
                </a:solidFill>
                <a:latin typeface="Georgia" pitchFamily="18" charset="0"/>
              </a:rPr>
              <a:t>Изображения людей 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— монолитные, скупые на детали — близки древним примитивным фигуркам. Неширокая юбка-колокол у </a:t>
            </a:r>
            <a:r>
              <a:rPr lang="ru-RU" sz="1800" dirty="0" err="1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филимоновских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 барынь плавно переходит в короткое узкое тело и завершается конусообразной головой, составляющей одно целое с шеей. В округлых руках барыня обычно держит младенца или птичку-свистульку. Кавалеры похожи на дам, но вместо юбки у них толстые цилиндрические ноги, обутые в неуклюжие сапоги. Головы фигурок венчают затейливые шляпки с неширокими полями. Интересны композиции, слепленные из нескольких фигурок, например «</a:t>
            </a:r>
            <a:r>
              <a:rPr lang="ru-RU" sz="1800" dirty="0" err="1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Любота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» — сценка свидания влюбленных</a:t>
            </a:r>
            <a:endParaRPr lang="ru-RU" sz="1800" b="1" dirty="0">
              <a:ln w="1905"/>
              <a:solidFill>
                <a:schemeClr val="accent3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pic>
        <p:nvPicPr>
          <p:cNvPr id="3" name="Рисунок 2" descr="images (5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94" y="142852"/>
            <a:ext cx="1704975" cy="278608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4" name="Рисунок 3" descr="images (4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8082" y="142852"/>
            <a:ext cx="1571636" cy="278608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5" name="Рисунок 4" descr="images (5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0694" y="3429000"/>
            <a:ext cx="3500462" cy="321471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4071966" cy="6369072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ru-RU" sz="2000" u="sng" dirty="0">
                <a:solidFill>
                  <a:srgbClr val="C00000"/>
                </a:solidFill>
                <a:latin typeface="Georgia" pitchFamily="18" charset="0"/>
              </a:rPr>
              <a:t>Все персонажи животного мира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имеют тонкую талию и длинную, с изящным изгибом шею, плавно переходящую в маленькую голову. Только форма головы да наличие или отсутствие рогов и ушей позволяют отличить одно животное от другого. У барана рога — круглые завитки-баранки, у коровы — полумесяцем торчат вверх, у оленя — как причудливые ветвистые деревья, а конскую головку венчают небольшие конические ушки. Загадочна фигура медведя с зеркалом. Сказочный зверь сидит, широко расставив задние лапы, и держит в передних овальный предмет. Своей вытянутой изогнутой шеей он похож скорее на жирафа, только небольшая головка отдалённо напоминает медвежью.</a:t>
            </a:r>
          </a:p>
        </p:txBody>
      </p:sp>
      <p:pic>
        <p:nvPicPr>
          <p:cNvPr id="3" name="Рисунок 2" descr="загруженное (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6" y="285728"/>
            <a:ext cx="2095504" cy="2714644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4" name="Рисунок 3" descr="images (4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85728"/>
            <a:ext cx="2071702" cy="2714644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5" name="Рисунок 4" descr="images (4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1" y="4000504"/>
            <a:ext cx="2071702" cy="2633667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6" name="Рисунок 5" descr="images (47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5140" y="4000504"/>
            <a:ext cx="2286000" cy="2643194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642918"/>
            <a:ext cx="5572164" cy="5500726"/>
          </a:xfrm>
          <a:prstGeom prst="horizontalScroll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Изготовление и роспись игрушки</a:t>
            </a:r>
            <a:b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</a:b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/>
            </a:r>
            <a:b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</a:br>
            <a:r>
              <a:rPr lang="ru-RU" sz="2000" dirty="0" err="1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Филимоновская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деревушка	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Синий лес, холмы, косогор 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	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Лепят там из глины игрушку 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	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И расписывают до сих пор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.	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Да, из красной обычной глины </a:t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Появляются вдруг на свет 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	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Зайцы, коники, павлины 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	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И солдатиков войско цвет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.	</a:t>
            </a:r>
            <a:endParaRPr lang="ru-RU" sz="2000" b="1" dirty="0">
              <a:ln w="1905"/>
              <a:solidFill>
                <a:schemeClr val="accent5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pic>
        <p:nvPicPr>
          <p:cNvPr id="3" name="Рисунок 2" descr="images (4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643314"/>
            <a:ext cx="2857520" cy="2928958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4" name="Рисунок 3" descr="images (4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57166"/>
            <a:ext cx="2867025" cy="278608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4857784" cy="6286544"/>
          </a:xfrm>
          <a:prstGeom prst="horizontalScroll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Изготовление игрушки</a:t>
            </a:r>
            <a:b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</a:br>
            <a:r>
              <a:rPr lang="ru-RU" sz="2200" dirty="0">
                <a:solidFill>
                  <a:srgbClr val="002060"/>
                </a:solidFill>
                <a:latin typeface="Georgia" pitchFamily="18" charset="0"/>
              </a:rPr>
              <a:t>Местная глина особенная: вязкая, жирная, пластичная. Из </a:t>
            </a:r>
            <a:r>
              <a:rPr lang="ru-RU" sz="2200" dirty="0" smtClean="0">
                <a:solidFill>
                  <a:srgbClr val="002060"/>
                </a:solidFill>
                <a:latin typeface="Georgia" pitchFamily="18" charset="0"/>
              </a:rPr>
              <a:t>неё </a:t>
            </a:r>
            <a:r>
              <a:rPr lang="ru-RU" sz="2200" dirty="0">
                <a:solidFill>
                  <a:srgbClr val="002060"/>
                </a:solidFill>
                <a:latin typeface="Georgia" pitchFamily="18" charset="0"/>
              </a:rPr>
              <a:t>вытягивают мастерицы всю фигурку сразу - при этом способе лепки, игрушки получаются грациозными, пластичными. Застывая, глина "садится", и тогда приходится снова "подтягивать", приглаживать изделия, отчего их форма еще больше вытягивается и удлиняется. И так происходит несколько раз, пока игрушка совсем не "замрет". </a:t>
            </a:r>
            <a:endParaRPr lang="ru-RU" sz="2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pic>
        <p:nvPicPr>
          <p:cNvPr id="3" name="Рисунок 2" descr="images (4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571480"/>
            <a:ext cx="3357586" cy="2714644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4" name="Рисунок 3" descr="images (4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3714752"/>
            <a:ext cx="3357586" cy="2538417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121</Words>
  <Application>Microsoft Office PowerPoint</Application>
  <PresentationFormat>Экран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ФИЛИМОНОВСКАЯ  ИГРУШКА</vt:lpstr>
      <vt:lpstr>Слайд 2</vt:lpstr>
      <vt:lpstr>                                                  Легенда   Давно это было, так давно, что уж точно никто не помнит, когда именно. Шло на нашу землю жестокое воинство, орда дикая и несметная. Поняли наши предки, что не одолеть им одним вражью силу. А надо вам сказать, что юная и прекрасная дочь нашего предводителя, была без памяти влюблена в Нестора, устюжского витязя. С Великим Устюгом мы всегда, как кумовья были. Нет, конечно, бывало, что и ссорились, и друг дружке кровь пускали, но это от молоденчества, а не по злобе. Вот послала наша красавица Нестору прощальное письмо: “ Так и так, друг моего сердца незабвенный, не суждено нам насладиться нашей красотой и молодостью, конец нам приходит, всей земле нашей. Прощай и не поминай лихом”. Уговорил влюбленный Нестор отца своего Анфанаила войско собрать, на помощь братьям идти. И вот вышли наши войны к краю. Раздерихинского оврага поджидать вражью силу, чтобы умереть, да не сдаться. А вражья сила тут как тут, в ночь и подошла, лигами гремя, без факелов, чтобы врасплох застать. Всю ночь бились два войска, никакой стороне перевеса не было. А как только утречка наступило, как только солнышка взошло, тут, а живых кровь-то и остановилась. Не с вражьей силой дрались, не с кощеевой ордой, а со своими, с устюжским доблестным воинством. Они, оказывается, есть не ели, пить не пили - на помощь спешили потому и факелов не разожгли. И во время того смертного боя обнажилась в овраге земля, глина красная да мягкая показалось. Вдовы с выплаканными глазами, понаделали из нее свистулек, да засвистели, да решили свистеть до окончания веков, чтобы никогда своих да чужих больше не принять, чтобы кровь свою не проливать, и не губить молодую любовь. По большим праздникам собирается вятский народ на площадях, покупает наши игрушки, свистульки особенно, и весь день ходит и свистит. И такой день называется свистопляской.</vt:lpstr>
      <vt:lpstr>         История промысла  По легенде деревня Филимоново была названа в честь деда Филимона – беглого каторжника, мастера гончарных дел, богомаза и игрушечника.  В середине XIX века промысел был уже известен далеко за пределами Одоевского уезда. Семьдесят пять из ста домов в Филимонове кормились гончарством. Как и везде, посуду делали гончары-мужчины, а игрушки-свистульки – женщины, за что окрестные жители прозвали их «свистуличницами». </vt:lpstr>
      <vt:lpstr>Филимоновская игрушка — русский художественный промысел, сформировавшийся в Одоевском районе Тульской области. Своё название получил от деревни Филимоново, где жили в 1960-х годах последние мастерицы, возродившие забытое ремесло. Промысел игрушки возник в середине XIX века в среде местных гончаров. Благодаря отличным по качеству белым глинам в районе Одоева сXVI века производили гончарную посуду, продавая её на местных базарах. Как и в большинстве гончарных промыслов, мастера работали семейно, сдавая продукцию перекупщикам или самостоятельно продавая её на базаре. При этом мужчины делали только посуду, а женщины лепили и расписывали игрушки.</vt:lpstr>
      <vt:lpstr>Особенности Филимоновской игрушки  Основную массу изделий филимоновских мастериц составляют традиционные свистульки: барыни, всадники, коровы, медведи, петухи и т. п. Изображения людей — монолитные, скупые на детали — близки древним примитивным фигуркам. Неширокая юбка-колокол у филимоновских барынь плавно переходит в короткое узкое тело и завершается конусообразной головой, составляющей одно целое с шеей. В округлых руках барыня обычно держит младенца или птичку-свистульку. Кавалеры похожи на дам, но вместо юбки у них толстые цилиндрические ноги, обутые в неуклюжие сапоги. Головы фигурок венчают затейливые шляпки с неширокими полями. Интересны композиции, слепленные из нескольких фигурок, например «Любота» — сценка свидания влюбленных</vt:lpstr>
      <vt:lpstr>Все персонажи животного мира имеют тонкую талию и длинную, с изящным изгибом шею, плавно переходящую в маленькую голову. Только форма головы да наличие или отсутствие рогов и ушей позволяют отличить одно животное от другого. У барана рога — круглые завитки-баранки, у коровы — полумесяцем торчат вверх, у оленя — как причудливые ветвистые деревья, а конскую головку венчают небольшие конические ушки. Загадочна фигура медведя с зеркалом. Сказочный зверь сидит, широко расставив задние лапы, и держит в передних овальный предмет. Своей вытянутой изогнутой шеей он похож скорее на жирафа, только небольшая головка отдалённо напоминает медвежью.</vt:lpstr>
      <vt:lpstr>Изготовление и роспись игрушки  Филимоновская деревушка  Синий лес, холмы, косогор   Лепят там из глины игрушку   И расписывают до сих пор.  Да, из красной обычной глины  Появляются вдруг на свет   Зайцы, коники, павлины   И солдатиков войско цвет. </vt:lpstr>
      <vt:lpstr> Изготовление игрушки Местная глина особенная: вязкая, жирная, пластичная. Из неё вытягивают мастерицы всю фигурку сразу - при этом способе лепки, игрушки получаются грациозными, пластичными. Застывая, глина "садится", и тогда приходится снова "подтягивать", приглаживать изделия, отчего их форма еще больше вытягивается и удлиняется. И так происходит несколько раз, пока игрушка совсем не "замрет". </vt:lpstr>
      <vt:lpstr>                                   Роспись игрушки После обжига начинают расписывать игрушку. Сначала наводят жёлтые полоски и пятна, потом их обводят красным "пёрышком", потом зелёным, синим, иногда фиолетовым. Кроме того, мастерицы варьируют цвет. Ложится синий мазок на жёлтый - получается зелёный, красный на жёлтый даёт, как здесь говорят, "жарный" (оранжевый). Роспись строится по традиционной схеме: бегут по форме цветные полоски, чередуются со звучными локальными пятнами. Бывают и более сложные узоры, особенно на юбках барынь: ветвистая «ёлочка", яркая "ягодка", лучистая "звёздочка", или "солнышко", сверкают, сплетаются в радостные узорные соцветия. Круг обозначает в росписи солнце, треугольник - землю, ёлочки и ростки - символ растительности и жизни. Все эти узоры напоминают о связях человека и природы. Несмотря на то, что орнамент и колорит росписи очень просты, игрушки после росписи выглядят очень яркими и праздничными, выразительными и добродушными. Лица фигурок всегда остаются белыми, и лишь небольшими штрихами и точками намечаются глаза, рот, нос.</vt:lpstr>
      <vt:lpstr>Все игрушки очень весёлые, и когда их много - это праздник. Когда смотришь на собранные вместе филимоновские игрушки, то невольно появляется радостное настроение.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Люба</dc:creator>
  <cp:lastModifiedBy>Люба</cp:lastModifiedBy>
  <cp:revision>18</cp:revision>
  <dcterms:created xsi:type="dcterms:W3CDTF">2013-03-31T11:43:36Z</dcterms:created>
  <dcterms:modified xsi:type="dcterms:W3CDTF">2014-04-20T13:18:27Z</dcterms:modified>
</cp:coreProperties>
</file>