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319" r:id="rId4"/>
    <p:sldId id="402" r:id="rId5"/>
    <p:sldId id="401" r:id="rId6"/>
    <p:sldId id="400" r:id="rId7"/>
    <p:sldId id="399" r:id="rId8"/>
    <p:sldId id="395" r:id="rId9"/>
    <p:sldId id="403" r:id="rId10"/>
    <p:sldId id="406" r:id="rId11"/>
    <p:sldId id="405" r:id="rId12"/>
    <p:sldId id="404" r:id="rId13"/>
    <p:sldId id="397" r:id="rId14"/>
    <p:sldId id="407" r:id="rId15"/>
    <p:sldId id="410" r:id="rId16"/>
    <p:sldId id="409" r:id="rId17"/>
    <p:sldId id="408" r:id="rId18"/>
    <p:sldId id="398" r:id="rId19"/>
    <p:sldId id="411" r:id="rId20"/>
    <p:sldId id="412" r:id="rId21"/>
    <p:sldId id="413" r:id="rId22"/>
    <p:sldId id="414" r:id="rId23"/>
    <p:sldId id="396" r:id="rId24"/>
    <p:sldId id="415" r:id="rId25"/>
    <p:sldId id="416" r:id="rId26"/>
    <p:sldId id="418" r:id="rId27"/>
    <p:sldId id="417" r:id="rId28"/>
    <p:sldId id="284" r:id="rId29"/>
    <p:sldId id="34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008A"/>
    <a:srgbClr val="7000BC"/>
    <a:srgbClr val="7030A0"/>
    <a:srgbClr val="5D2884"/>
    <a:srgbClr val="6600FF"/>
    <a:srgbClr val="FFFFCC"/>
    <a:srgbClr val="FDEADB"/>
    <a:srgbClr val="F2E5FF"/>
    <a:srgbClr val="E8D1FF"/>
    <a:srgbClr val="EEEA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4" Type="http://schemas.openxmlformats.org/officeDocument/2006/relationships/slide" Target="slide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slide" Target="slide5.xml"/><Relationship Id="rId18" Type="http://schemas.openxmlformats.org/officeDocument/2006/relationships/slide" Target="slide10.xml"/><Relationship Id="rId26" Type="http://schemas.openxmlformats.org/officeDocument/2006/relationships/slide" Target="slide18.xml"/><Relationship Id="rId3" Type="http://schemas.openxmlformats.org/officeDocument/2006/relationships/image" Target="../media/image6.jpeg"/><Relationship Id="rId21" Type="http://schemas.openxmlformats.org/officeDocument/2006/relationships/slide" Target="slide13.xml"/><Relationship Id="rId34" Type="http://schemas.openxmlformats.org/officeDocument/2006/relationships/slide" Target="slide26.xml"/><Relationship Id="rId7" Type="http://schemas.openxmlformats.org/officeDocument/2006/relationships/image" Target="../media/image10.png"/><Relationship Id="rId12" Type="http://schemas.openxmlformats.org/officeDocument/2006/relationships/slide" Target="slide4.xml"/><Relationship Id="rId17" Type="http://schemas.openxmlformats.org/officeDocument/2006/relationships/slide" Target="slide9.xml"/><Relationship Id="rId25" Type="http://schemas.openxmlformats.org/officeDocument/2006/relationships/slide" Target="slide17.xml"/><Relationship Id="rId33" Type="http://schemas.openxmlformats.org/officeDocument/2006/relationships/slide" Target="slide25.xml"/><Relationship Id="rId2" Type="http://schemas.openxmlformats.org/officeDocument/2006/relationships/notesSlide" Target="../notesSlides/notesSlide2.xml"/><Relationship Id="rId16" Type="http://schemas.openxmlformats.org/officeDocument/2006/relationships/slide" Target="slide8.xml"/><Relationship Id="rId20" Type="http://schemas.openxmlformats.org/officeDocument/2006/relationships/slide" Target="slide12.xml"/><Relationship Id="rId29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slide" Target="slide3.xml"/><Relationship Id="rId24" Type="http://schemas.openxmlformats.org/officeDocument/2006/relationships/slide" Target="slide16.xml"/><Relationship Id="rId32" Type="http://schemas.openxmlformats.org/officeDocument/2006/relationships/slide" Target="slide24.xml"/><Relationship Id="rId5" Type="http://schemas.openxmlformats.org/officeDocument/2006/relationships/image" Target="../media/image8.png"/><Relationship Id="rId15" Type="http://schemas.openxmlformats.org/officeDocument/2006/relationships/slide" Target="slide7.xml"/><Relationship Id="rId23" Type="http://schemas.openxmlformats.org/officeDocument/2006/relationships/slide" Target="slide15.xml"/><Relationship Id="rId28" Type="http://schemas.openxmlformats.org/officeDocument/2006/relationships/slide" Target="slide20.xml"/><Relationship Id="rId36" Type="http://schemas.openxmlformats.org/officeDocument/2006/relationships/image" Target="../media/image14.png"/><Relationship Id="rId10" Type="http://schemas.openxmlformats.org/officeDocument/2006/relationships/image" Target="../media/image13.png"/><Relationship Id="rId19" Type="http://schemas.openxmlformats.org/officeDocument/2006/relationships/slide" Target="slide11.xml"/><Relationship Id="rId31" Type="http://schemas.openxmlformats.org/officeDocument/2006/relationships/slide" Target="slide23.xml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slide" Target="slide6.xml"/><Relationship Id="rId22" Type="http://schemas.openxmlformats.org/officeDocument/2006/relationships/slide" Target="slide14.xml"/><Relationship Id="rId27" Type="http://schemas.openxmlformats.org/officeDocument/2006/relationships/slide" Target="slide19.xml"/><Relationship Id="rId30" Type="http://schemas.openxmlformats.org/officeDocument/2006/relationships/slide" Target="slide22.xml"/><Relationship Id="rId35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dk-met.wmsite.ru/_mod_files/ce_images/igra/0_a0e95_af6e9a2c_xl.png" TargetMode="External"/><Relationship Id="rId13" Type="http://schemas.openxmlformats.org/officeDocument/2006/relationships/hyperlink" Target="http://stat18.privet.ru/lr/0b1d3cec6375d01e8e11a66a63e1b390" TargetMode="External"/><Relationship Id="rId3" Type="http://schemas.openxmlformats.org/officeDocument/2006/relationships/hyperlink" Target="http://my-ivanovo.ru/wp-content/uploads/2010/06/74f16339f64a.png" TargetMode="External"/><Relationship Id="rId7" Type="http://schemas.openxmlformats.org/officeDocument/2006/relationships/hyperlink" Target="http://img-fotki.yandex.ru/get/4612/119528728.cb4/0_a0e71_e8c1f8cc_XL" TargetMode="External"/><Relationship Id="rId12" Type="http://schemas.openxmlformats.org/officeDocument/2006/relationships/hyperlink" Target="http://stat16.privet.ru/lr/0d26274af501f4e51923a6ed5e659105" TargetMode="External"/><Relationship Id="rId2" Type="http://schemas.openxmlformats.org/officeDocument/2006/relationships/hyperlink" Target="http://img-fotki.yandex.ru/get/6107/152583420.12/0_6590f_dc023c9c_XL" TargetMode="Externa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6522/127850699.ba/0_9b7be_d3c65370_XL" TargetMode="External"/><Relationship Id="rId11" Type="http://schemas.openxmlformats.org/officeDocument/2006/relationships/hyperlink" Target="http://img-fotki.yandex.ru/get/4413/119528728.cb5/0_a0e9f_82954224_XL" TargetMode="External"/><Relationship Id="rId5" Type="http://schemas.openxmlformats.org/officeDocument/2006/relationships/hyperlink" Target="http://img0.liveinternet.ru/images/attach/c/4/82/417/82417670_n_6.png" TargetMode="External"/><Relationship Id="rId15" Type="http://schemas.openxmlformats.org/officeDocument/2006/relationships/slide" Target="slide2.xml"/><Relationship Id="rId10" Type="http://schemas.openxmlformats.org/officeDocument/2006/relationships/hyperlink" Target="http://img-fotki.yandex.ru/get/4709/119528728.cb5/0_a0eb5_1cab041d_XL" TargetMode="External"/><Relationship Id="rId4" Type="http://schemas.openxmlformats.org/officeDocument/2006/relationships/hyperlink" Target="http://img-fotki.yandex.ru/get/6110/18869520.102/0_6dcb5_9dc29150_XL" TargetMode="External"/><Relationship Id="rId9" Type="http://schemas.openxmlformats.org/officeDocument/2006/relationships/hyperlink" Target="http://img-fotki.yandex.ru/get/4414/119528728.cb4/0_a0e69_a464749a_XL" TargetMode="External"/><Relationship Id="rId14" Type="http://schemas.openxmlformats.org/officeDocument/2006/relationships/hyperlink" Target="http://foto.planetadruzey.ru/2125938.jpeg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67544" y="1196752"/>
            <a:ext cx="6336704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</a:rPr>
              <a:t>Проверяем знания по физической культуре.</a:t>
            </a:r>
          </a:p>
          <a:p>
            <a:endParaRPr lang="ru-RU" sz="2400" b="1" i="1" dirty="0" smtClean="0">
              <a:latin typeface="Times New Roman" pitchFamily="18" charset="0"/>
            </a:endParaRPr>
          </a:p>
          <a:p>
            <a:r>
              <a:rPr lang="ru-RU" sz="4800" b="1" i="1" dirty="0" smtClean="0">
                <a:solidFill>
                  <a:srgbClr val="52008A"/>
                </a:solidFill>
                <a:latin typeface="Times New Roman" pitchFamily="18" charset="0"/>
              </a:rPr>
              <a:t>«Вперёд, к победе!</a:t>
            </a:r>
          </a:p>
          <a:p>
            <a:endParaRPr lang="ru-RU" sz="4800" b="1" i="1" dirty="0" smtClean="0">
              <a:solidFill>
                <a:srgbClr val="52008A"/>
              </a:solidFill>
              <a:latin typeface="Times New Roman" pitchFamily="18" charset="0"/>
            </a:endParaRPr>
          </a:p>
          <a:p>
            <a:r>
              <a:rPr lang="ru-RU" sz="4800" b="1" i="1" dirty="0" smtClean="0">
                <a:solidFill>
                  <a:srgbClr val="52008A"/>
                </a:solidFill>
                <a:latin typeface="Times New Roman" pitchFamily="18" charset="0"/>
              </a:rPr>
              <a:t>           </a:t>
            </a:r>
            <a:r>
              <a:rPr lang="ru-RU" sz="2800" b="1" i="1" dirty="0" smtClean="0">
                <a:solidFill>
                  <a:srgbClr val="52008A"/>
                </a:solidFill>
                <a:latin typeface="Times New Roman" pitchFamily="18" charset="0"/>
              </a:rPr>
              <a:t> Семёнова А.Ф.</a:t>
            </a:r>
          </a:p>
          <a:p>
            <a:r>
              <a:rPr lang="ru-RU" sz="2800" b="1" i="1" dirty="0" smtClean="0">
                <a:solidFill>
                  <a:srgbClr val="52008A"/>
                </a:solidFill>
                <a:latin typeface="Times New Roman" pitchFamily="18" charset="0"/>
              </a:rPr>
              <a:t>             Учитель физической культуры</a:t>
            </a:r>
          </a:p>
          <a:p>
            <a:r>
              <a:rPr lang="ru-RU" sz="2800" b="1" i="1" dirty="0" smtClean="0">
                <a:solidFill>
                  <a:srgbClr val="52008A"/>
                </a:solidFill>
                <a:latin typeface="Times New Roman" pitchFamily="18" charset="0"/>
              </a:rPr>
              <a:t>                      г.Нижний Новгород</a:t>
            </a:r>
          </a:p>
          <a:p>
            <a:endParaRPr lang="ru-RU" sz="4800" b="1" i="1" dirty="0" smtClean="0">
              <a:solidFill>
                <a:srgbClr val="52008A"/>
              </a:solidFill>
              <a:latin typeface="Times New Roman" pitchFamily="18" charset="0"/>
            </a:endParaRPr>
          </a:p>
          <a:p>
            <a:endParaRPr lang="ru-RU" sz="2800" b="1" i="1" dirty="0" smtClean="0">
              <a:solidFill>
                <a:srgbClr val="52008A"/>
              </a:solidFill>
              <a:latin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</a:endParaRPr>
          </a:p>
          <a:p>
            <a:endParaRPr lang="ru-RU" sz="2400" b="1" i="1" dirty="0">
              <a:latin typeface="Times New Roman" pitchFamily="18" charset="0"/>
            </a:endParaRPr>
          </a:p>
        </p:txBody>
      </p:sp>
      <p:pic>
        <p:nvPicPr>
          <p:cNvPr id="11" name="Рисунок 10" descr="Рисунок18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979712" y="5661248"/>
            <a:ext cx="2110388" cy="432048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940152" y="5733256"/>
            <a:ext cx="2808312" cy="360040"/>
          </a:xfrm>
          <a:prstGeom prst="rect">
            <a:avLst/>
          </a:prstGeom>
        </p:spPr>
      </p:pic>
      <p:pic>
        <p:nvPicPr>
          <p:cNvPr id="9" name="Рисунок 8" descr="Рисунок1.png"/>
          <p:cNvPicPr>
            <a:picLocks noChangeAspect="1"/>
          </p:cNvPicPr>
          <p:nvPr/>
        </p:nvPicPr>
        <p:blipFill>
          <a:blip r:embed="rId8" cstate="screen"/>
          <a:srcRect l="3538" t="22029" r="3538"/>
          <a:stretch>
            <a:fillRect/>
          </a:stretch>
        </p:blipFill>
        <p:spPr>
          <a:xfrm>
            <a:off x="251520" y="188641"/>
            <a:ext cx="8712968" cy="94600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Каким тебе помогут стать подвижные игры?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30</a:t>
            </a:r>
            <a:endParaRPr lang="ru-RU" sz="3200" b="1" dirty="0"/>
          </a:p>
        </p:txBody>
      </p:sp>
      <p:pic>
        <p:nvPicPr>
          <p:cNvPr id="8" name="Picture 4" descr="http://img-fotki.yandex.ru/get/4414/119528728.cb4/0_a0e69_a464749a_X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 l="15239" t="3048" r="22730" b="3992"/>
          <a:stretch>
            <a:fillRect/>
          </a:stretch>
        </p:blipFill>
        <p:spPr bwMode="auto">
          <a:xfrm>
            <a:off x="7226819" y="2492896"/>
            <a:ext cx="1917181" cy="4104456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Ловким, метким, быстрым, выносливым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Какие </a:t>
            </a:r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400" dirty="0" smtClean="0">
                <a:latin typeface="Georgia" pitchFamily="18" charset="0"/>
              </a:rPr>
              <a:t>физические </a:t>
            </a:r>
            <a:r>
              <a:rPr lang="ru-RU" sz="2400" dirty="0" smtClean="0">
                <a:latin typeface="Georgia" pitchFamily="18" charset="0"/>
              </a:rPr>
              <a:t>качества мы развиваем на уроках физкультуры?</a:t>
            </a:r>
            <a:endParaRPr lang="ru-RU" sz="2400" dirty="0" smtClean="0"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pic>
        <p:nvPicPr>
          <p:cNvPr id="8" name="Picture 4" descr="http://img-fotki.yandex.ru/get/4414/119528728.cb4/0_a0e69_a464749a_X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 l="15239" t="3048" r="22730" b="3992"/>
          <a:stretch>
            <a:fillRect/>
          </a:stretch>
        </p:blipFill>
        <p:spPr bwMode="auto">
          <a:xfrm>
            <a:off x="7226819" y="2492896"/>
            <a:ext cx="1917181" cy="4104456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Сила, быстрота, выносливость, гибкость, ловкость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Что такое сила?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50</a:t>
            </a:r>
            <a:endParaRPr lang="ru-RU" sz="3200" b="1" dirty="0"/>
          </a:p>
        </p:txBody>
      </p:sp>
      <p:pic>
        <p:nvPicPr>
          <p:cNvPr id="8" name="Picture 4" descr="http://img-fotki.yandex.ru/get/4414/119528728.cb4/0_a0e69_a464749a_X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 l="15239" t="3048" r="22730" b="3992"/>
          <a:stretch>
            <a:fillRect/>
          </a:stretch>
        </p:blipFill>
        <p:spPr bwMode="auto">
          <a:xfrm>
            <a:off x="7226819" y="2492896"/>
            <a:ext cx="1917181" cy="4104456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Способность с помощью мышц производить активные действия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Что  это…?  Способность совершать большое количество движений за короткий промежуток времени.</a:t>
            </a:r>
            <a:endParaRPr lang="ru-RU" sz="2400" dirty="0" smtClean="0"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pic>
        <p:nvPicPr>
          <p:cNvPr id="8" name="Picture 2" descr="http://img-fotki.yandex.ru/get/4709/119528728.cb5/0_a0eb5_1cab041d_X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68516" y="4509120"/>
            <a:ext cx="2175483" cy="2348880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</a:t>
            </a:r>
            <a:r>
              <a:rPr lang="ru-RU" sz="2400" i="1" dirty="0" smtClean="0">
                <a:latin typeface="Georgia" pitchFamily="18" charset="0"/>
              </a:rPr>
              <a:t>Быстрота.</a:t>
            </a:r>
            <a:endParaRPr lang="ru-RU" sz="2400" i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Что такое равновесие?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pic>
        <p:nvPicPr>
          <p:cNvPr id="8" name="Picture 2" descr="http://img-fotki.yandex.ru/get/4709/119528728.cb5/0_a0eb5_1cab041d_X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68516" y="4509120"/>
            <a:ext cx="2175483" cy="2348880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Способность сохранять устойчивое положение </a:t>
            </a:r>
            <a:r>
              <a:rPr lang="ru-RU" sz="2400" i="1" dirty="0" smtClean="0">
                <a:latin typeface="Georgia" pitchFamily="18" charset="0"/>
              </a:rPr>
              <a:t>тела.</a:t>
            </a:r>
            <a:endParaRPr lang="ru-RU" sz="2400" i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400" dirty="0" smtClean="0">
                <a:latin typeface="Georgia" pitchFamily="18" charset="0"/>
              </a:rPr>
              <a:t>Р</a:t>
            </a:r>
            <a:r>
              <a:rPr lang="ru-RU" sz="2400" dirty="0" smtClean="0">
                <a:latin typeface="Georgia" pitchFamily="18" charset="0"/>
              </a:rPr>
              <a:t>одина  </a:t>
            </a:r>
            <a:r>
              <a:rPr lang="ru-RU" sz="2400" dirty="0" smtClean="0">
                <a:latin typeface="Georgia" pitchFamily="18" charset="0"/>
              </a:rPr>
              <a:t>Олимпийских игр?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30</a:t>
            </a:r>
            <a:endParaRPr lang="ru-RU" sz="3200" b="1" dirty="0"/>
          </a:p>
        </p:txBody>
      </p:sp>
      <p:pic>
        <p:nvPicPr>
          <p:cNvPr id="8" name="Picture 2" descr="http://img-fotki.yandex.ru/get/4709/119528728.cb5/0_a0eb5_1cab041d_X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68516" y="4509120"/>
            <a:ext cx="2175483" cy="2348880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Греция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Что такое ловкость?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pic>
        <p:nvPicPr>
          <p:cNvPr id="8" name="Picture 2" descr="http://img-fotki.yandex.ru/get/4709/119528728.cb5/0_a0eb5_1cab041d_X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68516" y="4509120"/>
            <a:ext cx="2175483" cy="2348880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Способность выполнять сложные </a:t>
            </a:r>
            <a:r>
              <a:rPr lang="ru-RU" sz="2400" i="1" dirty="0" smtClean="0">
                <a:latin typeface="Georgia" pitchFamily="18" charset="0"/>
              </a:rPr>
              <a:t>движения.</a:t>
            </a:r>
            <a:endParaRPr lang="ru-RU" sz="2400" i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В каком городе проходили 22 Зимние Олимпийские игры?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50</a:t>
            </a:r>
            <a:endParaRPr lang="ru-RU" sz="3200" b="1" dirty="0"/>
          </a:p>
        </p:txBody>
      </p:sp>
      <p:pic>
        <p:nvPicPr>
          <p:cNvPr id="8" name="Picture 2" descr="http://img-fotki.yandex.ru/get/4709/119528728.cb5/0_a0eb5_1cab041d_X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68516" y="4509120"/>
            <a:ext cx="2175483" cy="2348880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Сочи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Как называется способность выполнять физическую нагрузку длительное время</a:t>
            </a:r>
            <a:r>
              <a:rPr lang="ru-RU" sz="2400" dirty="0" smtClean="0">
                <a:latin typeface="Georgia" pitchFamily="18" charset="0"/>
              </a:rPr>
              <a:t>?</a:t>
            </a:r>
            <a:endParaRPr lang="ru-RU" sz="2400" dirty="0" smtClean="0"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pic>
        <p:nvPicPr>
          <p:cNvPr id="8" name="Picture 2" descr="http://img0.liveinternet.ru/images/attach/c/4/82/417/82417638_kar_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2276" y="4437112"/>
            <a:ext cx="2162211" cy="2223069"/>
          </a:xfrm>
          <a:prstGeom prst="rect">
            <a:avLst/>
          </a:prstGeom>
          <a:noFill/>
        </p:spPr>
      </p:pic>
      <p:pic>
        <p:nvPicPr>
          <p:cNvPr id="9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</a:t>
            </a:r>
            <a:r>
              <a:rPr lang="ru-RU" sz="2400" i="1" dirty="0" smtClean="0">
                <a:latin typeface="Georgia" pitchFamily="18" charset="0"/>
              </a:rPr>
              <a:t>Выносливость</a:t>
            </a:r>
            <a:endParaRPr lang="ru-RU" sz="2400" i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Какая страна – родина футбола?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pic>
        <p:nvPicPr>
          <p:cNvPr id="8" name="Picture 2" descr="http://img0.liveinternet.ru/images/attach/c/4/82/417/82417638_kar_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2276" y="4437112"/>
            <a:ext cx="2162211" cy="2223069"/>
          </a:xfrm>
          <a:prstGeom prst="rect">
            <a:avLst/>
          </a:prstGeom>
          <a:noFill/>
        </p:spPr>
      </p:pic>
      <p:pic>
        <p:nvPicPr>
          <p:cNvPr id="9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Англия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Овал 141"/>
          <p:cNvSpPr/>
          <p:nvPr/>
        </p:nvSpPr>
        <p:spPr>
          <a:xfrm>
            <a:off x="5148064" y="5085184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Овал 142"/>
          <p:cNvSpPr/>
          <p:nvPr/>
        </p:nvSpPr>
        <p:spPr>
          <a:xfrm>
            <a:off x="5868144" y="5085184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Овал 143"/>
          <p:cNvSpPr/>
          <p:nvPr/>
        </p:nvSpPr>
        <p:spPr>
          <a:xfrm>
            <a:off x="6588224" y="5085184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Овал 144"/>
          <p:cNvSpPr/>
          <p:nvPr/>
        </p:nvSpPr>
        <p:spPr>
          <a:xfrm>
            <a:off x="7308304" y="5085184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6" name="Овал 145"/>
          <p:cNvSpPr/>
          <p:nvPr/>
        </p:nvSpPr>
        <p:spPr>
          <a:xfrm>
            <a:off x="8028384" y="5085184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Овал 136"/>
          <p:cNvSpPr/>
          <p:nvPr/>
        </p:nvSpPr>
        <p:spPr>
          <a:xfrm>
            <a:off x="5148064" y="4221088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Овал 137"/>
          <p:cNvSpPr/>
          <p:nvPr/>
        </p:nvSpPr>
        <p:spPr>
          <a:xfrm>
            <a:off x="5868144" y="4221088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Овал 138"/>
          <p:cNvSpPr/>
          <p:nvPr/>
        </p:nvSpPr>
        <p:spPr>
          <a:xfrm>
            <a:off x="6588224" y="4221088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Овал 139"/>
          <p:cNvSpPr/>
          <p:nvPr/>
        </p:nvSpPr>
        <p:spPr>
          <a:xfrm>
            <a:off x="7308304" y="4221088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Овал 140"/>
          <p:cNvSpPr/>
          <p:nvPr/>
        </p:nvSpPr>
        <p:spPr>
          <a:xfrm>
            <a:off x="8028384" y="4221088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Овал 131"/>
          <p:cNvSpPr/>
          <p:nvPr/>
        </p:nvSpPr>
        <p:spPr>
          <a:xfrm>
            <a:off x="5148064" y="3284984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Овал 132"/>
          <p:cNvSpPr/>
          <p:nvPr/>
        </p:nvSpPr>
        <p:spPr>
          <a:xfrm>
            <a:off x="5868144" y="3284984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Овал 133"/>
          <p:cNvSpPr/>
          <p:nvPr/>
        </p:nvSpPr>
        <p:spPr>
          <a:xfrm>
            <a:off x="6588224" y="3284984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Овал 134"/>
          <p:cNvSpPr/>
          <p:nvPr/>
        </p:nvSpPr>
        <p:spPr>
          <a:xfrm>
            <a:off x="7308304" y="3284984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Овал 135"/>
          <p:cNvSpPr/>
          <p:nvPr/>
        </p:nvSpPr>
        <p:spPr>
          <a:xfrm>
            <a:off x="8028384" y="3284984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5148064" y="2420888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5868144" y="2420888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Овал 128"/>
          <p:cNvSpPr/>
          <p:nvPr/>
        </p:nvSpPr>
        <p:spPr>
          <a:xfrm>
            <a:off x="6588224" y="2420888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Овал 129"/>
          <p:cNvSpPr/>
          <p:nvPr/>
        </p:nvSpPr>
        <p:spPr>
          <a:xfrm>
            <a:off x="7308304" y="2420888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Овал 130"/>
          <p:cNvSpPr/>
          <p:nvPr/>
        </p:nvSpPr>
        <p:spPr>
          <a:xfrm>
            <a:off x="8028384" y="2420888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8028384" y="1556792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7308304" y="1556792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6588224" y="1556792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5868144" y="1628800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Овал 121"/>
          <p:cNvSpPr/>
          <p:nvPr/>
        </p:nvSpPr>
        <p:spPr>
          <a:xfrm>
            <a:off x="5148064" y="1556792"/>
            <a:ext cx="576064" cy="576064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5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35314" y="4941168"/>
            <a:ext cx="780902" cy="792088"/>
          </a:xfrm>
          <a:prstGeom prst="rect">
            <a:avLst/>
          </a:prstGeom>
          <a:noFill/>
        </p:spPr>
      </p:pic>
      <p:pic>
        <p:nvPicPr>
          <p:cNvPr id="9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55394" y="4941168"/>
            <a:ext cx="780902" cy="792088"/>
          </a:xfrm>
          <a:prstGeom prst="rect">
            <a:avLst/>
          </a:prstGeom>
          <a:noFill/>
        </p:spPr>
      </p:pic>
      <p:pic>
        <p:nvPicPr>
          <p:cNvPr id="97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75474" y="4941168"/>
            <a:ext cx="780902" cy="792088"/>
          </a:xfrm>
          <a:prstGeom prst="rect">
            <a:avLst/>
          </a:prstGeom>
          <a:noFill/>
        </p:spPr>
      </p:pic>
      <p:pic>
        <p:nvPicPr>
          <p:cNvPr id="98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95554" y="4941168"/>
            <a:ext cx="780902" cy="792088"/>
          </a:xfrm>
          <a:prstGeom prst="rect">
            <a:avLst/>
          </a:prstGeom>
          <a:noFill/>
        </p:spPr>
      </p:pic>
      <p:pic>
        <p:nvPicPr>
          <p:cNvPr id="99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15234" y="4941168"/>
            <a:ext cx="780902" cy="792088"/>
          </a:xfrm>
          <a:prstGeom prst="rect">
            <a:avLst/>
          </a:prstGeom>
          <a:noFill/>
        </p:spPr>
      </p:pic>
      <p:pic>
        <p:nvPicPr>
          <p:cNvPr id="90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35314" y="4077072"/>
            <a:ext cx="780902" cy="792088"/>
          </a:xfrm>
          <a:prstGeom prst="rect">
            <a:avLst/>
          </a:prstGeom>
          <a:noFill/>
        </p:spPr>
      </p:pic>
      <p:pic>
        <p:nvPicPr>
          <p:cNvPr id="91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55394" y="4077072"/>
            <a:ext cx="780902" cy="792088"/>
          </a:xfrm>
          <a:prstGeom prst="rect">
            <a:avLst/>
          </a:prstGeom>
          <a:noFill/>
        </p:spPr>
      </p:pic>
      <p:pic>
        <p:nvPicPr>
          <p:cNvPr id="92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75474" y="4077072"/>
            <a:ext cx="780902" cy="792088"/>
          </a:xfrm>
          <a:prstGeom prst="rect">
            <a:avLst/>
          </a:prstGeom>
          <a:noFill/>
        </p:spPr>
      </p:pic>
      <p:pic>
        <p:nvPicPr>
          <p:cNvPr id="93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95554" y="4077072"/>
            <a:ext cx="780902" cy="792088"/>
          </a:xfrm>
          <a:prstGeom prst="rect">
            <a:avLst/>
          </a:prstGeom>
          <a:noFill/>
        </p:spPr>
      </p:pic>
      <p:pic>
        <p:nvPicPr>
          <p:cNvPr id="94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15234" y="4077072"/>
            <a:ext cx="780902" cy="792088"/>
          </a:xfrm>
          <a:prstGeom prst="rect">
            <a:avLst/>
          </a:prstGeom>
          <a:noFill/>
        </p:spPr>
      </p:pic>
      <p:pic>
        <p:nvPicPr>
          <p:cNvPr id="85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35314" y="3212976"/>
            <a:ext cx="780902" cy="792088"/>
          </a:xfrm>
          <a:prstGeom prst="rect">
            <a:avLst/>
          </a:prstGeom>
          <a:noFill/>
        </p:spPr>
      </p:pic>
      <p:pic>
        <p:nvPicPr>
          <p:cNvPr id="8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55394" y="3212976"/>
            <a:ext cx="780902" cy="792088"/>
          </a:xfrm>
          <a:prstGeom prst="rect">
            <a:avLst/>
          </a:prstGeom>
          <a:noFill/>
        </p:spPr>
      </p:pic>
      <p:pic>
        <p:nvPicPr>
          <p:cNvPr id="87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75474" y="3212976"/>
            <a:ext cx="780902" cy="792088"/>
          </a:xfrm>
          <a:prstGeom prst="rect">
            <a:avLst/>
          </a:prstGeom>
          <a:noFill/>
        </p:spPr>
      </p:pic>
      <p:pic>
        <p:nvPicPr>
          <p:cNvPr id="88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95554" y="3212976"/>
            <a:ext cx="780902" cy="792088"/>
          </a:xfrm>
          <a:prstGeom prst="rect">
            <a:avLst/>
          </a:prstGeom>
          <a:noFill/>
        </p:spPr>
      </p:pic>
      <p:pic>
        <p:nvPicPr>
          <p:cNvPr id="89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15234" y="3212976"/>
            <a:ext cx="780902" cy="792088"/>
          </a:xfrm>
          <a:prstGeom prst="rect">
            <a:avLst/>
          </a:prstGeom>
          <a:noFill/>
        </p:spPr>
      </p:pic>
      <p:pic>
        <p:nvPicPr>
          <p:cNvPr id="80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35314" y="2348880"/>
            <a:ext cx="780902" cy="792088"/>
          </a:xfrm>
          <a:prstGeom prst="rect">
            <a:avLst/>
          </a:prstGeom>
          <a:noFill/>
        </p:spPr>
      </p:pic>
      <p:pic>
        <p:nvPicPr>
          <p:cNvPr id="81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55394" y="2348880"/>
            <a:ext cx="780902" cy="792088"/>
          </a:xfrm>
          <a:prstGeom prst="rect">
            <a:avLst/>
          </a:prstGeom>
          <a:noFill/>
        </p:spPr>
      </p:pic>
      <p:pic>
        <p:nvPicPr>
          <p:cNvPr id="82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75474" y="2348880"/>
            <a:ext cx="780902" cy="792088"/>
          </a:xfrm>
          <a:prstGeom prst="rect">
            <a:avLst/>
          </a:prstGeom>
          <a:noFill/>
        </p:spPr>
      </p:pic>
      <p:pic>
        <p:nvPicPr>
          <p:cNvPr id="83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95554" y="2348880"/>
            <a:ext cx="780902" cy="792088"/>
          </a:xfrm>
          <a:prstGeom prst="rect">
            <a:avLst/>
          </a:prstGeom>
          <a:noFill/>
        </p:spPr>
      </p:pic>
      <p:pic>
        <p:nvPicPr>
          <p:cNvPr id="84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15234" y="2348880"/>
            <a:ext cx="780902" cy="792088"/>
          </a:xfrm>
          <a:prstGeom prst="rect">
            <a:avLst/>
          </a:prstGeom>
          <a:noFill/>
        </p:spPr>
      </p:pic>
      <p:pic>
        <p:nvPicPr>
          <p:cNvPr id="72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35314" y="1484784"/>
            <a:ext cx="780902" cy="792088"/>
          </a:xfrm>
          <a:prstGeom prst="rect">
            <a:avLst/>
          </a:prstGeom>
          <a:noFill/>
        </p:spPr>
      </p:pic>
      <p:pic>
        <p:nvPicPr>
          <p:cNvPr id="73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55394" y="1484784"/>
            <a:ext cx="780902" cy="792088"/>
          </a:xfrm>
          <a:prstGeom prst="rect">
            <a:avLst/>
          </a:prstGeom>
          <a:noFill/>
        </p:spPr>
      </p:pic>
      <p:pic>
        <p:nvPicPr>
          <p:cNvPr id="74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75474" y="1484784"/>
            <a:ext cx="780902" cy="792088"/>
          </a:xfrm>
          <a:prstGeom prst="rect">
            <a:avLst/>
          </a:prstGeom>
          <a:noFill/>
        </p:spPr>
      </p:pic>
      <p:pic>
        <p:nvPicPr>
          <p:cNvPr id="75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95554" y="1484784"/>
            <a:ext cx="780902" cy="792088"/>
          </a:xfrm>
          <a:prstGeom prst="rect">
            <a:avLst/>
          </a:prstGeom>
          <a:noFill/>
        </p:spPr>
      </p:pic>
      <p:pic>
        <p:nvPicPr>
          <p:cNvPr id="5734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15234" y="1484784"/>
            <a:ext cx="780902" cy="792088"/>
          </a:xfrm>
          <a:prstGeom prst="rect">
            <a:avLst/>
          </a:prstGeom>
          <a:noFill/>
        </p:spPr>
      </p:pic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755576" y="1628800"/>
            <a:ext cx="3672000" cy="503040"/>
          </a:xfrm>
          <a:prstGeom prst="roundRect">
            <a:avLst/>
          </a:prstGeom>
          <a:gradFill flip="none" rotWithShape="1">
            <a:gsLst>
              <a:gs pos="0">
                <a:srgbClr val="EEEAF2"/>
              </a:gs>
              <a:gs pos="100000">
                <a:srgbClr val="F2E5FF"/>
              </a:gs>
              <a:gs pos="100000">
                <a:srgbClr val="DBC9FF"/>
              </a:gs>
            </a:gsLst>
            <a:path path="circle">
              <a:fillToRect l="50000" t="50000" r="50000" b="50000"/>
            </a:path>
            <a:tileRect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940152" y="6165304"/>
            <a:ext cx="1512168" cy="372809"/>
          </a:xfrm>
          <a:prstGeom prst="rect">
            <a:avLst/>
          </a:prstGeom>
        </p:spPr>
      </p:pic>
      <p:pic>
        <p:nvPicPr>
          <p:cNvPr id="102" name="Picture 4" descr="http://my-ivanovo.ru/wp-content/uploads/2010/06/74f16339f64a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1052736"/>
            <a:ext cx="720080" cy="1090605"/>
          </a:xfrm>
          <a:prstGeom prst="rect">
            <a:avLst/>
          </a:prstGeom>
          <a:noFill/>
        </p:spPr>
      </p:pic>
      <p:sp>
        <p:nvSpPr>
          <p:cNvPr id="105" name="AutoShape 47"/>
          <p:cNvSpPr>
            <a:spLocks noChangeArrowheads="1"/>
          </p:cNvSpPr>
          <p:nvPr/>
        </p:nvSpPr>
        <p:spPr bwMode="auto">
          <a:xfrm>
            <a:off x="755576" y="2564904"/>
            <a:ext cx="3672000" cy="503040"/>
          </a:xfrm>
          <a:prstGeom prst="roundRect">
            <a:avLst/>
          </a:prstGeom>
          <a:gradFill flip="none" rotWithShape="1">
            <a:gsLst>
              <a:gs pos="0">
                <a:srgbClr val="EEEAF2"/>
              </a:gs>
              <a:gs pos="100000">
                <a:srgbClr val="F2E5FF"/>
              </a:gs>
              <a:gs pos="100000">
                <a:srgbClr val="DBC9FF"/>
              </a:gs>
            </a:gsLst>
            <a:path path="circle">
              <a:fillToRect l="50000" t="50000" r="50000" b="50000"/>
            </a:path>
            <a:tileRect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1" name="Picture 2" descr="http://img-fotki.yandex.ru/get/6110/18869520.102/0_6dcb5_9dc29150_XL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3528" y="2276872"/>
            <a:ext cx="648072" cy="818617"/>
          </a:xfrm>
          <a:prstGeom prst="rect">
            <a:avLst/>
          </a:prstGeom>
          <a:noFill/>
        </p:spPr>
      </p:pic>
      <p:sp>
        <p:nvSpPr>
          <p:cNvPr id="106" name="AutoShape 47"/>
          <p:cNvSpPr>
            <a:spLocks noChangeArrowheads="1"/>
          </p:cNvSpPr>
          <p:nvPr/>
        </p:nvSpPr>
        <p:spPr bwMode="auto">
          <a:xfrm>
            <a:off x="755576" y="3429000"/>
            <a:ext cx="3672000" cy="503040"/>
          </a:xfrm>
          <a:prstGeom prst="roundRect">
            <a:avLst/>
          </a:prstGeom>
          <a:gradFill flip="none" rotWithShape="1">
            <a:gsLst>
              <a:gs pos="0">
                <a:srgbClr val="EEEAF2"/>
              </a:gs>
              <a:gs pos="100000">
                <a:srgbClr val="F2E5FF"/>
              </a:gs>
              <a:gs pos="100000">
                <a:srgbClr val="DBC9FF"/>
              </a:gs>
            </a:gsLst>
            <a:path path="circle">
              <a:fillToRect l="50000" t="50000" r="50000" b="50000"/>
            </a:path>
            <a:tileRect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0" name="Picture 6" descr="http://img0.liveinternet.ru/images/attach/c/4/82/417/82417670_n_6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79512" y="3068960"/>
            <a:ext cx="899592" cy="899592"/>
          </a:xfrm>
          <a:prstGeom prst="rect">
            <a:avLst/>
          </a:prstGeom>
          <a:noFill/>
        </p:spPr>
      </p:pic>
      <p:sp>
        <p:nvSpPr>
          <p:cNvPr id="107" name="AutoShape 47"/>
          <p:cNvSpPr>
            <a:spLocks noChangeArrowheads="1"/>
          </p:cNvSpPr>
          <p:nvPr/>
        </p:nvSpPr>
        <p:spPr bwMode="auto">
          <a:xfrm>
            <a:off x="755576" y="4293096"/>
            <a:ext cx="3672000" cy="503040"/>
          </a:xfrm>
          <a:prstGeom prst="roundRect">
            <a:avLst/>
          </a:prstGeom>
          <a:gradFill flip="none" rotWithShape="1">
            <a:gsLst>
              <a:gs pos="0">
                <a:srgbClr val="EEEAF2"/>
              </a:gs>
              <a:gs pos="100000">
                <a:srgbClr val="F2E5FF"/>
              </a:gs>
              <a:gs pos="100000">
                <a:srgbClr val="DBC9FF"/>
              </a:gs>
            </a:gsLst>
            <a:path path="circle">
              <a:fillToRect l="50000" t="50000" r="50000" b="50000"/>
            </a:path>
            <a:tileRect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" name="Picture 8" descr="http://img-fotki.yandex.ru/get/6522/127850699.ba/0_9b7be_d3c65370_XL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flipH="1">
            <a:off x="251520" y="4077072"/>
            <a:ext cx="1008112" cy="788281"/>
          </a:xfrm>
          <a:prstGeom prst="rect">
            <a:avLst/>
          </a:prstGeom>
          <a:noFill/>
        </p:spPr>
      </p:pic>
      <p:sp>
        <p:nvSpPr>
          <p:cNvPr id="108" name="AutoShape 47"/>
          <p:cNvSpPr>
            <a:spLocks noChangeArrowheads="1"/>
          </p:cNvSpPr>
          <p:nvPr/>
        </p:nvSpPr>
        <p:spPr bwMode="auto">
          <a:xfrm>
            <a:off x="755576" y="5157192"/>
            <a:ext cx="3672000" cy="503040"/>
          </a:xfrm>
          <a:prstGeom prst="roundRect">
            <a:avLst/>
          </a:prstGeom>
          <a:gradFill flip="none" rotWithShape="1">
            <a:gsLst>
              <a:gs pos="0">
                <a:srgbClr val="EEEAF2"/>
              </a:gs>
              <a:gs pos="100000">
                <a:srgbClr val="F2E5FF"/>
              </a:gs>
              <a:gs pos="100000">
                <a:srgbClr val="DBC9FF"/>
              </a:gs>
            </a:gsLst>
            <a:path path="circle">
              <a:fillToRect l="50000" t="50000" r="50000" b="50000"/>
            </a:path>
            <a:tileRect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" name="Picture 6" descr="http://img-fotki.yandex.ru/get/4612/119528728.cb4/0_a0e71_e8c1f8cc_XL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79512" y="4869160"/>
            <a:ext cx="864096" cy="864096"/>
          </a:xfrm>
          <a:prstGeom prst="rect">
            <a:avLst/>
          </a:prstGeom>
          <a:noFill/>
        </p:spPr>
      </p:pic>
      <p:sp>
        <p:nvSpPr>
          <p:cNvPr id="64" name="AutoShape 47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148064" y="1628800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65" name="AutoShape 49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5868144" y="1628800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66" name="AutoShape 50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6588224" y="1628800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67" name="AutoShape 51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7308304" y="1628800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68" name="AutoShape 52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8028384" y="1628800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69" name="AutoShape 53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148064" y="2493912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70" name="AutoShape 54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5868144" y="2493912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71" name="AutoShape 55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6588796" y="2493912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76" name="AutoShape 56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7308876" y="2493912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77" name="AutoShape 57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8028384" y="2493912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78" name="AutoShape 58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148064" y="3358008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79" name="AutoShape 59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5868144" y="3358008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109" name="AutoShape 60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6588796" y="3358008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110" name="AutoShape 61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7308876" y="3358008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111" name="AutoShape 62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8028384" y="3358008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112" name="AutoShape 63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5148064" y="4222104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113" name="AutoShape 64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5868144" y="4222104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114" name="AutoShape 65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6588796" y="4222104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115" name="AutoShape 66">
            <a:hlinkClick r:id="rId29" action="ppaction://hlinksldjump"/>
          </p:cNvPr>
          <p:cNvSpPr>
            <a:spLocks noChangeArrowheads="1"/>
          </p:cNvSpPr>
          <p:nvPr/>
        </p:nvSpPr>
        <p:spPr bwMode="auto">
          <a:xfrm>
            <a:off x="7308304" y="4222104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116" name="AutoShape 67">
            <a:hlinkClick r:id="rId30" action="ppaction://hlinksldjump"/>
          </p:cNvPr>
          <p:cNvSpPr>
            <a:spLocks noChangeArrowheads="1"/>
          </p:cNvSpPr>
          <p:nvPr/>
        </p:nvSpPr>
        <p:spPr bwMode="auto">
          <a:xfrm>
            <a:off x="8028384" y="4222104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117" name="AutoShape 68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5149006" y="5086200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118" name="AutoShape 70">
            <a:hlinkClick r:id="rId32" action="ppaction://hlinksldjump"/>
          </p:cNvPr>
          <p:cNvSpPr>
            <a:spLocks noChangeArrowheads="1"/>
          </p:cNvSpPr>
          <p:nvPr/>
        </p:nvSpPr>
        <p:spPr bwMode="auto">
          <a:xfrm>
            <a:off x="5869086" y="5086200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119" name="AutoShape 71">
            <a:hlinkClick r:id="rId33" action="ppaction://hlinksldjump"/>
          </p:cNvPr>
          <p:cNvSpPr>
            <a:spLocks noChangeArrowheads="1"/>
          </p:cNvSpPr>
          <p:nvPr/>
        </p:nvSpPr>
        <p:spPr bwMode="auto">
          <a:xfrm>
            <a:off x="6588224" y="5086200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120" name="AutoShape 72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7308304" y="5086200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121" name="AutoShape 73">
            <a:hlinkClick r:id="rId35" action="ppaction://hlinksldjump"/>
          </p:cNvPr>
          <p:cNvSpPr>
            <a:spLocks noChangeArrowheads="1"/>
          </p:cNvSpPr>
          <p:nvPr/>
        </p:nvSpPr>
        <p:spPr bwMode="auto">
          <a:xfrm>
            <a:off x="8029326" y="5086200"/>
            <a:ext cx="503114" cy="503040"/>
          </a:xfrm>
          <a:prstGeom prst="ellipse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pic>
        <p:nvPicPr>
          <p:cNvPr id="151" name="Рисунок 150" descr="Рисунок2.png"/>
          <p:cNvPicPr>
            <a:picLocks noChangeAspect="1"/>
          </p:cNvPicPr>
          <p:nvPr/>
        </p:nvPicPr>
        <p:blipFill>
          <a:blip r:embed="rId36" cstate="screen"/>
          <a:srcRect l="4171" t="24435" r="4893"/>
          <a:stretch>
            <a:fillRect/>
          </a:stretch>
        </p:blipFill>
        <p:spPr>
          <a:xfrm>
            <a:off x="611560" y="260648"/>
            <a:ext cx="7992888" cy="82085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6" grpId="0" animBg="1"/>
      <p:bldP spid="77" grpId="0" animBg="1"/>
      <p:bldP spid="78" grpId="0" animBg="1"/>
      <p:bldP spid="79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Как называется способность выполнять движения, используя максимальную подвижность суставов</a:t>
            </a:r>
            <a:r>
              <a:rPr lang="ru-RU" sz="2400" dirty="0" smtClean="0">
                <a:latin typeface="Georgia" pitchFamily="18" charset="0"/>
              </a:rPr>
              <a:t>?</a:t>
            </a:r>
            <a:endParaRPr lang="ru-RU" sz="2400" dirty="0" smtClean="0"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30</a:t>
            </a:r>
            <a:endParaRPr lang="ru-RU" sz="3200" b="1" dirty="0"/>
          </a:p>
        </p:txBody>
      </p:sp>
      <p:pic>
        <p:nvPicPr>
          <p:cNvPr id="8" name="Picture 2" descr="http://img0.liveinternet.ru/images/attach/c/4/82/417/82417638_kar_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2276" y="4437112"/>
            <a:ext cx="2162211" cy="2223069"/>
          </a:xfrm>
          <a:prstGeom prst="rect">
            <a:avLst/>
          </a:prstGeom>
          <a:noFill/>
        </p:spPr>
      </p:pic>
      <p:pic>
        <p:nvPicPr>
          <p:cNvPr id="9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827584" y="3645024"/>
            <a:ext cx="7776864" cy="1331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</a:t>
            </a:r>
            <a:r>
              <a:rPr lang="ru-RU" sz="2400" i="1" dirty="0" smtClean="0">
                <a:latin typeface="Georgia" pitchFamily="18" charset="0"/>
              </a:rPr>
              <a:t>ответ:  Гибкость </a:t>
            </a: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400" i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Что в человеке развивает метание?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pic>
        <p:nvPicPr>
          <p:cNvPr id="8" name="Picture 2" descr="http://img0.liveinternet.ru/images/attach/c/4/82/417/82417638_kar_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2276" y="4437112"/>
            <a:ext cx="2162211" cy="2223069"/>
          </a:xfrm>
          <a:prstGeom prst="rect">
            <a:avLst/>
          </a:prstGeom>
          <a:noFill/>
        </p:spPr>
      </p:pic>
      <p:pic>
        <p:nvPicPr>
          <p:cNvPr id="9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Глазомер, координация, укрепляет мышцы рук и туловища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Что такое шеренга?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50</a:t>
            </a:r>
            <a:endParaRPr lang="ru-RU" sz="3200" b="1" dirty="0"/>
          </a:p>
        </p:txBody>
      </p:sp>
      <p:pic>
        <p:nvPicPr>
          <p:cNvPr id="8" name="Picture 2" descr="http://img0.liveinternet.ru/images/attach/c/4/82/417/82417638_kar_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2276" y="4437112"/>
            <a:ext cx="2162211" cy="2223069"/>
          </a:xfrm>
          <a:prstGeom prst="rect">
            <a:avLst/>
          </a:prstGeom>
          <a:noFill/>
        </p:spPr>
      </p:pic>
      <p:pic>
        <p:nvPicPr>
          <p:cNvPr id="9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Построение плечом к плечу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Как называется завершение дистанции?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pic>
        <p:nvPicPr>
          <p:cNvPr id="1026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1029" name="Picture 5" descr="http://stat16.privet.ru/lr/0d26274af501f4e51923a6ed5e65910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65814" y="4221088"/>
            <a:ext cx="2126666" cy="2636912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Финиш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Сколько колец на олимпийском флаге?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pic>
        <p:nvPicPr>
          <p:cNvPr id="1026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9" name="Picture 5" descr="http://stat16.privet.ru/lr/0d26274af501f4e51923a6ed5e65910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65814" y="4221088"/>
            <a:ext cx="2126666" cy="2636912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5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28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Что необходимо соблюдать на уроках физической культуры?</a:t>
            </a:r>
            <a:endParaRPr lang="ru-RU" sz="2400" dirty="0" smtClean="0"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30</a:t>
            </a:r>
            <a:endParaRPr lang="ru-RU" sz="3200" b="1" dirty="0"/>
          </a:p>
        </p:txBody>
      </p:sp>
      <p:pic>
        <p:nvPicPr>
          <p:cNvPr id="1026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9" name="Picture 5" descr="http://stat16.privet.ru/lr/0d26274af501f4e51923a6ed5e65910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65814" y="4221088"/>
            <a:ext cx="2126666" cy="2636912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</a:t>
            </a:r>
            <a:r>
              <a:rPr lang="ru-RU" sz="2400" i="1" dirty="0" smtClean="0">
                <a:latin typeface="Georgia" pitchFamily="18" charset="0"/>
              </a:rPr>
              <a:t>Технику безопасности</a:t>
            </a:r>
            <a:endParaRPr lang="ru-RU" sz="2400" i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28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Как называется построение учащихся в затылок друг другу?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pic>
        <p:nvPicPr>
          <p:cNvPr id="1026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9" name="Picture 5" descr="http://stat16.privet.ru/lr/0d26274af501f4e51923a6ed5e65910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65814" y="4221088"/>
            <a:ext cx="2126666" cy="2636912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Колонна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28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Что называется частотой сердечных сокращений?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50</a:t>
            </a:r>
            <a:endParaRPr lang="ru-RU" sz="3200" b="1" dirty="0"/>
          </a:p>
        </p:txBody>
      </p:sp>
      <p:pic>
        <p:nvPicPr>
          <p:cNvPr id="1026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pic>
        <p:nvPicPr>
          <p:cNvPr id="9" name="Picture 5" descr="http://stat16.privet.ru/lr/0d26274af501f4e51923a6ed5e65910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65814" y="4221088"/>
            <a:ext cx="2126666" cy="2636912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Пульс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28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04664"/>
            <a:ext cx="864096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 - РЕСУРСЫ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1520" y="1052736"/>
            <a:ext cx="86409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 smtClean="0">
                <a:hlinkClick r:id="rId2"/>
              </a:rPr>
              <a:t>http://img-fotki.yandex.ru/get/6107/152583420.12/0_6590f_dc023c9c_XL</a:t>
            </a:r>
            <a:r>
              <a:rPr lang="ru-RU" sz="1600" dirty="0" smtClean="0"/>
              <a:t>    </a:t>
            </a:r>
            <a:r>
              <a:rPr lang="ru-RU" dirty="0" err="1" smtClean="0"/>
              <a:t>Нюша</a:t>
            </a:r>
            <a:r>
              <a:rPr lang="ru-RU" dirty="0" smtClean="0"/>
              <a:t> на велосипеде</a:t>
            </a:r>
          </a:p>
          <a:p>
            <a:r>
              <a:rPr lang="en-US" sz="1600" dirty="0" smtClean="0">
                <a:hlinkClick r:id="rId3"/>
              </a:rPr>
              <a:t>http://my-ivanovo.ru/wp-content/uploads/2010/06/74f16339f64a.png</a:t>
            </a:r>
            <a:r>
              <a:rPr lang="ru-RU" sz="1600" dirty="0" smtClean="0"/>
              <a:t>   </a:t>
            </a:r>
            <a:r>
              <a:rPr lang="ru-RU" dirty="0" err="1" smtClean="0"/>
              <a:t>Крош</a:t>
            </a:r>
            <a:r>
              <a:rPr lang="ru-RU" dirty="0" smtClean="0"/>
              <a:t> (слайд 2)</a:t>
            </a:r>
          </a:p>
          <a:p>
            <a:r>
              <a:rPr lang="en-US" sz="1600" dirty="0" smtClean="0">
                <a:hlinkClick r:id="rId4"/>
              </a:rPr>
              <a:t>http://img-fotki.yandex.ru/get/6110/18869520.102/0_6dcb5_9dc29150_XL</a:t>
            </a:r>
            <a:r>
              <a:rPr lang="ru-RU" sz="1600" dirty="0" smtClean="0"/>
              <a:t>   </a:t>
            </a:r>
            <a:r>
              <a:rPr lang="ru-RU" dirty="0" err="1" smtClean="0"/>
              <a:t>Бараш</a:t>
            </a:r>
            <a:r>
              <a:rPr lang="ru-RU" dirty="0" smtClean="0"/>
              <a:t> (слайд 2)</a:t>
            </a:r>
          </a:p>
          <a:p>
            <a:r>
              <a:rPr lang="en-US" dirty="0" smtClean="0">
                <a:hlinkClick r:id="rId5"/>
              </a:rPr>
              <a:t>http://img0.liveinternet.ru/images/attach/c/4/82/417/82417670_n_6.png</a:t>
            </a:r>
            <a:r>
              <a:rPr lang="ru-RU" dirty="0" smtClean="0"/>
              <a:t>   </a:t>
            </a:r>
            <a:r>
              <a:rPr lang="ru-RU" dirty="0" err="1" smtClean="0"/>
              <a:t>Нюша</a:t>
            </a:r>
            <a:r>
              <a:rPr lang="ru-RU" dirty="0" smtClean="0"/>
              <a:t> (слайд 2)</a:t>
            </a:r>
          </a:p>
          <a:p>
            <a:r>
              <a:rPr lang="en-US" sz="1600" dirty="0" smtClean="0">
                <a:hlinkClick r:id="rId6"/>
              </a:rPr>
              <a:t>http://img-fotki.yandex.ru/get/6522/127850699.ba/0_9b7be_d3c65370_XL</a:t>
            </a:r>
            <a:r>
              <a:rPr lang="ru-RU" sz="1600" dirty="0" smtClean="0"/>
              <a:t>   </a:t>
            </a:r>
            <a:r>
              <a:rPr lang="ru-RU" dirty="0" err="1" smtClean="0"/>
              <a:t>Карыч</a:t>
            </a:r>
            <a:r>
              <a:rPr lang="ru-RU" dirty="0" smtClean="0"/>
              <a:t> (слайд 2)</a:t>
            </a:r>
          </a:p>
          <a:p>
            <a:r>
              <a:rPr lang="en-US" sz="1600" dirty="0" smtClean="0">
                <a:hlinkClick r:id="rId7"/>
              </a:rPr>
              <a:t>http://img-fotki.yandex.ru/get/4612/119528728.cb4/0_a0e71_e8c1f8cc_XL</a:t>
            </a:r>
            <a:r>
              <a:rPr lang="ru-RU" sz="1600" dirty="0" smtClean="0"/>
              <a:t>   </a:t>
            </a:r>
            <a:r>
              <a:rPr lang="ru-RU" dirty="0" err="1" smtClean="0"/>
              <a:t>Лосяш</a:t>
            </a:r>
            <a:r>
              <a:rPr lang="ru-RU" dirty="0" smtClean="0"/>
              <a:t> (слайд 2)</a:t>
            </a:r>
          </a:p>
          <a:p>
            <a:r>
              <a:rPr lang="en-US" sz="1600" dirty="0" smtClean="0">
                <a:hlinkClick r:id="rId8"/>
              </a:rPr>
              <a:t>http://dk-met.wmsite.ru/_mod_files/ce_images/igra/0_a0e95_af6e9a2c_xl.png</a:t>
            </a:r>
            <a:r>
              <a:rPr lang="ru-RU" sz="1600" dirty="0" smtClean="0"/>
              <a:t>   </a:t>
            </a:r>
            <a:r>
              <a:rPr lang="ru-RU" dirty="0" err="1" smtClean="0"/>
              <a:t>Крош</a:t>
            </a:r>
            <a:r>
              <a:rPr lang="ru-RU" dirty="0" smtClean="0"/>
              <a:t> (слайд 3 – 7)</a:t>
            </a:r>
          </a:p>
          <a:p>
            <a:r>
              <a:rPr lang="en-US" sz="1600" dirty="0" smtClean="0">
                <a:hlinkClick r:id="rId9"/>
              </a:rPr>
              <a:t>http://img-fotki.yandex.ru/get/4414/119528728.cb4/0_a0e69_a464749a_XL</a:t>
            </a:r>
            <a:r>
              <a:rPr lang="ru-RU" sz="1600" dirty="0" smtClean="0"/>
              <a:t>   </a:t>
            </a:r>
            <a:r>
              <a:rPr lang="ru-RU" dirty="0" err="1" smtClean="0"/>
              <a:t>Бараш</a:t>
            </a:r>
            <a:r>
              <a:rPr lang="ru-RU" dirty="0" smtClean="0"/>
              <a:t> с шариками</a:t>
            </a:r>
          </a:p>
          <a:p>
            <a:r>
              <a:rPr lang="en-US" sz="1600" dirty="0" smtClean="0">
                <a:hlinkClick r:id="rId10"/>
              </a:rPr>
              <a:t>http://img-fotki.yandex.ru/get/4709/119528728.cb5/0_a0eb5_1cab041d_XL</a:t>
            </a:r>
            <a:r>
              <a:rPr lang="ru-RU" sz="1600" dirty="0" smtClean="0"/>
              <a:t>   </a:t>
            </a:r>
            <a:r>
              <a:rPr lang="ru-RU" dirty="0" err="1" smtClean="0"/>
              <a:t>Нюша</a:t>
            </a:r>
            <a:r>
              <a:rPr lang="ru-RU" dirty="0" smtClean="0"/>
              <a:t> с ромашкой</a:t>
            </a:r>
          </a:p>
          <a:p>
            <a:r>
              <a:rPr lang="en-US" sz="1600" dirty="0" smtClean="0">
                <a:hlinkClick r:id="rId11"/>
              </a:rPr>
              <a:t>http://img-fotki.yandex.ru/get/4413/119528728.cb5/0_a0e9f_82954224_XL</a:t>
            </a:r>
            <a:r>
              <a:rPr lang="ru-RU" sz="1600" dirty="0" smtClean="0"/>
              <a:t>   </a:t>
            </a:r>
          </a:p>
          <a:p>
            <a:r>
              <a:rPr lang="ru-RU" sz="1600" dirty="0" err="1" smtClean="0"/>
              <a:t>Кар-</a:t>
            </a:r>
            <a:r>
              <a:rPr lang="ru-RU" dirty="0" err="1" smtClean="0"/>
              <a:t>Карыч</a:t>
            </a:r>
            <a:r>
              <a:rPr lang="ru-RU" dirty="0" smtClean="0"/>
              <a:t> с корабликом</a:t>
            </a:r>
          </a:p>
          <a:p>
            <a:r>
              <a:rPr lang="en-US" sz="1600" dirty="0" smtClean="0">
                <a:hlinkClick r:id="rId12"/>
              </a:rPr>
              <a:t>http://stat16.privet.ru/lr/0d26274af501f4e51923a6ed5e659105</a:t>
            </a:r>
            <a:r>
              <a:rPr lang="ru-RU" sz="1600" dirty="0" smtClean="0"/>
              <a:t>    </a:t>
            </a:r>
            <a:r>
              <a:rPr lang="ru-RU" dirty="0" err="1" smtClean="0"/>
              <a:t>Лосяш</a:t>
            </a:r>
            <a:endParaRPr lang="ru-RU" dirty="0" smtClean="0"/>
          </a:p>
          <a:p>
            <a:r>
              <a:rPr lang="en-US" dirty="0" smtClean="0">
                <a:hlinkClick r:id="rId13"/>
              </a:rPr>
              <a:t>http://stat18.privet.ru/lr/0b1d3cec6375d01e8e11a66a63e1b390</a:t>
            </a:r>
            <a:r>
              <a:rPr lang="ru-RU" dirty="0" smtClean="0"/>
              <a:t>   бабочка </a:t>
            </a:r>
          </a:p>
          <a:p>
            <a:r>
              <a:rPr lang="en-US" dirty="0" smtClean="0">
                <a:hlinkClick r:id="rId14"/>
              </a:rPr>
              <a:t>http://foto.planetadruzey.ru/2125938.jpeg</a:t>
            </a:r>
            <a:r>
              <a:rPr lang="ru-RU" dirty="0" smtClean="0"/>
              <a:t>    картинка для фона</a:t>
            </a:r>
          </a:p>
        </p:txBody>
      </p:sp>
      <p:pic>
        <p:nvPicPr>
          <p:cNvPr id="5" name="Picture 2" descr="http://dk-met.wmsite.ru/_mod_files/ce_images/igra/0_a0e95_af6e9a2c_xl.pn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092280" y="4365104"/>
            <a:ext cx="1868309" cy="227687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/>
          <p:cNvSpPr/>
          <p:nvPr/>
        </p:nvSpPr>
        <p:spPr>
          <a:xfrm>
            <a:off x="7740352" y="260648"/>
            <a:ext cx="720080" cy="720080"/>
          </a:xfrm>
          <a:prstGeom prst="ellipse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Зачем нужно заниматься физкультурой?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pic>
        <p:nvPicPr>
          <p:cNvPr id="20" name="Picture 2" descr="http://dk-met.wmsite.ru/_mod_files/ce_images/igra/0_a0e95_af6e9a2c_xl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4365104"/>
            <a:ext cx="1868309" cy="2276872"/>
          </a:xfrm>
          <a:prstGeom prst="rect">
            <a:avLst/>
          </a:prstGeom>
          <a:noFill/>
        </p:spPr>
      </p:pic>
      <p:pic>
        <p:nvPicPr>
          <p:cNvPr id="21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Чтобы стать </a:t>
            </a:r>
            <a:r>
              <a:rPr lang="ru-RU" sz="2400" i="1" dirty="0" smtClean="0">
                <a:latin typeface="Georgia" pitchFamily="18" charset="0"/>
              </a:rPr>
              <a:t> здоровым и сильным</a:t>
            </a:r>
            <a:endParaRPr lang="ru-RU" sz="2400" i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Гимнастическая палка, обруч, мяч, гантели, скакалка – это?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pic>
        <p:nvPicPr>
          <p:cNvPr id="20" name="Picture 2" descr="http://dk-met.wmsite.ru/_mod_files/ce_images/igra/0_a0e95_af6e9a2c_xl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4365104"/>
            <a:ext cx="1868309" cy="2276872"/>
          </a:xfrm>
          <a:prstGeom prst="rect">
            <a:avLst/>
          </a:prstGeom>
          <a:noFill/>
        </p:spPr>
      </p:pic>
      <p:pic>
        <p:nvPicPr>
          <p:cNvPr id="21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Спортивный инвентарь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Что поможет тебе правильно распределять время?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30</a:t>
            </a:r>
            <a:endParaRPr lang="ru-RU" sz="3200" b="1" dirty="0"/>
          </a:p>
        </p:txBody>
      </p:sp>
      <p:pic>
        <p:nvPicPr>
          <p:cNvPr id="20" name="Picture 2" descr="http://dk-met.wmsite.ru/_mod_files/ce_images/igra/0_a0e95_af6e9a2c_xl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4365104"/>
            <a:ext cx="1868309" cy="2276872"/>
          </a:xfrm>
          <a:prstGeom prst="rect">
            <a:avLst/>
          </a:prstGeom>
          <a:noFill/>
        </p:spPr>
      </p:pic>
      <p:pic>
        <p:nvPicPr>
          <p:cNvPr id="21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Режим дня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Лучший отдых – это?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pic>
        <p:nvPicPr>
          <p:cNvPr id="20" name="Picture 2" descr="http://dk-met.wmsite.ru/_mod_files/ce_images/igra/0_a0e95_af6e9a2c_xl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4365104"/>
            <a:ext cx="1868309" cy="2276872"/>
          </a:xfrm>
          <a:prstGeom prst="rect">
            <a:avLst/>
          </a:prstGeom>
          <a:noFill/>
        </p:spPr>
      </p:pic>
      <p:pic>
        <p:nvPicPr>
          <p:cNvPr id="21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Движение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Что помогает проснуться твоему организму?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50</a:t>
            </a:r>
            <a:endParaRPr lang="ru-RU" sz="3200" b="1" dirty="0"/>
          </a:p>
        </p:txBody>
      </p:sp>
      <p:pic>
        <p:nvPicPr>
          <p:cNvPr id="20" name="Picture 2" descr="http://dk-met.wmsite.ru/_mod_files/ce_images/igra/0_a0e95_af6e9a2c_xl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4365104"/>
            <a:ext cx="1868309" cy="2276872"/>
          </a:xfrm>
          <a:prstGeom prst="rect">
            <a:avLst/>
          </a:prstGeom>
          <a:noFill/>
        </p:spPr>
      </p:pic>
      <p:pic>
        <p:nvPicPr>
          <p:cNvPr id="21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Утренняя зарядка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Для чего нужны физкультминутки?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pic>
        <p:nvPicPr>
          <p:cNvPr id="8" name="Picture 4" descr="http://img-fotki.yandex.ru/get/4414/119528728.cb4/0_a0e69_a464749a_X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 l="15239" t="3048" r="22730" b="3992"/>
          <a:stretch>
            <a:fillRect/>
          </a:stretch>
        </p:blipFill>
        <p:spPr bwMode="auto">
          <a:xfrm>
            <a:off x="7226819" y="2492896"/>
            <a:ext cx="1917181" cy="4104456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Снять утомление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2924944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Введите ответ: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126876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Georgia" pitchFamily="18" charset="0"/>
              </a:rPr>
              <a:t>Что нужно делать, чтобы осанка была правильной?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536" y="260648"/>
            <a:ext cx="741682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-fotki.yandex.ru/get/6412/83813999.dc9/0_c78be_3b3ddb78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176261"/>
            <a:ext cx="1003904" cy="948483"/>
          </a:xfrm>
          <a:prstGeom prst="rect">
            <a:avLst/>
          </a:prstGeom>
          <a:noFill/>
        </p:spPr>
      </p:pic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7812440" y="332656"/>
            <a:ext cx="576000" cy="576000"/>
          </a:xfrm>
          <a:prstGeom prst="ellipse">
            <a:avLst/>
          </a:prstGeom>
          <a:gradFill>
            <a:gsLst>
              <a:gs pos="0">
                <a:srgbClr val="FFFFCC"/>
              </a:gs>
              <a:gs pos="39999">
                <a:srgbClr val="FFFFB3"/>
              </a:gs>
              <a:gs pos="100000">
                <a:srgbClr val="FFFFB3"/>
              </a:gs>
            </a:gsLst>
            <a:lin ang="5400000" scaled="0"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pic>
        <p:nvPicPr>
          <p:cNvPr id="8" name="Picture 4" descr="http://img-fotki.yandex.ru/get/4414/119528728.cb4/0_a0e69_a464749a_XL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 l="15239" t="3048" r="22730" b="3992"/>
          <a:stretch>
            <a:fillRect/>
          </a:stretch>
        </p:blipFill>
        <p:spPr bwMode="auto">
          <a:xfrm>
            <a:off x="7226819" y="2492896"/>
            <a:ext cx="1917181" cy="4104456"/>
          </a:xfrm>
          <a:prstGeom prst="rect">
            <a:avLst/>
          </a:prstGeom>
          <a:noFill/>
        </p:spPr>
      </p:pic>
      <p:pic>
        <p:nvPicPr>
          <p:cNvPr id="10" name="Picture 2" descr="C:\Users\Елена\Desktop\Новая папка (4)\01_Бабочки\3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19" y="4797152"/>
            <a:ext cx="1175191" cy="1613024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4077072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Правильный ответ: </a:t>
            </a:r>
            <a:r>
              <a:rPr lang="ru-RU" sz="2400" i="1" dirty="0" smtClean="0">
                <a:latin typeface="Georgia" pitchFamily="18" charset="0"/>
              </a:rPr>
              <a:t>Р</a:t>
            </a:r>
            <a:r>
              <a:rPr lang="ru-RU" sz="2400" i="1" dirty="0" smtClean="0">
                <a:latin typeface="Georgia" pitchFamily="18" charset="0"/>
              </a:rPr>
              <a:t>азвивать мышцы спины</a:t>
            </a:r>
            <a:endParaRPr lang="ru-RU" sz="2400" i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1813</TotalTime>
  <Words>625</Words>
  <Application>Microsoft Office PowerPoint</Application>
  <PresentationFormat>Экран (4:3)</PresentationFormat>
  <Paragraphs>237</Paragraphs>
  <Slides>29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123</cp:lastModifiedBy>
  <cp:revision>40</cp:revision>
  <dcterms:created xsi:type="dcterms:W3CDTF">2014-01-06T16:00:12Z</dcterms:created>
  <dcterms:modified xsi:type="dcterms:W3CDTF">2015-03-15T18:10:47Z</dcterms:modified>
</cp:coreProperties>
</file>