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Реализация системно-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 подхода   на уроках биологии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Из опыта работы</a:t>
            </a:r>
          </a:p>
          <a:p>
            <a:r>
              <a:rPr lang="ru-RU" dirty="0" smtClean="0"/>
              <a:t> учителя биологии</a:t>
            </a:r>
          </a:p>
          <a:p>
            <a:r>
              <a:rPr lang="ru-RU" dirty="0" smtClean="0"/>
              <a:t> МБОУ «СОШ № 81»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Пятковой</a:t>
            </a:r>
            <a:r>
              <a:rPr lang="ru-RU" dirty="0" smtClean="0"/>
              <a:t> С.С.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30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Выполнить практическое задание «Размножение комнатных растений», пользуясь инструктивной карточкой и знаниями, полученными на уроке</a:t>
            </a:r>
          </a:p>
          <a:p>
            <a:r>
              <a:rPr lang="ru-RU" dirty="0"/>
              <a:t>Творческое – Подумайте, какие из сортов растений можно привить к молодым саженцам на пришкольном участке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 7: «Домашнее задание»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58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http://fcior.edu.ru/card/5012/formy-razmnozheniya-organizmov-bespoloe-razmnozhenie.html(вопрос)</a:t>
            </a:r>
          </a:p>
          <a:p>
            <a:r>
              <a:rPr lang="ru-RU" sz="1600" dirty="0" smtClean="0"/>
              <a:t>http</a:t>
            </a:r>
            <a:r>
              <a:rPr lang="ru-RU" sz="1600" dirty="0"/>
              <a:t>://files.school-collection.edu.ru/dlrstore/27b0f711-6862-4529-bf10-ad303115f80f/%5BBIO11_01-04%5D_%5BIM_04%5D.swf</a:t>
            </a:r>
          </a:p>
          <a:p>
            <a:endParaRPr lang="ru-RU" sz="1600" dirty="0"/>
          </a:p>
          <a:p>
            <a:r>
              <a:rPr lang="ru-RU" sz="1600" dirty="0" smtClean="0"/>
              <a:t>     </a:t>
            </a:r>
            <a:r>
              <a:rPr lang="ru-RU" sz="1600" dirty="0"/>
              <a:t>http://files.school-collection.edu.ru/dlrstore/27b0f711-6862-4529-bf10-ad303115f80f/%5BBIO11_01-04%5D_%5BIM_04%5D.swf</a:t>
            </a:r>
          </a:p>
          <a:p>
            <a:endParaRPr lang="ru-RU" sz="1600" dirty="0"/>
          </a:p>
          <a:p>
            <a:r>
              <a:rPr lang="ru-RU" sz="1600" dirty="0" smtClean="0"/>
              <a:t>http</a:t>
            </a:r>
            <a:r>
              <a:rPr lang="ru-RU" sz="1600" dirty="0"/>
              <a:t>://fcior.edu.ru/card/5012/formy-razmnozheniya-organizmov-bespoloe-razmnozhenie.html(итог)</a:t>
            </a:r>
          </a:p>
          <a:p>
            <a:endParaRPr lang="ru-RU" sz="1600" dirty="0"/>
          </a:p>
          <a:p>
            <a:r>
              <a:rPr lang="ru-RU" sz="1600" dirty="0"/>
              <a:t>    http://files.school-collection.edu.ru/dlrstore/bae34133-0a01-022a-01bf-34bb86fc999e/%5BBIO6_04-33%5D_%5BQS_04%5D.html</a:t>
            </a:r>
          </a:p>
          <a:p>
            <a:r>
              <a:rPr lang="ru-RU" sz="1600" dirty="0"/>
              <a:t>http://files.school-collection.edu.ru/dlrstore/bae3415e-0a01-022a-01bc-1c4b26844ba5/%5BBIO6_04-33%5D_%</a:t>
            </a:r>
            <a:r>
              <a:rPr lang="ru-RU" sz="1600" dirty="0" smtClean="0"/>
              <a:t>5BQS_05%5D.html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433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не только </a:t>
            </a:r>
            <a:r>
              <a:rPr lang="ru-RU" dirty="0" smtClean="0"/>
              <a:t> </a:t>
            </a:r>
            <a:r>
              <a:rPr lang="ru-RU" dirty="0"/>
              <a:t>усвоение знаний, но и </a:t>
            </a:r>
            <a:r>
              <a:rPr lang="ru-RU" dirty="0" smtClean="0"/>
              <a:t> </a:t>
            </a:r>
            <a:r>
              <a:rPr lang="ru-RU" b="1" i="1" dirty="0"/>
              <a:t>развитие познавательных сил и творческого потенциала ребёнка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признание решающей роли содержания образования и </a:t>
            </a:r>
            <a:r>
              <a:rPr lang="ru-RU" b="1" i="1" dirty="0"/>
              <a:t>способов  организации    образовательной деятельности и учебного сотрудничества</a:t>
            </a:r>
            <a:r>
              <a:rPr lang="ru-RU" dirty="0"/>
              <a:t> в  достижении целей личностного, социального и познавательного развития  обучающихся;</a:t>
            </a:r>
            <a:endParaRPr lang="ru-RU" dirty="0" smtClean="0"/>
          </a:p>
          <a:p>
            <a:r>
              <a:rPr lang="ru-RU" dirty="0" smtClean="0"/>
              <a:t>Этот </a:t>
            </a:r>
            <a:r>
              <a:rPr lang="ru-RU" dirty="0"/>
              <a:t>подход противостоит вербальным методам и формам догматической передачи готовой информации</a:t>
            </a:r>
            <a:r>
              <a:rPr lang="ru-RU" dirty="0" smtClean="0"/>
              <a:t>, </a:t>
            </a:r>
            <a:r>
              <a:rPr lang="ru-RU" dirty="0"/>
              <a:t>пассивности учения </a:t>
            </a:r>
            <a:r>
              <a:rPr lang="ru-RU" dirty="0" smtClean="0"/>
              <a:t>школьников.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Системно-</a:t>
            </a:r>
            <a:r>
              <a:rPr lang="ru-RU" dirty="0" err="1"/>
              <a:t>деятельностный</a:t>
            </a:r>
            <a:r>
              <a:rPr lang="ru-RU" dirty="0"/>
              <a:t> подход предполагает:</a:t>
            </a:r>
          </a:p>
        </p:txBody>
      </p:sp>
    </p:spTree>
    <p:extLst>
      <p:ext uri="{BB962C8B-B14F-4D97-AF65-F5344CB8AC3E}">
        <p14:creationId xmlns:p14="http://schemas.microsoft.com/office/powerpoint/2010/main" val="1654109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200" b="1" dirty="0"/>
              <a:t>Цель  урока</a:t>
            </a:r>
            <a:r>
              <a:rPr lang="ru-RU" sz="2200" dirty="0"/>
              <a:t>: сформировать знания учащихся о вегетативном размножении покрытосеменных растений</a:t>
            </a:r>
          </a:p>
          <a:p>
            <a:r>
              <a:rPr lang="ru-RU" sz="1900" b="1" dirty="0" smtClean="0"/>
              <a:t> </a:t>
            </a:r>
            <a:r>
              <a:rPr lang="ru-RU" sz="1900" b="1" dirty="0"/>
              <a:t>Задачи: </a:t>
            </a:r>
            <a:endParaRPr lang="ru-RU" sz="1900" b="1" dirty="0" smtClean="0"/>
          </a:p>
          <a:p>
            <a:r>
              <a:rPr lang="ru-RU" sz="1900" dirty="0" smtClean="0"/>
              <a:t>- </a:t>
            </a:r>
            <a:r>
              <a:rPr lang="ru-RU" sz="2200" b="1" dirty="0">
                <a:cs typeface="Aharoni" pitchFamily="2" charset="-79"/>
              </a:rPr>
              <a:t>обучающие</a:t>
            </a:r>
            <a:r>
              <a:rPr lang="ru-RU" sz="2200" dirty="0"/>
              <a:t>:</a:t>
            </a:r>
            <a:r>
              <a:rPr lang="ru-RU" sz="1900" dirty="0"/>
              <a:t> углубить знания о способах вегетативного размножение цветковых растений, его значение в природе и сельскохозяйственном производстве</a:t>
            </a:r>
          </a:p>
          <a:p>
            <a:r>
              <a:rPr lang="ru-RU" sz="1900" dirty="0" smtClean="0"/>
              <a:t>-</a:t>
            </a:r>
            <a:r>
              <a:rPr lang="ru-RU" sz="2200" b="1" dirty="0"/>
              <a:t>развивающие</a:t>
            </a:r>
            <a:r>
              <a:rPr lang="ru-RU" sz="1900" dirty="0"/>
              <a:t>: </a:t>
            </a:r>
            <a:r>
              <a:rPr lang="ru-RU" sz="1900" b="1" i="1" dirty="0"/>
              <a:t>формировать умение сравнивать, работать с различными источниками информации, в том числе с натуральными объектами, анализировать, рассуждать и делать научно обоснованные выводы; умение проводить самооценку</a:t>
            </a:r>
            <a:r>
              <a:rPr lang="ru-RU" sz="1900" dirty="0"/>
              <a:t>.</a:t>
            </a:r>
          </a:p>
          <a:p>
            <a:r>
              <a:rPr lang="ru-RU" sz="2200" b="1" dirty="0"/>
              <a:t>-воспитательные</a:t>
            </a:r>
            <a:r>
              <a:rPr lang="ru-RU" sz="1900" dirty="0"/>
              <a:t>: </a:t>
            </a:r>
            <a:r>
              <a:rPr lang="ru-RU" sz="1900" b="1" i="1" dirty="0"/>
              <a:t>умение вырабатывать свое собственное мнение, умение работать в группе, умение самовыражения через различные виды работы.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Урок на тему: «Вегетативное </a:t>
            </a:r>
            <a:r>
              <a:rPr lang="ru-RU" sz="3200" dirty="0"/>
              <a:t>размножение покрытосеменных  </a:t>
            </a:r>
            <a:r>
              <a:rPr lang="ru-RU" sz="3200" dirty="0" smtClean="0"/>
              <a:t>растений</a:t>
            </a:r>
            <a:r>
              <a:rPr lang="ru-RU" sz="3200" dirty="0"/>
              <a:t>»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3020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	</a:t>
            </a:r>
            <a:r>
              <a:rPr lang="ru-RU" b="1" i="1" dirty="0"/>
              <a:t>Формы работы учащихся: групповая.</a:t>
            </a:r>
          </a:p>
          <a:p>
            <a:r>
              <a:rPr lang="ru-RU" dirty="0"/>
              <a:t>	Необходимое техническое оборудование компьютер преподавателя с проектором, компьютеры учащихся с выходом в интернет.</a:t>
            </a:r>
          </a:p>
          <a:p>
            <a:r>
              <a:rPr lang="ru-RU" b="1" i="1" dirty="0" smtClean="0"/>
              <a:t>1 Этап урока: «Мотивация» </a:t>
            </a:r>
            <a:r>
              <a:rPr lang="ru-RU" b="1" i="1" dirty="0"/>
              <a:t>(организационный момент). </a:t>
            </a:r>
            <a:endParaRPr lang="ru-RU" b="1" i="1" dirty="0" smtClean="0"/>
          </a:p>
          <a:p>
            <a:r>
              <a:rPr lang="ru-RU" dirty="0" smtClean="0"/>
              <a:t>Учащиеся </a:t>
            </a:r>
            <a:r>
              <a:rPr lang="ru-RU" dirty="0"/>
              <a:t>эмоционально настраиваются на предстоящую учебную деятельность, принимают правила работы в группе, фиксируют проблему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Тип урока:  урок новых знаний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288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100" dirty="0"/>
              <a:t>Вспомните,  на какие  2 группы можно разделить органы растений в зависимости  от  основных выполняемых ими функций?</a:t>
            </a:r>
          </a:p>
          <a:p>
            <a:r>
              <a:rPr lang="ru-RU" sz="3100" dirty="0" smtClean="0"/>
              <a:t>Какие </a:t>
            </a:r>
            <a:r>
              <a:rPr lang="ru-RU" sz="3100" dirty="0"/>
              <a:t>органы являются вегетативными?</a:t>
            </a:r>
          </a:p>
          <a:p>
            <a:r>
              <a:rPr lang="ru-RU" sz="3100" dirty="0" smtClean="0"/>
              <a:t>Какая </a:t>
            </a:r>
            <a:r>
              <a:rPr lang="ru-RU" sz="3100" dirty="0"/>
              <a:t>основная функция  вегетативных органов?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1584176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2 этап:</a:t>
            </a:r>
            <a:r>
              <a:rPr lang="ru-RU" sz="3600" dirty="0"/>
              <a:t> </a:t>
            </a:r>
            <a:r>
              <a:rPr lang="ru-RU" sz="3600" dirty="0" smtClean="0"/>
              <a:t>«</a:t>
            </a:r>
            <a:r>
              <a:rPr lang="ru-RU" sz="3200" b="1" i="1" dirty="0" smtClean="0"/>
              <a:t>Актуализация</a:t>
            </a: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200" b="1" i="1" dirty="0"/>
              <a:t>Совместное исследование </a:t>
            </a:r>
            <a:r>
              <a:rPr lang="ru-RU" sz="3200" b="1" i="1" dirty="0" smtClean="0"/>
              <a:t>проблемы»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284975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Используется вопрос практического модуля «Возможно ли для размножения растений использовать все его вегетативные органы</a:t>
            </a:r>
            <a:r>
              <a:rPr lang="ru-RU" dirty="0" smtClean="0"/>
              <a:t>?»</a:t>
            </a:r>
            <a:r>
              <a:rPr lang="en-US" dirty="0"/>
              <a:t> http://</a:t>
            </a:r>
            <a:r>
              <a:rPr lang="en-US" b="1" dirty="0"/>
              <a:t>fcior.edu.ru</a:t>
            </a:r>
            <a:r>
              <a:rPr lang="en-US" dirty="0"/>
              <a:t>/card/5012/formy-razmnozheniya-organizmov-bespoloe-razmnozhenie.html</a:t>
            </a:r>
            <a:endParaRPr lang="ru-RU" dirty="0" smtClean="0"/>
          </a:p>
          <a:p>
            <a:r>
              <a:rPr lang="ru-RU" dirty="0" smtClean="0"/>
              <a:t>Организуется </a:t>
            </a:r>
            <a:r>
              <a:rPr lang="ru-RU" dirty="0"/>
              <a:t>учебное взаимодействие в группах, обсуждение полученных результатов </a:t>
            </a:r>
            <a:r>
              <a:rPr lang="ru-RU" dirty="0" smtClean="0"/>
              <a:t>работы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 3 «Моделирование»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12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Вопросы группам:</a:t>
            </a:r>
          </a:p>
          <a:p>
            <a:r>
              <a:rPr lang="ru-RU" dirty="0" smtClean="0"/>
              <a:t>Каково </a:t>
            </a:r>
            <a:r>
              <a:rPr lang="ru-RU" dirty="0"/>
              <a:t>значение вегетативного  размножения в природе?</a:t>
            </a:r>
          </a:p>
          <a:p>
            <a:r>
              <a:rPr lang="ru-RU" dirty="0"/>
              <a:t>Для каких растений характерно размножение видоизменёнными </a:t>
            </a:r>
            <a:r>
              <a:rPr lang="ru-RU" dirty="0" smtClean="0"/>
              <a:t>побегами,</a:t>
            </a:r>
            <a:endParaRPr lang="ru-RU" dirty="0"/>
          </a:p>
          <a:p>
            <a:r>
              <a:rPr lang="ru-RU" dirty="0"/>
              <a:t>Для каких растений </a:t>
            </a:r>
            <a:r>
              <a:rPr lang="ru-RU"/>
              <a:t>характерно </a:t>
            </a:r>
            <a:r>
              <a:rPr lang="ru-RU" smtClean="0"/>
              <a:t>размножение надземными  </a:t>
            </a:r>
            <a:r>
              <a:rPr lang="ru-RU" dirty="0"/>
              <a:t>побегами?</a:t>
            </a:r>
          </a:p>
          <a:p>
            <a:r>
              <a:rPr lang="ru-RU" dirty="0"/>
              <a:t>Для каких растений характерно размножение корневыми отпрысками?</a:t>
            </a:r>
          </a:p>
          <a:p>
            <a:r>
              <a:rPr lang="ru-RU" dirty="0"/>
              <a:t>Определите понятия «черенок», «отпрыск», «отводок», «прививка», «культура тканей», «привой», «подвой»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 4: «Переход </a:t>
            </a:r>
            <a:r>
              <a:rPr lang="ru-RU" dirty="0"/>
              <a:t>к решению частных </a:t>
            </a:r>
            <a:r>
              <a:rPr lang="ru-RU" dirty="0" smtClean="0"/>
              <a:t>задач»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50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Отвечают на вопросы промежуточного контроля. Анализируют. Контролируют и оценивают результат </a:t>
            </a:r>
            <a:endParaRPr lang="ru-RU" dirty="0" smtClean="0"/>
          </a:p>
          <a:p>
            <a:r>
              <a:rPr lang="ru-RU" dirty="0" smtClean="0"/>
              <a:t>Возвращаясь </a:t>
            </a:r>
            <a:r>
              <a:rPr lang="ru-RU" dirty="0"/>
              <a:t>к проблемному вопросу урока, делают вывод:</a:t>
            </a:r>
          </a:p>
          <a:p>
            <a:r>
              <a:rPr lang="ru-RU" dirty="0"/>
              <a:t>Одно и тоже растение можно размножать одним или несколькими вегетативными органами. Однако неверно утверждать, что все органы растения приспособлены  для вегетативного размножения.</a:t>
            </a:r>
          </a:p>
          <a:p>
            <a:r>
              <a:rPr lang="en-US" sz="2400" b="1" dirty="0" smtClean="0"/>
              <a:t>http</a:t>
            </a:r>
            <a:r>
              <a:rPr lang="en-US" sz="2400" b="1" dirty="0"/>
              <a:t>://fcior.edu.ru/card/5012/formy-razmnozheniya-organizmov-bespoloe-razmnozhenie.html(</a:t>
            </a:r>
            <a:r>
              <a:rPr lang="ru-RU" sz="2400" b="1" dirty="0"/>
              <a:t>итог)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 5: «Контроль </a:t>
            </a:r>
            <a:r>
              <a:rPr lang="ru-RU" dirty="0"/>
              <a:t>на этапе окончания учебной </a:t>
            </a:r>
            <a:r>
              <a:rPr lang="ru-RU" dirty="0" smtClean="0"/>
              <a:t>темы»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22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Заполнение графы в таблице «Что узнали», рефлексия своих действий.</a:t>
            </a:r>
          </a:p>
          <a:p>
            <a:r>
              <a:rPr lang="ru-RU" dirty="0"/>
              <a:t>Отвечают на вопросы </a:t>
            </a:r>
            <a:r>
              <a:rPr lang="ru-RU" dirty="0" smtClean="0"/>
              <a:t> </a:t>
            </a:r>
            <a:r>
              <a:rPr lang="ru-RU" dirty="0"/>
              <a:t>(самооценка и оценка работы группы</a:t>
            </a:r>
            <a:r>
              <a:rPr lang="ru-RU" dirty="0" smtClean="0"/>
              <a:t>):</a:t>
            </a:r>
            <a:endParaRPr lang="ru-RU" dirty="0"/>
          </a:p>
          <a:p>
            <a:r>
              <a:rPr lang="ru-RU" dirty="0"/>
              <a:t>Чему я научился на уроке?</a:t>
            </a:r>
          </a:p>
          <a:p>
            <a:r>
              <a:rPr lang="ru-RU" dirty="0"/>
              <a:t>Продолжи предложение «А узнал…</a:t>
            </a:r>
          </a:p>
          <a:p>
            <a:r>
              <a:rPr lang="ru-RU" dirty="0"/>
              <a:t>Мне понравилось…</a:t>
            </a:r>
          </a:p>
          <a:p>
            <a:r>
              <a:rPr lang="ru-RU" dirty="0"/>
              <a:t>Я затруднялся…</a:t>
            </a:r>
          </a:p>
          <a:p>
            <a:r>
              <a:rPr lang="ru-RU" dirty="0"/>
              <a:t>Моё настроение…»</a:t>
            </a:r>
          </a:p>
          <a:p>
            <a:r>
              <a:rPr lang="ru-RU" dirty="0"/>
              <a:t>Нашей группе удалось найти ответы на вопросы…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 6: «Рефлексия»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8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</TotalTime>
  <Words>522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Реализация системно-деятельностного  подхода   на уроках биологии</vt:lpstr>
      <vt:lpstr>Системно-деятельностный подход предполагает:</vt:lpstr>
      <vt:lpstr>Урок на тему: «Вегетативное размножение покрытосеменных  растений»  </vt:lpstr>
      <vt:lpstr>Тип урока:  урок новых знаний </vt:lpstr>
      <vt:lpstr>2 этап: «Актуализация Совместное исследование проблемы»</vt:lpstr>
      <vt:lpstr>Этап 3 «Моделирование»</vt:lpstr>
      <vt:lpstr>Этап 4: «Переход к решению частных задач»</vt:lpstr>
      <vt:lpstr>Этап 5: «Контроль на этапе окончания учебной темы»</vt:lpstr>
      <vt:lpstr>Этап 6: «Рефлексия» </vt:lpstr>
      <vt:lpstr>Этап 7: «Домашнее задание»</vt:lpstr>
      <vt:lpstr>Интернет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коммуникативных УУД на уроках биологии</dc:title>
  <dc:creator>ПЛП</dc:creator>
  <cp:lastModifiedBy>ПЛП</cp:lastModifiedBy>
  <cp:revision>15</cp:revision>
  <dcterms:created xsi:type="dcterms:W3CDTF">2015-02-04T11:40:43Z</dcterms:created>
  <dcterms:modified xsi:type="dcterms:W3CDTF">2015-02-08T12:29:15Z</dcterms:modified>
</cp:coreProperties>
</file>