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62" r:id="rId5"/>
    <p:sldId id="265" r:id="rId6"/>
    <p:sldId id="264" r:id="rId7"/>
    <p:sldId id="267" r:id="rId8"/>
    <p:sldId id="266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9EDA9371-4533-424E-9D71-A31C75692C65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4A0AC52-7B94-49ED-9490-17A589199F2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9371-4533-424E-9D71-A31C75692C65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C52-7B94-49ED-9490-17A589199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9371-4533-424E-9D71-A31C75692C65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C52-7B94-49ED-9490-17A589199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9371-4533-424E-9D71-A31C75692C65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C52-7B94-49ED-9490-17A589199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9371-4533-424E-9D71-A31C75692C65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C52-7B94-49ED-9490-17A589199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9371-4533-424E-9D71-A31C75692C65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C52-7B94-49ED-9490-17A589199F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9371-4533-424E-9D71-A31C75692C65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C52-7B94-49ED-9490-17A589199F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9371-4533-424E-9D71-A31C75692C65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C52-7B94-49ED-9490-17A589199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9371-4533-424E-9D71-A31C75692C65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C52-7B94-49ED-9490-17A589199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9371-4533-424E-9D71-A31C75692C65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C52-7B94-49ED-9490-17A589199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9371-4533-424E-9D71-A31C75692C65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AC52-7B94-49ED-9490-17A589199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9EDA9371-4533-424E-9D71-A31C75692C65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94A0AC52-7B94-49ED-9490-17A589199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360000">
            <a:off x="3310428" y="2615819"/>
            <a:ext cx="4847038" cy="2958735"/>
          </a:xfrm>
        </p:spPr>
        <p:txBody>
          <a:bodyPr/>
          <a:lstStyle/>
          <a:p>
            <a:r>
              <a:rPr lang="ru-RU" dirty="0" smtClean="0"/>
              <a:t>Красная</a:t>
            </a:r>
            <a:br>
              <a:rPr lang="ru-RU" dirty="0" smtClean="0"/>
            </a:br>
            <a:r>
              <a:rPr lang="ru-RU" dirty="0" smtClean="0"/>
              <a:t>книга Кировской </a:t>
            </a:r>
            <a:br>
              <a:rPr lang="ru-RU" dirty="0" smtClean="0"/>
            </a:br>
            <a:r>
              <a:rPr lang="ru-RU" dirty="0" smtClean="0"/>
              <a:t>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360000" flipV="1">
            <a:off x="3142032" y="5804696"/>
            <a:ext cx="4836456" cy="7784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0311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404664"/>
            <a:ext cx="3600400" cy="5184576"/>
          </a:xfrm>
        </p:spPr>
        <p:txBody>
          <a:bodyPr/>
          <a:lstStyle/>
          <a:p>
            <a:r>
              <a:rPr lang="ru-RU" dirty="0" smtClean="0"/>
              <a:t>Вот</a:t>
            </a:r>
            <a:br>
              <a:rPr lang="ru-RU" dirty="0" smtClean="0"/>
            </a:br>
            <a:r>
              <a:rPr lang="ru-RU" dirty="0" smtClean="0"/>
              <a:t>образец</a:t>
            </a:r>
            <a:br>
              <a:rPr lang="ru-RU" dirty="0" smtClean="0"/>
            </a:br>
            <a:r>
              <a:rPr lang="ru-RU" dirty="0" smtClean="0"/>
              <a:t>красной</a:t>
            </a:r>
            <a:br>
              <a:rPr lang="ru-RU" dirty="0" smtClean="0"/>
            </a:br>
            <a:r>
              <a:rPr lang="ru-RU" dirty="0" smtClean="0"/>
              <a:t>книги</a:t>
            </a:r>
            <a:br>
              <a:rPr lang="ru-RU" dirty="0" smtClean="0"/>
            </a:br>
            <a:r>
              <a:rPr lang="ru-RU" dirty="0" smtClean="0"/>
              <a:t>Кировской</a:t>
            </a:r>
            <a:br>
              <a:rPr lang="ru-RU" dirty="0" smtClean="0"/>
            </a:br>
            <a:r>
              <a:rPr lang="ru-RU" dirty="0" smtClean="0"/>
              <a:t>области</a:t>
            </a:r>
            <a:endParaRPr lang="ru-RU" dirty="0"/>
          </a:p>
        </p:txBody>
      </p:sp>
      <p:pic>
        <p:nvPicPr>
          <p:cNvPr id="1026" name="Picture 2" descr="C:\Users\Шубин\Desktop\Krasnaya-kniga-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795683"/>
            <a:ext cx="337450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500189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Лесная соня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772816"/>
            <a:ext cx="7056784" cy="4608512"/>
          </a:xfrm>
        </p:spPr>
      </p:pic>
    </p:spTree>
    <p:extLst>
      <p:ext uri="{BB962C8B-B14F-4D97-AF65-F5344CB8AC3E}">
        <p14:creationId xmlns:p14="http://schemas.microsoft.com/office/powerpoint/2010/main" xmlns="" val="3847495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116633"/>
            <a:ext cx="8041440" cy="864096"/>
          </a:xfrm>
        </p:spPr>
        <p:txBody>
          <a:bodyPr/>
          <a:lstStyle/>
          <a:p>
            <a:r>
              <a:rPr lang="ru-RU" dirty="0" smtClean="0"/>
              <a:t>Лесная соня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496944" cy="500899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Крайне редкий, находящийся под угрозой исчезновения (возможно, исчезнувший) вид.</a:t>
            </a:r>
          </a:p>
          <a:p>
            <a:pPr marL="0" indent="0">
              <a:buNone/>
            </a:pPr>
            <a:r>
              <a:rPr lang="ru-RU" dirty="0"/>
              <a:t>Распространение. Средняя полоса и запад европейской части России до юго-восточных границ Кировской области, Кавказ, горы Средней Азии.</a:t>
            </a:r>
          </a:p>
          <a:p>
            <a:pPr marL="0" indent="0">
              <a:buNone/>
            </a:pPr>
            <a:r>
              <a:rPr lang="ru-RU" dirty="0"/>
              <a:t>Численность и тенденции ее изменения. На территории Кировской области известна лишь одна находка лесной сони в 1906 г. [2]. В 1974 г. лесная соня была отловлена у юго-восточной границы области — в окрестностях ж.-д. станции </a:t>
            </a:r>
            <a:r>
              <a:rPr lang="ru-RU" dirty="0" err="1"/>
              <a:t>Кильмезь</a:t>
            </a:r>
            <a:r>
              <a:rPr lang="ru-RU" dirty="0"/>
              <a:t> в Удмуртской Республике</a:t>
            </a:r>
          </a:p>
          <a:p>
            <a:pPr marL="0" indent="0">
              <a:buNone/>
            </a:pPr>
            <a:r>
              <a:rPr lang="ru-RU" dirty="0"/>
              <a:t>Биология. Обитает в широколиственных и хвойно-широколиственных лесах с дубом и орешником, густым подлеском и ветровалами. Ведет преимущественно ночной образ жизни. Зиму проводит в спячке в дуплах деревьев, где также устраивает гнезда для выведения потомства. Самка приносит 1—2 помета в год. Количество детенышей в помете от 2 до 5, обычно 3—4.</a:t>
            </a:r>
          </a:p>
          <a:p>
            <a:pPr marL="0" indent="0">
              <a:buNone/>
            </a:pPr>
            <a:r>
              <a:rPr lang="ru-RU" dirty="0" smtClean="0"/>
              <a:t>Меры </a:t>
            </a:r>
            <a:r>
              <a:rPr lang="ru-RU" dirty="0"/>
              <a:t>охраны. Выявление мест обитания лесной сони и придание им статуса охраняемой территории. Запрет добычи вида.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040793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Русская </a:t>
            </a:r>
            <a:r>
              <a:rPr lang="ru-RU" dirty="0"/>
              <a:t>выхухоль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772816"/>
            <a:ext cx="6624736" cy="4599360"/>
          </a:xfrm>
        </p:spPr>
      </p:pic>
    </p:spTree>
    <p:extLst>
      <p:ext uri="{BB962C8B-B14F-4D97-AF65-F5344CB8AC3E}">
        <p14:creationId xmlns:p14="http://schemas.microsoft.com/office/powerpoint/2010/main" xmlns="" val="3622949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188641"/>
            <a:ext cx="8041440" cy="1008111"/>
          </a:xfrm>
        </p:spPr>
        <p:txBody>
          <a:bodyPr/>
          <a:lstStyle/>
          <a:p>
            <a:r>
              <a:rPr lang="ru-RU" dirty="0"/>
              <a:t>Русская выхухоль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964488" cy="561662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Распространение. Эндемик Восточной Европы. Современный ареал приурочен к бассейнам рек Днепр, Дон, Волга, Урал [1]. В Кировской области русская выхухоль к началу ХIХ в., возможно, встречалась на юге — по рекам </a:t>
            </a:r>
            <a:r>
              <a:rPr lang="ru-RU" dirty="0" err="1"/>
              <a:t>Кильмезь</a:t>
            </a:r>
            <a:r>
              <a:rPr lang="ru-RU" dirty="0"/>
              <a:t>, Валя, </a:t>
            </a:r>
            <a:r>
              <a:rPr lang="ru-RU" dirty="0" err="1"/>
              <a:t>Уржумка</a:t>
            </a:r>
            <a:r>
              <a:rPr lang="ru-RU" dirty="0"/>
              <a:t>, Буй [2]. </a:t>
            </a:r>
            <a:r>
              <a:rPr lang="ru-RU" dirty="0" err="1"/>
              <a:t>Реакклиматизирована</a:t>
            </a:r>
            <a:r>
              <a:rPr lang="ru-RU" dirty="0"/>
              <a:t> в 1959 г. в </a:t>
            </a:r>
            <a:r>
              <a:rPr lang="ru-RU" dirty="0" err="1"/>
              <a:t>Котельничском</a:t>
            </a:r>
            <a:r>
              <a:rPr lang="ru-RU" dirty="0"/>
              <a:t> и в 1961 г. — в </a:t>
            </a:r>
            <a:r>
              <a:rPr lang="ru-RU" dirty="0" err="1"/>
              <a:t>Кильмезском</a:t>
            </a:r>
            <a:r>
              <a:rPr lang="ru-RU" dirty="0"/>
              <a:t> районах [3]. Позднее партии зверьков выпускались в 1965 г. в </a:t>
            </a:r>
            <a:r>
              <a:rPr lang="ru-RU" dirty="0" err="1"/>
              <a:t>Верхошижемском</a:t>
            </a:r>
            <a:r>
              <a:rPr lang="ru-RU" dirty="0"/>
              <a:t> районе [3], в 1977 г. — в Зуевском районе [1]. В 1985 г. выхухоль была обнаружена на территории </a:t>
            </a:r>
            <a:r>
              <a:rPr lang="ru-RU" dirty="0" err="1"/>
              <a:t>Арбажского</a:t>
            </a:r>
            <a:r>
              <a:rPr lang="ru-RU" dirty="0"/>
              <a:t> района в пойменных угодьях левого берега р. Вятки [1]. Летом 1992 г. выхухоль наблюдали на р. Белой по границе </a:t>
            </a:r>
            <a:r>
              <a:rPr lang="ru-RU" dirty="0" err="1"/>
              <a:t>Верхошижемского</a:t>
            </a:r>
            <a:r>
              <a:rPr lang="ru-RU" dirty="0"/>
              <a:t> и </a:t>
            </a:r>
            <a:r>
              <a:rPr lang="ru-RU" dirty="0" err="1"/>
              <a:t>Котельничского</a:t>
            </a:r>
            <a:r>
              <a:rPr lang="ru-RU" dirty="0"/>
              <a:t> районов [4].</a:t>
            </a:r>
          </a:p>
          <a:p>
            <a:pPr marL="0" indent="0">
              <a:buNone/>
            </a:pPr>
            <a:r>
              <a:rPr lang="ru-RU" dirty="0"/>
              <a:t>Численность и тенденции ее изменения. В период работ по акклиматизации и </a:t>
            </a:r>
            <a:r>
              <a:rPr lang="ru-RU" dirty="0" err="1"/>
              <a:t>реакклиматизации</a:t>
            </a:r>
            <a:r>
              <a:rPr lang="ru-RU" dirty="0"/>
              <a:t> выхухоли было выпущено: 93 особи в 1959 г. в старицы р. Вятки (</a:t>
            </a:r>
            <a:r>
              <a:rPr lang="ru-RU" dirty="0" err="1"/>
              <a:t>Нургушский</a:t>
            </a:r>
            <a:r>
              <a:rPr lang="ru-RU" dirty="0"/>
              <a:t> заказник), 71 особь в 1961 г. — в старицы р. </a:t>
            </a:r>
            <a:r>
              <a:rPr lang="ru-RU" dirty="0" err="1"/>
              <a:t>Кильмезь</a:t>
            </a:r>
            <a:r>
              <a:rPr lang="ru-RU" dirty="0"/>
              <a:t> [3], 12 особей в 1977 г. — в старицы р. Чепцы (Зуевский район) [1]. При подледном отлове ондатры на оз. Кривом в </a:t>
            </a:r>
            <a:r>
              <a:rPr lang="ru-RU" dirty="0" err="1"/>
              <a:t>Нургушском</a:t>
            </a:r>
            <a:r>
              <a:rPr lang="ru-RU" dirty="0"/>
              <a:t> заказнике за сезон 1964/65 гг. было зарегистрировано 20 попаданий выхухоли [3]. В 1965 г. 21 выхухоль была отловлена в озерах </a:t>
            </a:r>
            <a:r>
              <a:rPr lang="ru-RU" dirty="0" err="1"/>
              <a:t>Нургушского</a:t>
            </a:r>
            <a:r>
              <a:rPr lang="ru-RU" dirty="0"/>
              <a:t> заказника и переселена в оз. Мелкое на левобережье р. Вятки [3]. В месте выпуска выхухоли по р. Чепце в Зуевском районе в 1978 г. была обнаружена лишь одна особь [1]. В 1985 г. в </a:t>
            </a:r>
            <a:r>
              <a:rPr lang="ru-RU" dirty="0" err="1"/>
              <a:t>Нургушском</a:t>
            </a:r>
            <a:r>
              <a:rPr lang="ru-RU" dirty="0"/>
              <a:t> заказнике в 7 пойменных водоемах общей площадью 30 га было учтено 12 нор, а в пойменных водоемах </a:t>
            </a:r>
            <a:r>
              <a:rPr lang="ru-RU" dirty="0" err="1"/>
              <a:t>Арбажского</a:t>
            </a:r>
            <a:r>
              <a:rPr lang="ru-RU" dirty="0"/>
              <a:t> заказника — 43 норы выхухоли [1].</a:t>
            </a:r>
          </a:p>
          <a:p>
            <a:pPr marL="0" indent="0">
              <a:buNone/>
            </a:pPr>
            <a:r>
              <a:rPr lang="ru-RU" dirty="0"/>
              <a:t>Биология. Придерживается зарастающих стариц с незатопляемыми в половодье участками берегов. В берегах водоемов устраивает норы с входным отверстием под водой. Активна преимущественно в сумерках. Редко показывается на поверхности воды. Питается в основном личинками насекомых, дождевыми червями, зимой также мелкой рыбой. Размножение в условиях области не изучено. Вероятно, в течение года бывает 1 помет из 1—5 детенышей [1, 5].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989016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Колонок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484784"/>
            <a:ext cx="7920880" cy="4680520"/>
          </a:xfrm>
        </p:spPr>
      </p:pic>
    </p:spTree>
    <p:extLst>
      <p:ext uri="{BB962C8B-B14F-4D97-AF65-F5344CB8AC3E}">
        <p14:creationId xmlns:p14="http://schemas.microsoft.com/office/powerpoint/2010/main" xmlns="" val="1316527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260649"/>
            <a:ext cx="8125176" cy="720079"/>
          </a:xfrm>
        </p:spPr>
        <p:txBody>
          <a:bodyPr/>
          <a:lstStyle/>
          <a:p>
            <a:r>
              <a:rPr lang="ru-RU" dirty="0"/>
              <a:t>Колонок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568952" cy="561662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Распространение. Приуральские области Европы и Азия, за исключением тундровой зоны, к югу до Гималаев включительно. В европейской части России ареал колонка образует мыс, имеющий основанием Уральские горы </a:t>
            </a:r>
            <a:r>
              <a:rPr lang="ru-RU" dirty="0" smtClean="0"/>
              <a:t>. </a:t>
            </a:r>
            <a:r>
              <a:rPr lang="ru-RU" dirty="0"/>
              <a:t>В 1920—30-е гг. колонок расселялся через юго-восточные и южные районы Республики Коми в северные районы Кировской области, проникая к истокам р. Лузы, доходил до среднего течения р. Ветлуги в Нижегородской области </a:t>
            </a:r>
            <a:r>
              <a:rPr lang="ru-RU" dirty="0" smtClean="0"/>
              <a:t>. </a:t>
            </a:r>
            <a:r>
              <a:rPr lang="ru-RU" dirty="0"/>
              <a:t>В Кировской области впервые обнаружен в Нагорском районе в 1925 г. </a:t>
            </a:r>
            <a:r>
              <a:rPr lang="ru-RU" dirty="0" smtClean="0"/>
              <a:t>. </a:t>
            </a:r>
            <a:r>
              <a:rPr lang="ru-RU" dirty="0"/>
              <a:t>В настоящее время на территории области колонок обитает в верховьях Вятки и Камы, его периодически добывают в Верхнекамском и </a:t>
            </a:r>
            <a:r>
              <a:rPr lang="ru-RU" dirty="0" err="1"/>
              <a:t>Афанасьевском</a:t>
            </a:r>
            <a:r>
              <a:rPr lang="ru-RU" dirty="0"/>
              <a:t> районах. Известны случаи добычи колонка в 1980-е гг. в Нагорском и Омутнинском районах</a:t>
            </a:r>
          </a:p>
          <a:p>
            <a:pPr marL="0" indent="0">
              <a:buNone/>
            </a:pPr>
            <a:r>
              <a:rPr lang="ru-RU" dirty="0"/>
              <a:t>Численность и тенденции ее изменения. Численность колонка подвержена значительным колебаниям в зависимости от кормовых условий и болезней </a:t>
            </a:r>
            <a:r>
              <a:rPr lang="ru-RU" dirty="0" smtClean="0"/>
              <a:t>. </a:t>
            </a:r>
            <a:r>
              <a:rPr lang="ru-RU" dirty="0"/>
              <a:t>В годы высокой численности вида отмечаются миграции. На территории Кировской области регистрируются единичные встречи колонка, в отдельные годы добывается по 2—3 особи.</a:t>
            </a:r>
          </a:p>
          <a:p>
            <a:pPr marL="0" indent="0">
              <a:buNone/>
            </a:pPr>
            <a:r>
              <a:rPr lang="ru-RU" dirty="0"/>
              <a:t>Биология. Обитает преимущественно в лесах: от темнохвойной тайги до широколиственных лесов и березовых колков лесостепи. Встречается в обширных тростниковых зарослях. Предпочитает захламленные буреломом участки на зарастающих гарях, по берегам болот и озер и особенно в речных долинах с зарослями кустарников </a:t>
            </a:r>
            <a:r>
              <a:rPr lang="ru-RU" dirty="0" smtClean="0"/>
              <a:t>. </a:t>
            </a:r>
            <a:r>
              <a:rPr lang="ru-RU" dirty="0"/>
              <a:t>Питается в основном мелкими грызунами (водяными полевками и др.). Поедает также лягушек, снулую рыбу, падаль, ловит мелких птиц, иногда нападает на рябчика и тетерева. Гнезда устраивает в норах под корнями деревьев, в дуплах, под кучами хвороста. Гон происходит в марте. Продолжительность беременности 30—40 дней. Детеныши (от 2 до 12) появляются в апреле — мае </a:t>
            </a:r>
            <a:r>
              <a:rPr lang="ru-RU" dirty="0" smtClean="0"/>
              <a:t>. </a:t>
            </a:r>
            <a:r>
              <a:rPr lang="ru-RU" dirty="0"/>
              <a:t>Известны случаи добычи в </a:t>
            </a:r>
            <a:r>
              <a:rPr lang="ru-RU" dirty="0" err="1"/>
              <a:t>Афанасьевском</a:t>
            </a:r>
            <a:r>
              <a:rPr lang="ru-RU" dirty="0"/>
              <a:t> районе помесных форм колонка с черным хорем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6905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80729"/>
            <a:ext cx="7467600" cy="252028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sz="3900" dirty="0" smtClean="0"/>
          </a:p>
          <a:p>
            <a:pPr marL="0" indent="0" algn="ctr">
              <a:buNone/>
            </a:pPr>
            <a:r>
              <a:rPr lang="ru-RU" sz="3900" dirty="0" smtClean="0"/>
              <a:t>Презентацию выполнил Шубин Павел</a:t>
            </a:r>
            <a:endParaRPr lang="ru-RU" sz="3900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4131246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Тетрадь для рисования</Template>
  <TotalTime>87</TotalTime>
  <Words>848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Sketchbook</vt:lpstr>
      <vt:lpstr>Красная книга Кировской  Области</vt:lpstr>
      <vt:lpstr>Вот образец красной книги Кировской области</vt:lpstr>
      <vt:lpstr>Лесная соня</vt:lpstr>
      <vt:lpstr>Лесная соня</vt:lpstr>
      <vt:lpstr>Русская выхухоль</vt:lpstr>
      <vt:lpstr>Русская выхухоль</vt:lpstr>
      <vt:lpstr>Колонок</vt:lpstr>
      <vt:lpstr>Колонок</vt:lpstr>
      <vt:lpstr>Слайд 9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 Кировской  Области</dc:title>
  <dc:creator>Шубин</dc:creator>
  <cp:lastModifiedBy>User</cp:lastModifiedBy>
  <cp:revision>11</cp:revision>
  <dcterms:created xsi:type="dcterms:W3CDTF">2014-11-24T17:23:09Z</dcterms:created>
  <dcterms:modified xsi:type="dcterms:W3CDTF">2015-03-09T18:31:46Z</dcterms:modified>
</cp:coreProperties>
</file>