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289" r:id="rId2"/>
    <p:sldId id="334" r:id="rId3"/>
    <p:sldId id="290" r:id="rId4"/>
    <p:sldId id="324" r:id="rId5"/>
    <p:sldId id="325" r:id="rId6"/>
    <p:sldId id="333" r:id="rId7"/>
    <p:sldId id="291" r:id="rId8"/>
    <p:sldId id="292" r:id="rId9"/>
    <p:sldId id="295" r:id="rId10"/>
    <p:sldId id="293" r:id="rId11"/>
    <p:sldId id="294" r:id="rId12"/>
    <p:sldId id="275" r:id="rId13"/>
    <p:sldId id="273" r:id="rId14"/>
    <p:sldId id="274" r:id="rId15"/>
    <p:sldId id="272" r:id="rId16"/>
    <p:sldId id="307" r:id="rId17"/>
    <p:sldId id="296" r:id="rId18"/>
    <p:sldId id="300" r:id="rId19"/>
    <p:sldId id="298" r:id="rId20"/>
    <p:sldId id="318" r:id="rId21"/>
    <p:sldId id="299" r:id="rId22"/>
    <p:sldId id="332" r:id="rId23"/>
    <p:sldId id="297" r:id="rId24"/>
    <p:sldId id="338" r:id="rId25"/>
    <p:sldId id="340" r:id="rId26"/>
    <p:sldId id="341" r:id="rId27"/>
    <p:sldId id="329" r:id="rId28"/>
    <p:sldId id="302" r:id="rId29"/>
    <p:sldId id="306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18E"/>
    <a:srgbClr val="FF6699"/>
    <a:srgbClr val="FF33CC"/>
    <a:srgbClr val="FF3399"/>
    <a:srgbClr val="FF66CC"/>
    <a:srgbClr val="FF0066"/>
    <a:srgbClr val="DEA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14" autoAdjust="0"/>
    <p:restoredTop sz="94717" autoAdjust="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15.03.2015</a:t>
            </a:fld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15.03.2015</a:t>
            </a:fld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15.03.2015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15.03.2015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15.03.2015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15.03.2015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user\Downloads\копии\23-10-ru-7ac0852e3fc139b9fc014e39ecc2158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237517"/>
            <a:ext cx="7704856" cy="64431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Users\user\Downloads\копии\407-10-ru-7bd110bea687008c2d80789ff263a2f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428604"/>
            <a:ext cx="8364788" cy="6064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Users\user\Downloads\копии\399-9-ru-6a1ba54176936a7cc475e176ca18dca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428604"/>
            <a:ext cx="8512895" cy="59483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ownloads\копии\399-10-ru-2eaf560883c4040dc2e711b26f65926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404664"/>
            <a:ext cx="8679734" cy="60649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ownloads\копии\23-9-ru-b27e12878b70a60bbab9892ac169c9d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62000" y="242888"/>
            <a:ext cx="7620000" cy="6372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Downloads\копии\399-9-ru-c1bbda2356a517ec7f8166542fe7f27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404664"/>
            <a:ext cx="8568951" cy="598755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 rot="20722448">
            <a:off x="976594" y="4099925"/>
            <a:ext cx="42484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chemeClr val="bg1"/>
                </a:solidFill>
              </a:rPr>
              <a:t>Картина, посвященная подвигу комиссара </a:t>
            </a:r>
            <a:r>
              <a:rPr lang="ru-RU" sz="1600" b="1" i="1" dirty="0" err="1" smtClean="0">
                <a:solidFill>
                  <a:schemeClr val="bg1"/>
                </a:solidFill>
              </a:rPr>
              <a:t>Быстрова</a:t>
            </a:r>
            <a:endParaRPr lang="ru-RU" sz="16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user\Downloads\копии\1473-9-ru-54ed037e5ac0985930c1505bbe31378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374954"/>
            <a:ext cx="8640960" cy="6106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660232" y="1600200"/>
            <a:ext cx="2304256" cy="4853136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</a:pPr>
            <a:r>
              <a:rPr lang="ru-RU" sz="1400" b="1" dirty="0" smtClean="0">
                <a:solidFill>
                  <a:srgbClr val="FFC000"/>
                </a:solidFill>
              </a:rPr>
              <a:t>Мамаев курган — возвышенность на правом берегу реки Волги в Центральном районе города Волгограда, где во время Сталинградской битвы происходили ожесточённые бои (особенно в сентябре 1942 года и январе 1943) продолжительностью 200 дней. На Мамаевом кургане захоронено около 35 000 человек.</a:t>
            </a:r>
            <a:endParaRPr lang="ru-RU" sz="1400" b="1" dirty="0">
              <a:solidFill>
                <a:srgbClr val="FFC00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Мамаев курган</a:t>
            </a:r>
            <a:endParaRPr lang="ru-RU" sz="2800" dirty="0">
              <a:solidFill>
                <a:srgbClr val="FFFF00"/>
              </a:solidFill>
            </a:endParaRPr>
          </a:p>
        </p:txBody>
      </p:sp>
      <p:pic>
        <p:nvPicPr>
          <p:cNvPr id="9218" name="Picture 2" descr="C:\Users\user\Downloads\Soldat_on_Mamayev_kurgan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260648"/>
            <a:ext cx="6264696" cy="62646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 descr="C:\Users\user\Downloads\копии\1102-10-ru-9b985287d551bb267ba5d7cc5b5505b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9" y="260647"/>
            <a:ext cx="8472940" cy="63547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user\Downloads\копии\399-2-ru-77caeae9ff55f0cf44791991a102401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404664"/>
            <a:ext cx="8576681" cy="59929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user\Downloads\копии\399-9-ru-76368da9c9fd384b8d0458b2e1d755d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3793" y="404664"/>
            <a:ext cx="8656417" cy="60486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четырехлетняя война\filterimage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95736" y="725126"/>
            <a:ext cx="4608512" cy="594533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419872" y="260648"/>
            <a:ext cx="4824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Книга памяти</a:t>
            </a:r>
            <a:endParaRPr lang="ru-RU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88640"/>
            <a:ext cx="8496944" cy="7078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FFC000"/>
                </a:solidFill>
              </a:rPr>
              <a:t>До войны Павел работал продавцом в с. </a:t>
            </a:r>
            <a:r>
              <a:rPr lang="ru-RU" sz="2000" dirty="0" err="1" smtClean="0">
                <a:solidFill>
                  <a:srgbClr val="FFC000"/>
                </a:solidFill>
              </a:rPr>
              <a:t>Старотырышкино</a:t>
            </a:r>
            <a:r>
              <a:rPr lang="ru-RU" sz="2000" dirty="0" smtClean="0">
                <a:solidFill>
                  <a:srgbClr val="FFC000"/>
                </a:solidFill>
              </a:rPr>
              <a:t>.</a:t>
            </a:r>
          </a:p>
          <a:p>
            <a:r>
              <a:rPr lang="ru-RU" sz="2000" dirty="0" smtClean="0">
                <a:solidFill>
                  <a:srgbClr val="FFC000"/>
                </a:solidFill>
              </a:rPr>
              <a:t>Служил на Дальнем Востоке. </a:t>
            </a:r>
          </a:p>
          <a:p>
            <a:r>
              <a:rPr lang="ru-RU" sz="2000" dirty="0" smtClean="0">
                <a:solidFill>
                  <a:srgbClr val="FFC000"/>
                </a:solidFill>
              </a:rPr>
              <a:t>Когда к Москве подошел Гитлер, </a:t>
            </a:r>
            <a:r>
              <a:rPr lang="ru-RU" sz="2000" dirty="0" err="1" smtClean="0">
                <a:solidFill>
                  <a:srgbClr val="FFC000"/>
                </a:solidFill>
              </a:rPr>
              <a:t>Рихард</a:t>
            </a:r>
            <a:r>
              <a:rPr lang="ru-RU" sz="2000" dirty="0" smtClean="0">
                <a:solidFill>
                  <a:srgbClr val="FFC000"/>
                </a:solidFill>
              </a:rPr>
              <a:t> </a:t>
            </a:r>
            <a:r>
              <a:rPr lang="ru-RU" sz="2000" dirty="0" err="1" smtClean="0">
                <a:solidFill>
                  <a:srgbClr val="FFC000"/>
                </a:solidFill>
              </a:rPr>
              <a:t>Зорге</a:t>
            </a:r>
            <a:r>
              <a:rPr lang="ru-RU" sz="2000" dirty="0" smtClean="0">
                <a:solidFill>
                  <a:srgbClr val="FFC000"/>
                </a:solidFill>
              </a:rPr>
              <a:t> передал сведения, что Япония нападать не будет в 1941 году. Солдат погрузили  с  Дальнего Востока  и направили в Москву. Они ехали две недели. Как-то  их поезд разбомбили, первые 2 вагона всмятку, прадед  был дальше в вагоне, выскочил с теплушки, смотрит, на парашютах немецкий десант летит и стреляет  из  автоматов. У прадеда была винтовка 3-линейка, выше его, которую он не мог поднять (вес Павла был 36 кг, т.к. кормили плохо, все на фронт слали), из винтовки на 3-й раз попал и убил парашютиста в воздухе, схватил немецкий  автомат, который видел 1-й раз в жизни. Немцы окружили  эшелон (в нем была техника: танки и пр., солдат в нем было мало), тут подошел наш эшелон  с солдатами (подкреплением) и бойцы уничтожили всех немцев до одного.</a:t>
            </a:r>
          </a:p>
          <a:p>
            <a:r>
              <a:rPr lang="ru-RU" sz="2000" dirty="0" smtClean="0">
                <a:solidFill>
                  <a:srgbClr val="FFC000"/>
                </a:solidFill>
              </a:rPr>
              <a:t>За 2 недели, пока ехали в Москву, прадед отъелся  и набрался  сил.</a:t>
            </a:r>
          </a:p>
          <a:p>
            <a:r>
              <a:rPr lang="ru-RU" sz="2000" dirty="0" smtClean="0">
                <a:solidFill>
                  <a:srgbClr val="FFC000"/>
                </a:solidFill>
              </a:rPr>
              <a:t>При бомбежке получил ранение ноги, его отправили в лазарет  и это его спасло от гибели: все отправленные на Москву сибирские дивизии полегли, но они разбили немцев и отстояли столицу.</a:t>
            </a:r>
          </a:p>
          <a:p>
            <a:r>
              <a:rPr lang="ru-RU" sz="2000" dirty="0" smtClean="0">
                <a:solidFill>
                  <a:srgbClr val="FFC000"/>
                </a:solidFill>
              </a:rPr>
              <a:t>Прадед был старший сержант, его назначили </a:t>
            </a:r>
            <a:r>
              <a:rPr lang="ru-RU" sz="2000" dirty="0" err="1" smtClean="0">
                <a:solidFill>
                  <a:srgbClr val="FFC000"/>
                </a:solidFill>
              </a:rPr>
              <a:t>помкомвзвода</a:t>
            </a:r>
            <a:r>
              <a:rPr lang="ru-RU" sz="2000" dirty="0" smtClean="0">
                <a:solidFill>
                  <a:srgbClr val="FFC000"/>
                </a:solidFill>
              </a:rPr>
              <a:t>. Потом прошел 3-месячные  курсы и дали мл. лейтенанта, потом лейтенанта.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ownloads\копии\399-10-ru-0746442ec1f32537e0197c58dac15e0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404665"/>
            <a:ext cx="8648690" cy="604327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23528" y="5805264"/>
            <a:ext cx="85689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chemeClr val="bg1"/>
                </a:solidFill>
              </a:rPr>
              <a:t>Павел Владимирович воевал в кавалерии, имел ранения, награды.</a:t>
            </a:r>
            <a:endParaRPr lang="ru-RU" sz="20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четырехлетняя война\медведев\Военная почтовая марка СССР Доватор. Смерть немецким оккупан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584" y="1124744"/>
            <a:ext cx="7469838" cy="536338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15616" y="260648"/>
            <a:ext cx="720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           Военная почтовая марка  СССР </a:t>
            </a:r>
          </a:p>
          <a:p>
            <a:r>
              <a:rPr lang="ru-RU" sz="2400" b="1" dirty="0" err="1" smtClean="0">
                <a:solidFill>
                  <a:srgbClr val="FFFF00"/>
                </a:solidFill>
              </a:rPr>
              <a:t>Доватор</a:t>
            </a:r>
            <a:r>
              <a:rPr lang="ru-RU" sz="2400" b="1" dirty="0" smtClean="0">
                <a:solidFill>
                  <a:srgbClr val="FFFF00"/>
                </a:solidFill>
              </a:rPr>
              <a:t>. Смерть немецким оккупантам!</a:t>
            </a:r>
            <a:endParaRPr lang="ru-RU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\Downloads\копии\661-9-ru-c68cd7c63e51e7ff6176c1e52f35610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296652"/>
            <a:ext cx="8424936" cy="6318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899592" y="752654"/>
            <a:ext cx="7416824" cy="502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47591" rIns="91440" bIns="7300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1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Roboto Condensed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1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Roboto Condensed"/>
                <a:cs typeface="Arial" pitchFamily="34" charset="0"/>
              </a:rPr>
              <a:t>Медведев Павел Владимирович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Roboto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333333"/>
              </a:solidFill>
              <a:latin typeface="Roboto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Roboto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333333"/>
              </a:solidFill>
              <a:latin typeface="Roboto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Roboto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rgbClr val="FFC000"/>
              </a:solidFill>
              <a:latin typeface="Roboto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FFC000"/>
                </a:solidFill>
                <a:latin typeface="Roboto"/>
                <a:cs typeface="Arial" pitchFamily="34" charset="0"/>
              </a:rPr>
              <a:t>Орден Отечественной войны II степени</a:t>
            </a:r>
            <a:r>
              <a:rPr lang="ru-RU" dirty="0" smtClean="0">
                <a:solidFill>
                  <a:srgbClr val="FFC000"/>
                </a:solidFill>
                <a:latin typeface="Roboto"/>
                <a:cs typeface="Arial" pitchFamily="34" charset="0"/>
              </a:rPr>
              <a:t> 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Roboto"/>
                <a:cs typeface="Arial" pitchFamily="34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Roboto"/>
                <a:cs typeface="Arial" pitchFamily="34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Roboto"/>
                <a:cs typeface="Arial" pitchFamily="34" charset="0"/>
              </a:rPr>
              <a:t>Год рождения: __.__.1909 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Roboto"/>
                <a:cs typeface="Arial" pitchFamily="34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Roboto"/>
                <a:cs typeface="Arial" pitchFamily="34" charset="0"/>
              </a:rPr>
              <a:t>место рождения: Алтайский край, Смоленский р-н, с. Ст.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FFC000"/>
                </a:solidFill>
                <a:effectLst/>
                <a:latin typeface="Roboto"/>
                <a:cs typeface="Arial" pitchFamily="34" charset="0"/>
              </a:rPr>
              <a:t>Тырышкино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Roboto"/>
                <a:cs typeface="Arial" pitchFamily="34" charset="0"/>
              </a:rPr>
              <a:t> 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Roboto"/>
                <a:cs typeface="Arial" pitchFamily="34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Roboto"/>
                <a:cs typeface="Arial" pitchFamily="34" charset="0"/>
              </a:rPr>
              <a:t>№ наградного документа: 86 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Roboto"/>
                <a:cs typeface="Arial" pitchFamily="34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Roboto"/>
                <a:cs typeface="Arial" pitchFamily="34" charset="0"/>
              </a:rPr>
              <a:t>дата наградного документа: 06.04.1985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Roboto"/>
                <a:cs typeface="Arial" pitchFamily="34" charset="0"/>
              </a:rPr>
              <a:t>№ записи: 1516604599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Roboto"/>
                <a:cs typeface="Arial" pitchFamily="34" charset="0"/>
              </a:rPr>
              <a:t>                         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Roboto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/>
              <a:t>№ записи: 1516604599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Roboto"/>
                <a:cs typeface="Arial" pitchFamily="34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Roboto"/>
                <a:cs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Roboto"/>
                <a:cs typeface="Arial" pitchFamily="34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Roboto"/>
                <a:cs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Roboto"/>
                <a:cs typeface="Arial" pitchFamily="34" charset="0"/>
              </a:rPr>
              <a:t>  </a:t>
            </a:r>
            <a:endParaRPr kumimoji="0" lang="ru-RU" sz="49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Roboto"/>
              <a:cs typeface="Arial" pitchFamily="34" charset="0"/>
            </a:endParaRPr>
          </a:p>
        </p:txBody>
      </p:sp>
      <p:pic>
        <p:nvPicPr>
          <p:cNvPr id="2050" name="Picture 2" descr="http://podvignaroda.mil.ru/img/awards/award9_2-sm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139952" y="1484784"/>
            <a:ext cx="1080120" cy="106726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707904" y="332656"/>
            <a:ext cx="16546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Награда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75656" y="908720"/>
          <a:ext cx="6408712" cy="5400554"/>
        </p:xfrm>
        <a:graphic>
          <a:graphicData uri="http://schemas.openxmlformats.org/drawingml/2006/table">
            <a:tbl>
              <a:tblPr/>
              <a:tblGrid>
                <a:gridCol w="1602178"/>
                <a:gridCol w="3204356"/>
                <a:gridCol w="1602178"/>
              </a:tblGrid>
              <a:tr h="215352"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>
                          <a:solidFill>
                            <a:srgbClr val="FF6600"/>
                          </a:solidFill>
                          <a:latin typeface="Trebuchet MS"/>
                        </a:rPr>
                        <a:t>Фамилия</a:t>
                      </a:r>
                    </a:p>
                  </a:txBody>
                  <a:tcPr marL="71215" marR="71215" marT="23738" marB="23738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>
                          <a:latin typeface="Trebuchet MS"/>
                        </a:rPr>
                        <a:t>Давыдов</a:t>
                      </a:r>
                    </a:p>
                  </a:txBody>
                  <a:tcPr marL="14243" marR="14243" marT="14243" marB="14243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b="1">
                        <a:latin typeface="Trebuchet MS"/>
                      </a:endParaRPr>
                    </a:p>
                  </a:txBody>
                  <a:tcPr marL="71215" marR="71215" marT="23738" marB="23738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52"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>
                          <a:solidFill>
                            <a:srgbClr val="FF6600"/>
                          </a:solidFill>
                          <a:latin typeface="Trebuchet MS"/>
                        </a:rPr>
                        <a:t>Имя</a:t>
                      </a:r>
                    </a:p>
                  </a:txBody>
                  <a:tcPr marL="71215" marR="71215" marT="23738" marB="23738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latin typeface="Trebuchet MS"/>
                        </a:rPr>
                        <a:t>Федор</a:t>
                      </a:r>
                    </a:p>
                  </a:txBody>
                  <a:tcPr marL="14243" marR="14243" marT="14243" marB="14243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b="1">
                        <a:latin typeface="Trebuchet MS"/>
                      </a:endParaRPr>
                    </a:p>
                  </a:txBody>
                  <a:tcPr marL="71215" marR="71215" marT="23738" marB="23738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52"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>
                          <a:solidFill>
                            <a:srgbClr val="FF6600"/>
                          </a:solidFill>
                          <a:latin typeface="Trebuchet MS"/>
                        </a:rPr>
                        <a:t>Отчество</a:t>
                      </a:r>
                    </a:p>
                  </a:txBody>
                  <a:tcPr marL="71215" marR="71215" marT="23738" marB="23738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latin typeface="Trebuchet MS"/>
                        </a:rPr>
                        <a:t>Николаевич</a:t>
                      </a:r>
                    </a:p>
                  </a:txBody>
                  <a:tcPr marL="14243" marR="14243" marT="14243" marB="14243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b="1">
                        <a:latin typeface="Trebuchet MS"/>
                      </a:endParaRPr>
                    </a:p>
                  </a:txBody>
                  <a:tcPr marL="71215" marR="71215" marT="23738" marB="23738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329"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>
                          <a:solidFill>
                            <a:srgbClr val="FF6600"/>
                          </a:solidFill>
                          <a:latin typeface="Trebuchet MS"/>
                        </a:rPr>
                        <a:t>Дата рождения/Возраст</a:t>
                      </a:r>
                    </a:p>
                  </a:txBody>
                  <a:tcPr marL="71215" marR="71215" marT="23738" marB="23738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latin typeface="Trebuchet MS"/>
                        </a:rPr>
                        <a:t>__.__.1920</a:t>
                      </a:r>
                    </a:p>
                  </a:txBody>
                  <a:tcPr marL="14243" marR="14243" marT="14243" marB="14243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b="1">
                        <a:latin typeface="Trebuchet MS"/>
                      </a:endParaRPr>
                    </a:p>
                  </a:txBody>
                  <a:tcPr marL="71215" marR="71215" marT="23738" marB="23738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180">
                <a:tc>
                  <a:txBody>
                    <a:bodyPr/>
                    <a:lstStyle/>
                    <a:p>
                      <a:pPr algn="r"/>
                      <a:r>
                        <a:rPr lang="ru-RU" sz="1200" b="1">
                          <a:solidFill>
                            <a:srgbClr val="FF6600"/>
                          </a:solidFill>
                          <a:latin typeface="Trebuchet MS"/>
                        </a:rPr>
                        <a:t>Место рождения</a:t>
                      </a:r>
                    </a:p>
                  </a:txBody>
                  <a:tcPr marL="71215" marR="71215" marT="23738" marB="23738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latin typeface="Trebuchet MS"/>
                        </a:rPr>
                        <a:t>Алтайский край, </a:t>
                      </a:r>
                      <a:r>
                        <a:rPr lang="ru-RU" sz="1200" b="1" dirty="0" err="1">
                          <a:latin typeface="Trebuchet MS"/>
                        </a:rPr>
                        <a:t>Быстроистокский</a:t>
                      </a:r>
                      <a:r>
                        <a:rPr lang="ru-RU" sz="1200" b="1" dirty="0">
                          <a:latin typeface="Trebuchet MS"/>
                        </a:rPr>
                        <a:t> р-н, с. </a:t>
                      </a:r>
                      <a:r>
                        <a:rPr lang="ru-RU" sz="1200" b="1" dirty="0" err="1">
                          <a:latin typeface="Trebuchet MS"/>
                        </a:rPr>
                        <a:t>Комышенка</a:t>
                      </a:r>
                      <a:endParaRPr lang="ru-RU" sz="1200" b="1" dirty="0">
                        <a:latin typeface="Trebuchet MS"/>
                      </a:endParaRPr>
                    </a:p>
                  </a:txBody>
                  <a:tcPr marL="14243" marR="14243" marT="14243" marB="14243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b="1">
                        <a:latin typeface="Trebuchet MS"/>
                      </a:endParaRPr>
                    </a:p>
                  </a:txBody>
                  <a:tcPr marL="71215" marR="71215" marT="23738" marB="23738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329"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>
                          <a:solidFill>
                            <a:srgbClr val="FF6600"/>
                          </a:solidFill>
                          <a:latin typeface="Trebuchet MS"/>
                        </a:rPr>
                        <a:t>Дата и место призыва</a:t>
                      </a:r>
                    </a:p>
                  </a:txBody>
                  <a:tcPr marL="71215" marR="71215" marT="23738" marB="23738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latin typeface="Trebuchet MS"/>
                        </a:rPr>
                        <a:t>Смоленский РВК, Алтайский край, Смоленский р-н</a:t>
                      </a:r>
                    </a:p>
                  </a:txBody>
                  <a:tcPr marL="14243" marR="14243" marT="14243" marB="14243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b="1">
                        <a:latin typeface="Trebuchet MS"/>
                      </a:endParaRPr>
                    </a:p>
                  </a:txBody>
                  <a:tcPr marL="71215" marR="71215" marT="23738" marB="23738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329">
                <a:tc>
                  <a:txBody>
                    <a:bodyPr/>
                    <a:lstStyle/>
                    <a:p>
                      <a:pPr algn="r"/>
                      <a:r>
                        <a:rPr lang="ru-RU" sz="1200" b="1">
                          <a:solidFill>
                            <a:srgbClr val="FF6600"/>
                          </a:solidFill>
                          <a:latin typeface="Trebuchet MS"/>
                        </a:rPr>
                        <a:t>Последнее место службы</a:t>
                      </a:r>
                    </a:p>
                  </a:txBody>
                  <a:tcPr marL="71215" marR="71215" marT="23738" marB="23738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latin typeface="Trebuchet MS"/>
                        </a:rPr>
                        <a:t>321 танк. </a:t>
                      </a:r>
                      <a:r>
                        <a:rPr lang="ru-RU" sz="1200" b="1" dirty="0" err="1">
                          <a:latin typeface="Trebuchet MS"/>
                        </a:rPr>
                        <a:t>бр</a:t>
                      </a:r>
                      <a:r>
                        <a:rPr lang="ru-RU" sz="1200" b="1" dirty="0">
                          <a:latin typeface="Trebuchet MS"/>
                        </a:rPr>
                        <a:t>.</a:t>
                      </a:r>
                    </a:p>
                  </a:txBody>
                  <a:tcPr marL="14243" marR="14243" marT="14243" marB="14243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b="1">
                        <a:latin typeface="Trebuchet MS"/>
                      </a:endParaRPr>
                    </a:p>
                  </a:txBody>
                  <a:tcPr marL="71215" marR="71215" marT="23738" marB="23738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52">
                <a:tc>
                  <a:txBody>
                    <a:bodyPr/>
                    <a:lstStyle/>
                    <a:p>
                      <a:pPr algn="r"/>
                      <a:r>
                        <a:rPr lang="ru-RU" sz="1200" b="1">
                          <a:solidFill>
                            <a:srgbClr val="FF6600"/>
                          </a:solidFill>
                          <a:latin typeface="Trebuchet MS"/>
                        </a:rPr>
                        <a:t>Воинское звание</a:t>
                      </a:r>
                    </a:p>
                  </a:txBody>
                  <a:tcPr marL="71215" marR="71215" marT="23738" marB="23738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latin typeface="Trebuchet MS"/>
                        </a:rPr>
                        <a:t>сержант</a:t>
                      </a:r>
                    </a:p>
                  </a:txBody>
                  <a:tcPr marL="14243" marR="14243" marT="14243" marB="14243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b="1">
                        <a:latin typeface="Trebuchet MS"/>
                      </a:endParaRPr>
                    </a:p>
                  </a:txBody>
                  <a:tcPr marL="71215" marR="71215" marT="23738" marB="23738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52">
                <a:tc>
                  <a:txBody>
                    <a:bodyPr/>
                    <a:lstStyle/>
                    <a:p>
                      <a:pPr algn="r"/>
                      <a:r>
                        <a:rPr lang="ru-RU" sz="1200" b="1">
                          <a:solidFill>
                            <a:srgbClr val="FF6600"/>
                          </a:solidFill>
                          <a:latin typeface="Trebuchet MS"/>
                        </a:rPr>
                        <a:t>Причина выбытия</a:t>
                      </a:r>
                    </a:p>
                  </a:txBody>
                  <a:tcPr marL="71215" marR="71215" marT="23738" marB="23738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latin typeface="Trebuchet MS"/>
                        </a:rPr>
                        <a:t>убит</a:t>
                      </a:r>
                    </a:p>
                  </a:txBody>
                  <a:tcPr marL="14243" marR="14243" marT="14243" marB="14243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b="1">
                        <a:latin typeface="Trebuchet MS"/>
                      </a:endParaRPr>
                    </a:p>
                  </a:txBody>
                  <a:tcPr marL="71215" marR="71215" marT="23738" marB="23738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52">
                <a:tc>
                  <a:txBody>
                    <a:bodyPr/>
                    <a:lstStyle/>
                    <a:p>
                      <a:pPr algn="r"/>
                      <a:r>
                        <a:rPr lang="ru-RU" sz="1200" b="1">
                          <a:solidFill>
                            <a:srgbClr val="FF6600"/>
                          </a:solidFill>
                          <a:latin typeface="Trebuchet MS"/>
                        </a:rPr>
                        <a:t>Дата выбытия</a:t>
                      </a:r>
                    </a:p>
                  </a:txBody>
                  <a:tcPr marL="71215" marR="71215" marT="23738" marB="23738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latin typeface="Trebuchet MS"/>
                        </a:rPr>
                        <a:t>09.12.1943</a:t>
                      </a:r>
                    </a:p>
                  </a:txBody>
                  <a:tcPr marL="14243" marR="14243" marT="14243" marB="14243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b="1">
                        <a:latin typeface="Trebuchet MS"/>
                      </a:endParaRPr>
                    </a:p>
                  </a:txBody>
                  <a:tcPr marL="71215" marR="71215" marT="23738" marB="23738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329">
                <a:tc>
                  <a:txBody>
                    <a:bodyPr/>
                    <a:lstStyle/>
                    <a:p>
                      <a:pPr algn="r"/>
                      <a:r>
                        <a:rPr lang="ru-RU" sz="1200" b="1">
                          <a:solidFill>
                            <a:srgbClr val="FF6600"/>
                          </a:solidFill>
                          <a:latin typeface="Trebuchet MS"/>
                        </a:rPr>
                        <a:t>Название источника информации</a:t>
                      </a:r>
                    </a:p>
                  </a:txBody>
                  <a:tcPr marL="71215" marR="71215" marT="23738" marB="23738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latin typeface="Trebuchet MS"/>
                        </a:rPr>
                        <a:t>ЦАМО</a:t>
                      </a:r>
                    </a:p>
                  </a:txBody>
                  <a:tcPr marL="14243" marR="14243" marT="14243" marB="14243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b="1">
                        <a:latin typeface="Trebuchet MS"/>
                      </a:endParaRPr>
                    </a:p>
                  </a:txBody>
                  <a:tcPr marL="71215" marR="71215" marT="23738" marB="23738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307">
                <a:tc>
                  <a:txBody>
                    <a:bodyPr/>
                    <a:lstStyle/>
                    <a:p>
                      <a:pPr algn="r"/>
                      <a:r>
                        <a:rPr lang="ru-RU" sz="1200" b="1">
                          <a:solidFill>
                            <a:srgbClr val="FF6600"/>
                          </a:solidFill>
                          <a:latin typeface="Trebuchet MS"/>
                        </a:rPr>
                        <a:t>Номер фонда источника информации</a:t>
                      </a:r>
                    </a:p>
                  </a:txBody>
                  <a:tcPr marL="71215" marR="71215" marT="23738" marB="23738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latin typeface="Trebuchet MS"/>
                        </a:rPr>
                        <a:t>58</a:t>
                      </a:r>
                    </a:p>
                  </a:txBody>
                  <a:tcPr marL="14243" marR="14243" marT="14243" marB="14243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b="1">
                        <a:latin typeface="Trebuchet MS"/>
                      </a:endParaRPr>
                    </a:p>
                  </a:txBody>
                  <a:tcPr marL="71215" marR="71215" marT="23738" marB="23738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307">
                <a:tc>
                  <a:txBody>
                    <a:bodyPr/>
                    <a:lstStyle/>
                    <a:p>
                      <a:pPr algn="r"/>
                      <a:r>
                        <a:rPr lang="ru-RU" sz="1200" b="1">
                          <a:solidFill>
                            <a:srgbClr val="FF6600"/>
                          </a:solidFill>
                          <a:latin typeface="Trebuchet MS"/>
                        </a:rPr>
                        <a:t>Номер описи источника информации</a:t>
                      </a:r>
                    </a:p>
                  </a:txBody>
                  <a:tcPr marL="71215" marR="71215" marT="23738" marB="23738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latin typeface="Trebuchet MS"/>
                        </a:rPr>
                        <a:t>18002</a:t>
                      </a:r>
                    </a:p>
                  </a:txBody>
                  <a:tcPr marL="14243" marR="14243" marT="14243" marB="14243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b="1">
                        <a:latin typeface="Trebuchet MS"/>
                      </a:endParaRPr>
                    </a:p>
                  </a:txBody>
                  <a:tcPr marL="71215" marR="71215" marT="23738" marB="23738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535307">
                <a:tc>
                  <a:txBody>
                    <a:bodyPr/>
                    <a:lstStyle/>
                    <a:p>
                      <a:pPr algn="r"/>
                      <a:r>
                        <a:rPr lang="ru-RU" sz="1200" b="1">
                          <a:solidFill>
                            <a:srgbClr val="FF6600"/>
                          </a:solidFill>
                          <a:latin typeface="Trebuchet MS"/>
                        </a:rPr>
                        <a:t>Номер дела источника информации</a:t>
                      </a:r>
                    </a:p>
                  </a:txBody>
                  <a:tcPr marL="71215" marR="71215" marT="23738" marB="23738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latin typeface="Trebuchet MS"/>
                        </a:rPr>
                        <a:t>32</a:t>
                      </a:r>
                    </a:p>
                  </a:txBody>
                  <a:tcPr marL="14243" marR="14243" marT="14243" marB="14243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 b="1" dirty="0"/>
                    </a:p>
                  </a:txBody>
                  <a:tcPr marL="45578" marR="45578" marT="22789" marB="22789">
                    <a:lnL>
                      <a:noFill/>
                    </a:lnL>
                    <a:lnT>
                      <a:noFill/>
                    </a:lnT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 rot="10800000" flipV="1">
            <a:off x="2267744" y="188640"/>
            <a:ext cx="59766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C000"/>
                </a:solidFill>
              </a:rPr>
              <a:t>                Троюродный дед</a:t>
            </a:r>
          </a:p>
          <a:p>
            <a:r>
              <a:rPr lang="ru-RU" b="1" dirty="0" smtClean="0">
                <a:solidFill>
                  <a:srgbClr val="FFC000"/>
                </a:solidFill>
              </a:rPr>
              <a:t>Материалы ЦАМО из ОБД «Мемориал»</a:t>
            </a:r>
          </a:p>
          <a:p>
            <a:endParaRPr lang="ru-RU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1" name="Picture 3" descr="F:\ПЕЧАТЬ\fullimage - копия (2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2636912"/>
            <a:ext cx="4366498" cy="1618853"/>
          </a:xfrm>
          <a:prstGeom prst="rect">
            <a:avLst/>
          </a:prstGeom>
          <a:noFill/>
        </p:spPr>
      </p:pic>
      <p:pic>
        <p:nvPicPr>
          <p:cNvPr id="99332" name="Picture 4" descr="F:\ПЕЧАТЬ\fullimage - копия (3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67944" y="4653136"/>
            <a:ext cx="4845531" cy="150296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987824" y="2204864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C000"/>
                </a:solidFill>
              </a:rPr>
              <a:t>Захоронен</a:t>
            </a:r>
            <a:endParaRPr lang="ru-RU" b="1" dirty="0">
              <a:solidFill>
                <a:srgbClr val="FFC000"/>
              </a:solidFill>
            </a:endParaRPr>
          </a:p>
        </p:txBody>
      </p:sp>
      <p:pic>
        <p:nvPicPr>
          <p:cNvPr id="6" name="Picture 2" descr="F:\ПЕЧАТЬ\fullimage - копия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9552" y="836712"/>
            <a:ext cx="8173416" cy="57225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483768" y="332656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C000"/>
                </a:solidFill>
              </a:rPr>
              <a:t>Материалы ЦАМО из ОБД «Мемориал»</a:t>
            </a:r>
            <a:endParaRPr lang="ru-RU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.jpegв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00034" y="1714488"/>
            <a:ext cx="4357718" cy="435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4932040" y="1700808"/>
            <a:ext cx="403244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FFC000"/>
                </a:solidFill>
              </a:rPr>
              <a:t>…Провожала нас Родина-мать,</a:t>
            </a:r>
          </a:p>
          <a:p>
            <a:pPr algn="just"/>
            <a:r>
              <a:rPr lang="ru-RU" b="1" dirty="0" smtClean="0">
                <a:solidFill>
                  <a:srgbClr val="FFC000"/>
                </a:solidFill>
              </a:rPr>
              <a:t> И шинель и винтовку вручила,</a:t>
            </a:r>
          </a:p>
          <a:p>
            <a:pPr algn="just"/>
            <a:r>
              <a:rPr lang="ru-RU" b="1" dirty="0" smtClean="0">
                <a:solidFill>
                  <a:srgbClr val="FFC000"/>
                </a:solidFill>
              </a:rPr>
              <a:t> Не просила в бою погибать,</a:t>
            </a:r>
          </a:p>
          <a:p>
            <a:pPr algn="just"/>
            <a:r>
              <a:rPr lang="ru-RU" b="1" dirty="0" smtClean="0">
                <a:solidFill>
                  <a:srgbClr val="FFC000"/>
                </a:solidFill>
              </a:rPr>
              <a:t> И в бою отступать не учила. </a:t>
            </a:r>
          </a:p>
          <a:p>
            <a:pPr algn="just"/>
            <a:r>
              <a:rPr lang="ru-RU" b="1" dirty="0" smtClean="0">
                <a:solidFill>
                  <a:srgbClr val="FFC000"/>
                </a:solidFill>
              </a:rPr>
              <a:t> Пролетели над нами года,</a:t>
            </a:r>
          </a:p>
          <a:p>
            <a:pPr algn="just"/>
            <a:r>
              <a:rPr lang="ru-RU" b="1" dirty="0" smtClean="0">
                <a:solidFill>
                  <a:srgbClr val="FFC000"/>
                </a:solidFill>
              </a:rPr>
              <a:t> И салют прогремел многократно,</a:t>
            </a:r>
          </a:p>
          <a:p>
            <a:pPr algn="just"/>
            <a:r>
              <a:rPr lang="ru-RU" b="1" dirty="0" smtClean="0">
                <a:solidFill>
                  <a:srgbClr val="FFC000"/>
                </a:solidFill>
              </a:rPr>
              <a:t> Эшелоны ушли в никуда,           </a:t>
            </a:r>
          </a:p>
          <a:p>
            <a:pPr algn="just"/>
            <a:r>
              <a:rPr lang="ru-RU" b="1" dirty="0" smtClean="0">
                <a:solidFill>
                  <a:srgbClr val="FFC000"/>
                </a:solidFill>
              </a:rPr>
              <a:t> И никто не вернулся обратно...    </a:t>
            </a:r>
          </a:p>
          <a:p>
            <a:pPr algn="just"/>
            <a:r>
              <a:rPr lang="ru-RU" b="1" dirty="0" smtClean="0">
                <a:solidFill>
                  <a:srgbClr val="FFC000"/>
                </a:solidFill>
              </a:rPr>
              <a:t>                                                                                          </a:t>
            </a:r>
          </a:p>
          <a:p>
            <a:pPr algn="just"/>
            <a:r>
              <a:rPr lang="ru-RU" b="1" dirty="0" smtClean="0">
                <a:solidFill>
                  <a:srgbClr val="FFC000"/>
                </a:solidFill>
              </a:rPr>
              <a:t>                                                         		 Дудин М.  «Была война»</a:t>
            </a:r>
            <a:endParaRPr lang="ru-RU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C:\Users\user\Downloads\копии\553-10-ru-c4c830018881f03e1456048404952c8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285728"/>
            <a:ext cx="8036745" cy="6429396"/>
          </a:xfrm>
          <a:prstGeom prst="rect">
            <a:avLst/>
          </a:prstGeom>
          <a:noFill/>
        </p:spPr>
      </p:pic>
      <p:pic>
        <p:nvPicPr>
          <p:cNvPr id="4098" name="Picture 2" descr="E:\четырехлетняя война\к 9 мая\img06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"/>
            <a:ext cx="2483768" cy="1804832"/>
          </a:xfrm>
          <a:prstGeom prst="rect">
            <a:avLst/>
          </a:prstGeom>
          <a:noFill/>
        </p:spPr>
      </p:pic>
      <p:pic>
        <p:nvPicPr>
          <p:cNvPr id="4099" name="Picture 3" descr="E:\четырехлетняя война\к 9 мая\павел9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492019" y="4619724"/>
            <a:ext cx="1651981" cy="22382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C:\Users\user\Desktop\0024-024-Spasibo-za-vnimani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428604"/>
            <a:ext cx="8143900" cy="6107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user\Downloads\копии\5199-9-ru-45e28637b57db761e987013d62ddbae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285728"/>
            <a:ext cx="8429684" cy="6322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620688"/>
            <a:ext cx="8496944" cy="61253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232 стрелковая дивизия формировалась с декабря 1941 года как 453-я стрелковая дивизия в Бийске, 07.01.1942 переименована в 232-ю стрелковую дивизию. Личный состав дивизии в своём большинстве состоял из представителей местных народностей и из досрочно освобождённых заключённых.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 В действующей армии во время ВОВ с 03.07.1942 по 11.05.1945.</a:t>
            </a:r>
          </a:p>
          <a:p>
            <a:endParaRPr lang="ru-RU" dirty="0" smtClean="0">
              <a:solidFill>
                <a:srgbClr val="FFC000"/>
              </a:solidFill>
            </a:endParaRPr>
          </a:p>
          <a:p>
            <a:r>
              <a:rPr lang="ru-RU" dirty="0" smtClean="0">
                <a:solidFill>
                  <a:srgbClr val="FFC000"/>
                </a:solidFill>
              </a:rPr>
              <a:t> Это была свежая сибирская дивизия. Многие её бойцы — юноши 18-19 лет — не имели боевого опыта. Но воинская дисциплина, политико-моральное состояние были крепкими. 23.04.1942 года дивизия эшелонами отправлена в Арзамас, а затем, в конце мая под командованием подполковника И. И. Улитина прибыла в Воронеж и вошла в состав 6-й резервной армии. Штаб обосновался в городе, а полки — в окрестных лесах. Здесь воинам предстояло завершить учёбу и получить тяжёлое вооружение. Но начавшееся летнее наступление гитлеровцев нарушило планы командования. </a:t>
            </a:r>
          </a:p>
          <a:p>
            <a:endParaRPr lang="ru-RU" dirty="0" smtClean="0">
              <a:solidFill>
                <a:srgbClr val="FFC000"/>
              </a:solidFill>
            </a:endParaRPr>
          </a:p>
          <a:p>
            <a:r>
              <a:rPr lang="ru-RU" dirty="0" smtClean="0">
                <a:solidFill>
                  <a:srgbClr val="FFC000"/>
                </a:solidFill>
              </a:rPr>
              <a:t>За войну дивизия прошла 3 800 километров, по отчётам дивизии уничтожила 70 930 солдат и офицеров противника, 243 танка, 402 орудия, 1 200 </a:t>
            </a:r>
            <a:r>
              <a:rPr lang="ru-RU" dirty="0" err="1" smtClean="0">
                <a:solidFill>
                  <a:srgbClr val="FFC000"/>
                </a:solidFill>
              </a:rPr>
              <a:t>автомащин</a:t>
            </a:r>
            <a:r>
              <a:rPr lang="ru-RU" dirty="0" smtClean="0">
                <a:solidFill>
                  <a:srgbClr val="FFC000"/>
                </a:solidFill>
              </a:rPr>
              <a:t>, 12 самолётов и множество другой техники противника. 13 276 её воинов награждены орденами и медалями, 28 удостоены звания Героя Советского Союза.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699792" y="188640"/>
            <a:ext cx="4824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232 стрелковая дивизия</a:t>
            </a:r>
            <a:endParaRPr lang="ru-RU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764704"/>
            <a:ext cx="820891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                                           Полное наименование </a:t>
            </a:r>
            <a:r>
              <a:rPr lang="ru-RU" dirty="0" smtClean="0">
                <a:solidFill>
                  <a:srgbClr val="FFFF00"/>
                </a:solidFill>
              </a:rPr>
              <a:t>-</a:t>
            </a:r>
            <a:r>
              <a:rPr lang="ru-RU" dirty="0" smtClean="0">
                <a:solidFill>
                  <a:srgbClr val="FFC000"/>
                </a:solidFill>
              </a:rPr>
              <a:t> 232-я стрелковая Сибирская Сумско-Киевская ордена Ленина Краснознамённая орденов Суворова и Богдана Хмельницкого дивизия.</a:t>
            </a:r>
          </a:p>
          <a:p>
            <a:endParaRPr lang="ru-RU" dirty="0" smtClean="0">
              <a:solidFill>
                <a:srgbClr val="FFC000"/>
              </a:solidFill>
            </a:endParaRPr>
          </a:p>
          <a:p>
            <a:r>
              <a:rPr lang="ru-RU" b="1" dirty="0" smtClean="0">
                <a:solidFill>
                  <a:srgbClr val="FFFF00"/>
                </a:solidFill>
              </a:rPr>
              <a:t>                                       Награды и наименования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- </a:t>
            </a:r>
            <a:r>
              <a:rPr lang="ru-RU" dirty="0" smtClean="0">
                <a:solidFill>
                  <a:srgbClr val="FFFF00"/>
                </a:solidFill>
              </a:rPr>
              <a:t>«Сумская» - </a:t>
            </a:r>
            <a:r>
              <a:rPr lang="ru-RU" dirty="0" smtClean="0">
                <a:solidFill>
                  <a:srgbClr val="FFC000"/>
                </a:solidFill>
              </a:rPr>
              <a:t>02.09.1943 (освобождение Сум),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- </a:t>
            </a:r>
            <a:r>
              <a:rPr lang="ru-RU" dirty="0" smtClean="0">
                <a:solidFill>
                  <a:srgbClr val="FFFF00"/>
                </a:solidFill>
              </a:rPr>
              <a:t>Орден Красного Знамени </a:t>
            </a:r>
            <a:r>
              <a:rPr lang="ru-RU" dirty="0" smtClean="0">
                <a:solidFill>
                  <a:srgbClr val="FFC000"/>
                </a:solidFill>
              </a:rPr>
              <a:t>04.01.1944 (освобождение Белой Церкви),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- </a:t>
            </a:r>
            <a:r>
              <a:rPr lang="ru-RU" dirty="0" smtClean="0">
                <a:solidFill>
                  <a:srgbClr val="FFFF00"/>
                </a:solidFill>
              </a:rPr>
              <a:t>«Киевская»</a:t>
            </a:r>
            <a:r>
              <a:rPr lang="ru-RU" dirty="0" smtClean="0">
                <a:solidFill>
                  <a:srgbClr val="FFC000"/>
                </a:solidFill>
              </a:rPr>
              <a:t> 06.11.1943 (освобождение Киева),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- </a:t>
            </a:r>
            <a:r>
              <a:rPr lang="ru-RU" dirty="0" smtClean="0">
                <a:solidFill>
                  <a:srgbClr val="FFFF00"/>
                </a:solidFill>
              </a:rPr>
              <a:t>Орден Богдана Хмельницкого 2 степени</a:t>
            </a:r>
            <a:r>
              <a:rPr lang="ru-RU" dirty="0" smtClean="0">
                <a:solidFill>
                  <a:srgbClr val="FFC000"/>
                </a:solidFill>
              </a:rPr>
              <a:t>  14.03.1944,	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- </a:t>
            </a:r>
            <a:r>
              <a:rPr lang="ru-RU" dirty="0" smtClean="0">
                <a:solidFill>
                  <a:srgbClr val="FFFF00"/>
                </a:solidFill>
              </a:rPr>
              <a:t>Орден Суворова 2 степени</a:t>
            </a:r>
            <a:r>
              <a:rPr lang="ru-RU" dirty="0" smtClean="0">
                <a:solidFill>
                  <a:srgbClr val="FFC000"/>
                </a:solidFill>
              </a:rPr>
              <a:t> 18.03.1944,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- </a:t>
            </a:r>
            <a:r>
              <a:rPr lang="ru-RU" dirty="0" smtClean="0">
                <a:solidFill>
                  <a:srgbClr val="FFFF00"/>
                </a:solidFill>
              </a:rPr>
              <a:t>Орден Ленина</a:t>
            </a:r>
            <a:r>
              <a:rPr lang="ru-RU" dirty="0" smtClean="0">
                <a:solidFill>
                  <a:srgbClr val="FFC000"/>
                </a:solidFill>
              </a:rPr>
              <a:t> 26.03.1944	.</a:t>
            </a:r>
          </a:p>
          <a:p>
            <a:endParaRPr lang="ru-RU" dirty="0" smtClean="0">
              <a:solidFill>
                <a:srgbClr val="FFC000"/>
              </a:solidFill>
            </a:endParaRPr>
          </a:p>
          <a:p>
            <a:r>
              <a:rPr lang="ru-RU" b="1" dirty="0" smtClean="0">
                <a:solidFill>
                  <a:srgbClr val="FFC000"/>
                </a:solidFill>
              </a:rPr>
              <a:t>                                                            </a:t>
            </a:r>
            <a:r>
              <a:rPr lang="ru-RU" b="1" dirty="0" smtClean="0">
                <a:solidFill>
                  <a:srgbClr val="FFFF00"/>
                </a:solidFill>
              </a:rPr>
              <a:t>Память</a:t>
            </a:r>
          </a:p>
          <a:p>
            <a:endParaRPr lang="ru-RU" dirty="0" smtClean="0">
              <a:solidFill>
                <a:srgbClr val="FFC000"/>
              </a:solidFill>
            </a:endParaRPr>
          </a:p>
          <a:p>
            <a:r>
              <a:rPr lang="ru-RU" dirty="0" smtClean="0">
                <a:solidFill>
                  <a:srgbClr val="FFC000"/>
                </a:solidFill>
              </a:rPr>
              <a:t>- Именем дивизии названа улица в Воронеже и в Бийске.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- Школьный музей в Семилуках и Бийске.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483768" y="188640"/>
            <a:ext cx="61206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dirty="0" smtClean="0">
                <a:solidFill>
                  <a:srgbClr val="FFFF00"/>
                </a:solidFill>
              </a:rPr>
              <a:t>232 стрелковая дивизия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четырехлетняя война\петр\Экспозиция 232-ая стрелковая дивизия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579" y="1124744"/>
            <a:ext cx="7104793" cy="532859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19672" y="476672"/>
            <a:ext cx="6768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Экспозиция 232 с.д. в </a:t>
            </a:r>
            <a:r>
              <a:rPr lang="ru-RU" sz="2400" b="1" dirty="0" err="1" smtClean="0">
                <a:solidFill>
                  <a:srgbClr val="FFFF00"/>
                </a:solidFill>
              </a:rPr>
              <a:t>бийской</a:t>
            </a:r>
            <a:r>
              <a:rPr lang="ru-RU" sz="2400" b="1" dirty="0" smtClean="0">
                <a:solidFill>
                  <a:srgbClr val="FFFF00"/>
                </a:solidFill>
              </a:rPr>
              <a:t> школе №4</a:t>
            </a:r>
            <a:endParaRPr lang="ru-RU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user\Downloads\копии\399-9-ru-2faf8a826b8665779df1d113a77d422b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357166"/>
            <a:ext cx="8643998" cy="60399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user\Downloads\копии\3431-10-ru-ad0132a9d74fa18e2e2d4091c23cb88f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357166"/>
            <a:ext cx="8358246" cy="626868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76056" y="6165304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до войны работал учителем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Users\user\Downloads\копии\399-2-ru-86b75a66a2eba9696d06c46a5739830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500042"/>
            <a:ext cx="8586474" cy="59997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1397</TotalTime>
  <Words>516</Words>
  <Application>Microsoft Office PowerPoint</Application>
  <PresentationFormat>Экран (4:3)</PresentationFormat>
  <Paragraphs>94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Мамаев курган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293</cp:revision>
  <dcterms:created xsi:type="dcterms:W3CDTF">2014-12-14T10:30:14Z</dcterms:created>
  <dcterms:modified xsi:type="dcterms:W3CDTF">2015-03-15T08:06:25Z</dcterms:modified>
</cp:coreProperties>
</file>