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66FF33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A85DCD2-BF14-4458-A8BA-46B1C8C175CF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33701FA-3A80-4AB0-A32F-82FBD2D2D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AC9A7-F9E1-4DD6-B935-098BE392093F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93AC2-4256-4D89-A21A-59E606BDE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D0E0-CD20-4AC7-A38C-B77656840DB0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EAC43-7D76-4075-938D-E7BD2D0FF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CDFA8-A4DB-402F-9DDC-A09F75313E4E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8F196-9479-426D-9C83-F694D889F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23D3BE-475F-4AF4-995F-83F06A41DA3F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4ABD3D-AE33-4AB1-8F65-EC3166B83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F339DF-4760-4768-B528-7452F8EE924A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0E400E-C314-4D74-81B3-9245C231A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57CAEA-95CD-4375-80B4-8863FEB371AF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5F51A1-DD50-4047-A179-B24EB26A1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D0F59C-ACCE-45D6-943A-2941EFFF7E8B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87D77C-A78A-4D22-B3E3-120D62CCD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9D252-D249-4A0E-BBDA-8D28F9DAB7DE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5228F-F6CA-42B3-9EA0-DCD7A4AE8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4FAFF7-560A-400D-B39C-E21AE4E455A2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B6BD6F-E1CD-43C6-8716-696B94995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0E2D439-678B-4C67-B8AF-631C76E53453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E30CF32-19C6-4754-8DA8-EEA5DB5A0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CDBD17D-853E-46F7-BDC0-5A55C2DE362E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78E6388-894E-41F6-90F2-B216AB961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267364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Презентация на тему: «Треугольники».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250825" y="5373688"/>
            <a:ext cx="41052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Batang"/>
                <a:ea typeface="Batang"/>
                <a:cs typeface="Batang"/>
              </a:rPr>
              <a:t>Подготовила</a:t>
            </a:r>
            <a:br>
              <a:rPr lang="ru-RU" sz="2400">
                <a:latin typeface="Batang"/>
                <a:ea typeface="Batang"/>
                <a:cs typeface="Batang"/>
              </a:rPr>
            </a:br>
            <a:r>
              <a:rPr lang="ru-RU" sz="2400">
                <a:latin typeface="Batang"/>
                <a:ea typeface="Batang"/>
                <a:cs typeface="Batang"/>
              </a:rPr>
              <a:t>ученица 11 «А» класса</a:t>
            </a:r>
            <a:br>
              <a:rPr lang="ru-RU" sz="2400">
                <a:latin typeface="Batang"/>
                <a:ea typeface="Batang"/>
                <a:cs typeface="Batang"/>
              </a:rPr>
            </a:br>
            <a:r>
              <a:rPr lang="ru-RU" sz="2400">
                <a:latin typeface="Batang"/>
                <a:ea typeface="Batang"/>
                <a:cs typeface="Batang"/>
              </a:rPr>
              <a:t>Морозова Анастасия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Формулы площадей для прямоугольного треугольника.</a:t>
            </a:r>
            <a:endParaRPr lang="ru-RU" dirty="0"/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395288" y="1484313"/>
            <a:ext cx="6048375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S = ½ ab (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Через катеты)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S = (p-a)(p-b),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p =                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Формула Герона для прямоугольного треугольника)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en-US" sz="280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924300" y="2781300"/>
          <a:ext cx="1295400" cy="800100"/>
        </p:xfrm>
        <a:graphic>
          <a:graphicData uri="http://schemas.openxmlformats.org/presentationml/2006/ole">
            <p:oleObj spid="_x0000_s2050" name="Формула" r:id="rId3" imgW="571320" imgH="393480" progId="Equation.3">
              <p:embed/>
            </p:oleObj>
          </a:graphicData>
        </a:graphic>
      </p:graphicFrame>
      <p:sp>
        <p:nvSpPr>
          <p:cNvPr id="6" name="Прямоугольный треугольник 5"/>
          <p:cNvSpPr/>
          <p:nvPr/>
        </p:nvSpPr>
        <p:spPr>
          <a:xfrm>
            <a:off x="6659563" y="1989138"/>
            <a:ext cx="2016125" cy="3095625"/>
          </a:xfrm>
          <a:prstGeom prst="rt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 rot="12151964">
            <a:off x="6662738" y="3667125"/>
            <a:ext cx="1377950" cy="1416050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659563" y="4941888"/>
            <a:ext cx="144462" cy="1428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956550" y="3933825"/>
            <a:ext cx="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7956550" y="4005263"/>
            <a:ext cx="46038" cy="46037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8" name="TextBox 14"/>
          <p:cNvSpPr txBox="1">
            <a:spLocks noChangeArrowheads="1"/>
          </p:cNvSpPr>
          <p:nvPr/>
        </p:nvSpPr>
        <p:spPr bwMode="auto">
          <a:xfrm>
            <a:off x="7451725" y="5013325"/>
            <a:ext cx="649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b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9" name="TextBox 15"/>
          <p:cNvSpPr txBox="1">
            <a:spLocks noChangeArrowheads="1"/>
          </p:cNvSpPr>
          <p:nvPr/>
        </p:nvSpPr>
        <p:spPr bwMode="auto">
          <a:xfrm>
            <a:off x="8172450" y="3500438"/>
            <a:ext cx="720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c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0" name="TextBox 16"/>
          <p:cNvSpPr txBox="1">
            <a:spLocks noChangeArrowheads="1"/>
          </p:cNvSpPr>
          <p:nvPr/>
        </p:nvSpPr>
        <p:spPr bwMode="auto">
          <a:xfrm>
            <a:off x="6372225" y="3357563"/>
            <a:ext cx="720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Левая фигурная скобка 17"/>
          <p:cNvSpPr/>
          <p:nvPr/>
        </p:nvSpPr>
        <p:spPr>
          <a:xfrm rot="8750192">
            <a:off x="7323138" y="1709738"/>
            <a:ext cx="296862" cy="2420937"/>
          </a:xfrm>
          <a:prstGeom prst="leftBrace">
            <a:avLst>
              <a:gd name="adj1" fmla="val 57570"/>
              <a:gd name="adj2" fmla="val 50423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Левая фигурная скобка 18"/>
          <p:cNvSpPr/>
          <p:nvPr/>
        </p:nvSpPr>
        <p:spPr>
          <a:xfrm rot="8834962">
            <a:off x="8312150" y="3844925"/>
            <a:ext cx="311150" cy="1255713"/>
          </a:xfrm>
          <a:prstGeom prst="leftBrace">
            <a:avLst>
              <a:gd name="adj1" fmla="val 50460"/>
              <a:gd name="adj2" fmla="val 50372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63" name="TextBox 19"/>
          <p:cNvSpPr txBox="1">
            <a:spLocks noChangeArrowheads="1"/>
          </p:cNvSpPr>
          <p:nvPr/>
        </p:nvSpPr>
        <p:spPr bwMode="auto">
          <a:xfrm>
            <a:off x="7524750" y="2565400"/>
            <a:ext cx="863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d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4" name="TextBox 20"/>
          <p:cNvSpPr txBox="1">
            <a:spLocks noChangeArrowheads="1"/>
          </p:cNvSpPr>
          <p:nvPr/>
        </p:nvSpPr>
        <p:spPr bwMode="auto">
          <a:xfrm>
            <a:off x="8532813" y="4076700"/>
            <a:ext cx="611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e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Формулы площадей для равнобедренного треугольника.</a:t>
            </a:r>
            <a:endParaRPr lang="ru-RU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948488" y="4581525"/>
          <a:ext cx="792162" cy="1182688"/>
        </p:xfrm>
        <a:graphic>
          <a:graphicData uri="http://schemas.openxmlformats.org/presentationml/2006/ole">
            <p:oleObj spid="_x0000_s3075" name="Формула" r:id="rId3" imgW="419040" imgH="583920" progId="Equation.3">
              <p:embed/>
            </p:oleObj>
          </a:graphicData>
        </a:graphic>
      </p:graphicFrame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7380288" y="4437063"/>
            <a:ext cx="3603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84213" y="2492375"/>
            <a:ext cx="1727200" cy="1657350"/>
          </a:xfrm>
          <a:prstGeom prst="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563938" y="2492375"/>
            <a:ext cx="1728787" cy="1657350"/>
          </a:xfrm>
          <a:prstGeom prst="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372225" y="2492375"/>
            <a:ext cx="1728788" cy="1657350"/>
          </a:xfrm>
          <a:prstGeom prst="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81" name="TextBox 12"/>
          <p:cNvSpPr txBox="1">
            <a:spLocks noChangeArrowheads="1"/>
          </p:cNvSpPr>
          <p:nvPr/>
        </p:nvSpPr>
        <p:spPr bwMode="auto">
          <a:xfrm>
            <a:off x="539750" y="4797425"/>
            <a:ext cx="23764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S = ½ a² sin</a:t>
            </a:r>
            <a:r>
              <a:rPr lang="el-GR" sz="2800">
                <a:latin typeface="Times New Roman" pitchFamily="18" charset="0"/>
                <a:cs typeface="Times New Roman" pitchFamily="18" charset="0"/>
              </a:rPr>
              <a:t>α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2" name="TextBox 13"/>
          <p:cNvSpPr txBox="1">
            <a:spLocks noChangeArrowheads="1"/>
          </p:cNvSpPr>
          <p:nvPr/>
        </p:nvSpPr>
        <p:spPr bwMode="auto">
          <a:xfrm>
            <a:off x="3419475" y="4797425"/>
            <a:ext cx="24479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S = ½ ab sin</a:t>
            </a:r>
            <a:r>
              <a:rPr lang="el-GR" sz="280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3" name="TextBox 14"/>
          <p:cNvSpPr txBox="1">
            <a:spLocks noChangeArrowheads="1"/>
          </p:cNvSpPr>
          <p:nvPr/>
        </p:nvSpPr>
        <p:spPr bwMode="auto">
          <a:xfrm>
            <a:off x="6372225" y="4724400"/>
            <a:ext cx="2232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S = 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042988" y="3213100"/>
            <a:ext cx="144462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924300" y="3213100"/>
            <a:ext cx="142875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732588" y="3213100"/>
            <a:ext cx="142875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1908175" y="3213100"/>
            <a:ext cx="142875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4787900" y="3213100"/>
            <a:ext cx="144463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7596188" y="3213100"/>
            <a:ext cx="136525" cy="1524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0" name="TextBox 28"/>
          <p:cNvSpPr txBox="1">
            <a:spLocks noChangeArrowheads="1"/>
          </p:cNvSpPr>
          <p:nvPr/>
        </p:nvSpPr>
        <p:spPr bwMode="auto">
          <a:xfrm>
            <a:off x="2051050" y="2924175"/>
            <a:ext cx="792163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1" name="TextBox 29"/>
          <p:cNvSpPr txBox="1">
            <a:spLocks noChangeArrowheads="1"/>
          </p:cNvSpPr>
          <p:nvPr/>
        </p:nvSpPr>
        <p:spPr bwMode="auto">
          <a:xfrm>
            <a:off x="755650" y="2997200"/>
            <a:ext cx="792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2" name="TextBox 30"/>
          <p:cNvSpPr txBox="1">
            <a:spLocks noChangeArrowheads="1"/>
          </p:cNvSpPr>
          <p:nvPr/>
        </p:nvSpPr>
        <p:spPr bwMode="auto">
          <a:xfrm>
            <a:off x="3635375" y="2997200"/>
            <a:ext cx="792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3" name="TextBox 31"/>
          <p:cNvSpPr txBox="1">
            <a:spLocks noChangeArrowheads="1"/>
          </p:cNvSpPr>
          <p:nvPr/>
        </p:nvSpPr>
        <p:spPr bwMode="auto">
          <a:xfrm>
            <a:off x="4932363" y="2924175"/>
            <a:ext cx="792162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4" name="TextBox 32"/>
          <p:cNvSpPr txBox="1">
            <a:spLocks noChangeArrowheads="1"/>
          </p:cNvSpPr>
          <p:nvPr/>
        </p:nvSpPr>
        <p:spPr bwMode="auto">
          <a:xfrm>
            <a:off x="6443663" y="2997200"/>
            <a:ext cx="792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5" name="TextBox 33"/>
          <p:cNvSpPr txBox="1">
            <a:spLocks noChangeArrowheads="1"/>
          </p:cNvSpPr>
          <p:nvPr/>
        </p:nvSpPr>
        <p:spPr bwMode="auto">
          <a:xfrm>
            <a:off x="7740650" y="2924175"/>
            <a:ext cx="792163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6" name="TextBox 34"/>
          <p:cNvSpPr txBox="1">
            <a:spLocks noChangeArrowheads="1"/>
          </p:cNvSpPr>
          <p:nvPr/>
        </p:nvSpPr>
        <p:spPr bwMode="auto">
          <a:xfrm>
            <a:off x="1403350" y="4149725"/>
            <a:ext cx="720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7" name="TextBox 35"/>
          <p:cNvSpPr txBox="1">
            <a:spLocks noChangeArrowheads="1"/>
          </p:cNvSpPr>
          <p:nvPr/>
        </p:nvSpPr>
        <p:spPr bwMode="auto">
          <a:xfrm>
            <a:off x="4284663" y="4149725"/>
            <a:ext cx="7191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8" name="TextBox 36"/>
          <p:cNvSpPr txBox="1">
            <a:spLocks noChangeArrowheads="1"/>
          </p:cNvSpPr>
          <p:nvPr/>
        </p:nvSpPr>
        <p:spPr bwMode="auto">
          <a:xfrm>
            <a:off x="7092950" y="4149725"/>
            <a:ext cx="719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Дуга 37"/>
          <p:cNvSpPr/>
          <p:nvPr/>
        </p:nvSpPr>
        <p:spPr>
          <a:xfrm rot="8124321">
            <a:off x="1406525" y="2495550"/>
            <a:ext cx="360363" cy="360363"/>
          </a:xfrm>
          <a:prstGeom prst="arc">
            <a:avLst>
              <a:gd name="adj1" fmla="val 16200000"/>
              <a:gd name="adj2" fmla="val 1197183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Дуга 38"/>
          <p:cNvSpPr/>
          <p:nvPr/>
        </p:nvSpPr>
        <p:spPr>
          <a:xfrm rot="8124321">
            <a:off x="7094538" y="2495550"/>
            <a:ext cx="360362" cy="360363"/>
          </a:xfrm>
          <a:prstGeom prst="arc">
            <a:avLst>
              <a:gd name="adj1" fmla="val 16200000"/>
              <a:gd name="adj2" fmla="val 1197183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Дуга 39"/>
          <p:cNvSpPr/>
          <p:nvPr/>
        </p:nvSpPr>
        <p:spPr>
          <a:xfrm>
            <a:off x="3492500" y="3933825"/>
            <a:ext cx="358775" cy="358775"/>
          </a:xfrm>
          <a:prstGeom prst="arc">
            <a:avLst>
              <a:gd name="adj1" fmla="val 16200000"/>
              <a:gd name="adj2" fmla="val 1197183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02" name="TextBox 40"/>
          <p:cNvSpPr txBox="1">
            <a:spLocks noChangeArrowheads="1"/>
          </p:cNvSpPr>
          <p:nvPr/>
        </p:nvSpPr>
        <p:spPr bwMode="auto">
          <a:xfrm>
            <a:off x="1403350" y="2781300"/>
            <a:ext cx="865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1600">
                <a:latin typeface="Times New Roman" pitchFamily="18" charset="0"/>
                <a:cs typeface="Times New Roman" pitchFamily="18" charset="0"/>
              </a:rPr>
              <a:t>α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03" name="TextBox 41"/>
          <p:cNvSpPr txBox="1">
            <a:spLocks noChangeArrowheads="1"/>
          </p:cNvSpPr>
          <p:nvPr/>
        </p:nvSpPr>
        <p:spPr bwMode="auto">
          <a:xfrm>
            <a:off x="3779838" y="3789363"/>
            <a:ext cx="86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1600">
                <a:latin typeface="Times New Roman" pitchFamily="18" charset="0"/>
                <a:cs typeface="Times New Roman" pitchFamily="18" charset="0"/>
              </a:rPr>
              <a:t>α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04" name="TextBox 42"/>
          <p:cNvSpPr txBox="1">
            <a:spLocks noChangeArrowheads="1"/>
          </p:cNvSpPr>
          <p:nvPr/>
        </p:nvSpPr>
        <p:spPr bwMode="auto">
          <a:xfrm>
            <a:off x="7092950" y="2781300"/>
            <a:ext cx="863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1600">
                <a:latin typeface="Times New Roman" pitchFamily="18" charset="0"/>
                <a:cs typeface="Times New Roman" pitchFamily="18" charset="0"/>
              </a:rPr>
              <a:t>α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Формулы площадей для равностороннего (правильного) треугольника.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971550" y="2492375"/>
            <a:ext cx="1728788" cy="1441450"/>
          </a:xfrm>
          <a:prstGeom prst="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635375" y="2492375"/>
            <a:ext cx="1728788" cy="1441450"/>
          </a:xfrm>
          <a:prstGeom prst="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227763" y="2492375"/>
            <a:ext cx="1728787" cy="1441450"/>
          </a:xfrm>
          <a:prstGeom prst="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 rot="4952367">
            <a:off x="3516313" y="2495550"/>
            <a:ext cx="1995488" cy="196373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588125" y="2997200"/>
            <a:ext cx="1008063" cy="93662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>
            <a:stCxn id="4" idx="0"/>
            <a:endCxn id="4" idx="3"/>
          </p:cNvCxnSpPr>
          <p:nvPr/>
        </p:nvCxnSpPr>
        <p:spPr>
          <a:xfrm>
            <a:off x="1835150" y="2492375"/>
            <a:ext cx="0" cy="14414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331913" y="3141663"/>
            <a:ext cx="144462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924300" y="3213100"/>
            <a:ext cx="142875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588125" y="3213100"/>
            <a:ext cx="144463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2195513" y="3141663"/>
            <a:ext cx="144462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4859338" y="3141663"/>
            <a:ext cx="144462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7451725" y="3213100"/>
            <a:ext cx="144463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763713" y="3860800"/>
            <a:ext cx="0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500563" y="3860800"/>
            <a:ext cx="0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092950" y="3860800"/>
            <a:ext cx="0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Скругленный прямоугольник 38"/>
          <p:cNvSpPr/>
          <p:nvPr/>
        </p:nvSpPr>
        <p:spPr>
          <a:xfrm>
            <a:off x="1835150" y="3789363"/>
            <a:ext cx="144463" cy="144462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3635375" y="3500438"/>
            <a:ext cx="792163" cy="4333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6659563" y="3213100"/>
            <a:ext cx="433387" cy="2159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4" name="TextBox 52"/>
          <p:cNvSpPr txBox="1">
            <a:spLocks noChangeArrowheads="1"/>
          </p:cNvSpPr>
          <p:nvPr/>
        </p:nvSpPr>
        <p:spPr bwMode="auto">
          <a:xfrm>
            <a:off x="2339975" y="2924175"/>
            <a:ext cx="576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5" name="TextBox 53"/>
          <p:cNvSpPr txBox="1">
            <a:spLocks noChangeArrowheads="1"/>
          </p:cNvSpPr>
          <p:nvPr/>
        </p:nvSpPr>
        <p:spPr bwMode="auto">
          <a:xfrm>
            <a:off x="1692275" y="3933825"/>
            <a:ext cx="576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6" name="TextBox 54"/>
          <p:cNvSpPr txBox="1">
            <a:spLocks noChangeArrowheads="1"/>
          </p:cNvSpPr>
          <p:nvPr/>
        </p:nvSpPr>
        <p:spPr bwMode="auto">
          <a:xfrm>
            <a:off x="1042988" y="2924175"/>
            <a:ext cx="576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7" name="TextBox 55"/>
          <p:cNvSpPr txBox="1">
            <a:spLocks noChangeArrowheads="1"/>
          </p:cNvSpPr>
          <p:nvPr/>
        </p:nvSpPr>
        <p:spPr bwMode="auto">
          <a:xfrm>
            <a:off x="3779838" y="4724400"/>
            <a:ext cx="21605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S =        R²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284663" y="4508500"/>
          <a:ext cx="574675" cy="792163"/>
        </p:xfrm>
        <a:graphic>
          <a:graphicData uri="http://schemas.openxmlformats.org/presentationml/2006/ole">
            <p:oleObj spid="_x0000_s4098" name="Формула" r:id="rId3" imgW="330120" imgH="431640" progId="Equation.3">
              <p:embed/>
            </p:oleObj>
          </a:graphicData>
        </a:graphic>
      </p:graphicFrame>
      <p:sp>
        <p:nvSpPr>
          <p:cNvPr id="4128" name="TextBox 57"/>
          <p:cNvSpPr txBox="1">
            <a:spLocks noChangeArrowheads="1"/>
          </p:cNvSpPr>
          <p:nvPr/>
        </p:nvSpPr>
        <p:spPr bwMode="auto">
          <a:xfrm>
            <a:off x="1116013" y="4437063"/>
            <a:ext cx="23034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S =      a²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692275" y="4292600"/>
          <a:ext cx="342900" cy="647700"/>
        </p:xfrm>
        <a:graphic>
          <a:graphicData uri="http://schemas.openxmlformats.org/presentationml/2006/ole">
            <p:oleObj spid="_x0000_s4099" name="Формула" r:id="rId4" imgW="253800" imgH="431640" progId="Equation.3">
              <p:embed/>
            </p:oleObj>
          </a:graphicData>
        </a:graphic>
      </p:graphicFrame>
      <p:sp>
        <p:nvSpPr>
          <p:cNvPr id="4129" name="TextBox 59"/>
          <p:cNvSpPr txBox="1">
            <a:spLocks noChangeArrowheads="1"/>
          </p:cNvSpPr>
          <p:nvPr/>
        </p:nvSpPr>
        <p:spPr bwMode="auto">
          <a:xfrm>
            <a:off x="1116013" y="5300663"/>
            <a:ext cx="23764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S =       h²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1619250" y="5229225"/>
          <a:ext cx="509588" cy="679450"/>
        </p:xfrm>
        <a:graphic>
          <a:graphicData uri="http://schemas.openxmlformats.org/presentationml/2006/ole">
            <p:oleObj spid="_x0000_s4103" name="Формула" r:id="rId5" imgW="190440" imgH="253800" progId="Equation.3">
              <p:embed/>
            </p:oleObj>
          </a:graphicData>
        </a:graphic>
      </p:graphicFrame>
      <p:sp>
        <p:nvSpPr>
          <p:cNvPr id="4130" name="TextBox 64"/>
          <p:cNvSpPr txBox="1">
            <a:spLocks noChangeArrowheads="1"/>
          </p:cNvSpPr>
          <p:nvPr/>
        </p:nvSpPr>
        <p:spPr bwMode="auto">
          <a:xfrm>
            <a:off x="3851275" y="2924175"/>
            <a:ext cx="576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1" name="TextBox 65"/>
          <p:cNvSpPr txBox="1">
            <a:spLocks noChangeArrowheads="1"/>
          </p:cNvSpPr>
          <p:nvPr/>
        </p:nvSpPr>
        <p:spPr bwMode="auto">
          <a:xfrm>
            <a:off x="4859338" y="2852738"/>
            <a:ext cx="576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2" name="TextBox 66"/>
          <p:cNvSpPr txBox="1">
            <a:spLocks noChangeArrowheads="1"/>
          </p:cNvSpPr>
          <p:nvPr/>
        </p:nvSpPr>
        <p:spPr bwMode="auto">
          <a:xfrm>
            <a:off x="4356100" y="3860800"/>
            <a:ext cx="576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3" name="TextBox 67"/>
          <p:cNvSpPr txBox="1">
            <a:spLocks noChangeArrowheads="1"/>
          </p:cNvSpPr>
          <p:nvPr/>
        </p:nvSpPr>
        <p:spPr bwMode="auto">
          <a:xfrm>
            <a:off x="7524750" y="2997200"/>
            <a:ext cx="576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4" name="TextBox 68"/>
          <p:cNvSpPr txBox="1">
            <a:spLocks noChangeArrowheads="1"/>
          </p:cNvSpPr>
          <p:nvPr/>
        </p:nvSpPr>
        <p:spPr bwMode="auto">
          <a:xfrm>
            <a:off x="6372225" y="2997200"/>
            <a:ext cx="576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5" name="TextBox 69"/>
          <p:cNvSpPr txBox="1">
            <a:spLocks noChangeArrowheads="1"/>
          </p:cNvSpPr>
          <p:nvPr/>
        </p:nvSpPr>
        <p:spPr bwMode="auto">
          <a:xfrm>
            <a:off x="6948488" y="3860800"/>
            <a:ext cx="576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6" name="TextBox 70"/>
          <p:cNvSpPr txBox="1">
            <a:spLocks noChangeArrowheads="1"/>
          </p:cNvSpPr>
          <p:nvPr/>
        </p:nvSpPr>
        <p:spPr bwMode="auto">
          <a:xfrm>
            <a:off x="3851275" y="3357563"/>
            <a:ext cx="433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R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7" name="TextBox 71"/>
          <p:cNvSpPr txBox="1">
            <a:spLocks noChangeArrowheads="1"/>
          </p:cNvSpPr>
          <p:nvPr/>
        </p:nvSpPr>
        <p:spPr bwMode="auto">
          <a:xfrm>
            <a:off x="6804025" y="2997200"/>
            <a:ext cx="50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r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8" name="TextBox 72"/>
          <p:cNvSpPr txBox="1">
            <a:spLocks noChangeArrowheads="1"/>
          </p:cNvSpPr>
          <p:nvPr/>
        </p:nvSpPr>
        <p:spPr bwMode="auto">
          <a:xfrm>
            <a:off x="1763713" y="3141663"/>
            <a:ext cx="50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h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9" name="TextBox 73"/>
          <p:cNvSpPr txBox="1">
            <a:spLocks noChangeArrowheads="1"/>
          </p:cNvSpPr>
          <p:nvPr/>
        </p:nvSpPr>
        <p:spPr bwMode="auto">
          <a:xfrm>
            <a:off x="6443663" y="4652963"/>
            <a:ext cx="2520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S =        r²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6948488" y="4652963"/>
          <a:ext cx="592137" cy="444500"/>
        </p:xfrm>
        <a:graphic>
          <a:graphicData uri="http://schemas.openxmlformats.org/presentationml/2006/ole">
            <p:oleObj spid="_x0000_s4104" name="Формула" r:id="rId6" imgW="304560" imgH="228600" progId="Equation.3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Формулы периметра треугольника.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11188" y="2492375"/>
            <a:ext cx="1800225" cy="1657350"/>
          </a:xfrm>
          <a:prstGeom prst="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276600" y="2852738"/>
            <a:ext cx="2303463" cy="1223962"/>
          </a:xfrm>
          <a:prstGeom prst="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372225" y="4005263"/>
            <a:ext cx="1800225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372225" y="2781300"/>
            <a:ext cx="360363" cy="1223963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732588" y="2781300"/>
            <a:ext cx="1439862" cy="1223963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476375" y="4076700"/>
            <a:ext cx="0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042988" y="3213100"/>
            <a:ext cx="144462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851275" y="3357563"/>
            <a:ext cx="144463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1908175" y="3213100"/>
            <a:ext cx="142875" cy="1444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4859338" y="3357563"/>
            <a:ext cx="144462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8" name="TextBox 24"/>
          <p:cNvSpPr txBox="1">
            <a:spLocks noChangeArrowheads="1"/>
          </p:cNvSpPr>
          <p:nvPr/>
        </p:nvSpPr>
        <p:spPr bwMode="auto">
          <a:xfrm>
            <a:off x="2051050" y="2997200"/>
            <a:ext cx="504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imes New Roman" pitchFamily="18" charset="0"/>
                <a:cs typeface="Times New Roman" pitchFamily="18" charset="0"/>
              </a:rPr>
              <a:t>a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9" name="TextBox 25"/>
          <p:cNvSpPr txBox="1">
            <a:spLocks noChangeArrowheads="1"/>
          </p:cNvSpPr>
          <p:nvPr/>
        </p:nvSpPr>
        <p:spPr bwMode="auto">
          <a:xfrm>
            <a:off x="755650" y="3068638"/>
            <a:ext cx="5032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imes New Roman" pitchFamily="18" charset="0"/>
                <a:cs typeface="Times New Roman" pitchFamily="18" charset="0"/>
              </a:rPr>
              <a:t>a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0" name="TextBox 26"/>
          <p:cNvSpPr txBox="1">
            <a:spLocks noChangeArrowheads="1"/>
          </p:cNvSpPr>
          <p:nvPr/>
        </p:nvSpPr>
        <p:spPr bwMode="auto">
          <a:xfrm>
            <a:off x="1331913" y="4149725"/>
            <a:ext cx="5032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imes New Roman" pitchFamily="18" charset="0"/>
                <a:cs typeface="Times New Roman" pitchFamily="18" charset="0"/>
              </a:rPr>
              <a:t>a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1" name="TextBox 27"/>
          <p:cNvSpPr txBox="1">
            <a:spLocks noChangeArrowheads="1"/>
          </p:cNvSpPr>
          <p:nvPr/>
        </p:nvSpPr>
        <p:spPr bwMode="auto">
          <a:xfrm>
            <a:off x="5003800" y="3068638"/>
            <a:ext cx="5048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imes New Roman" pitchFamily="18" charset="0"/>
                <a:cs typeface="Times New Roman" pitchFamily="18" charset="0"/>
              </a:rPr>
              <a:t>a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2" name="TextBox 28"/>
          <p:cNvSpPr txBox="1">
            <a:spLocks noChangeArrowheads="1"/>
          </p:cNvSpPr>
          <p:nvPr/>
        </p:nvSpPr>
        <p:spPr bwMode="auto">
          <a:xfrm>
            <a:off x="3563938" y="3141663"/>
            <a:ext cx="503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imes New Roman" pitchFamily="18" charset="0"/>
                <a:cs typeface="Times New Roman" pitchFamily="18" charset="0"/>
              </a:rPr>
              <a:t>a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3" name="TextBox 29"/>
          <p:cNvSpPr txBox="1">
            <a:spLocks noChangeArrowheads="1"/>
          </p:cNvSpPr>
          <p:nvPr/>
        </p:nvSpPr>
        <p:spPr bwMode="auto">
          <a:xfrm>
            <a:off x="6227763" y="3068638"/>
            <a:ext cx="5048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imes New Roman" pitchFamily="18" charset="0"/>
                <a:cs typeface="Times New Roman" pitchFamily="18" charset="0"/>
              </a:rPr>
              <a:t>a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4" name="TextBox 30"/>
          <p:cNvSpPr txBox="1">
            <a:spLocks noChangeArrowheads="1"/>
          </p:cNvSpPr>
          <p:nvPr/>
        </p:nvSpPr>
        <p:spPr bwMode="auto">
          <a:xfrm>
            <a:off x="4284663" y="4076700"/>
            <a:ext cx="9350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imes New Roman" pitchFamily="18" charset="0"/>
                <a:cs typeface="Times New Roman" pitchFamily="18" charset="0"/>
              </a:rPr>
              <a:t>b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5" name="TextBox 31"/>
          <p:cNvSpPr txBox="1">
            <a:spLocks noChangeArrowheads="1"/>
          </p:cNvSpPr>
          <p:nvPr/>
        </p:nvSpPr>
        <p:spPr bwMode="auto">
          <a:xfrm>
            <a:off x="7164388" y="4005263"/>
            <a:ext cx="9366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imes New Roman" pitchFamily="18" charset="0"/>
                <a:cs typeface="Times New Roman" pitchFamily="18" charset="0"/>
              </a:rPr>
              <a:t>b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6" name="TextBox 32"/>
          <p:cNvSpPr txBox="1">
            <a:spLocks noChangeArrowheads="1"/>
          </p:cNvSpPr>
          <p:nvPr/>
        </p:nvSpPr>
        <p:spPr bwMode="auto">
          <a:xfrm>
            <a:off x="7451725" y="3068638"/>
            <a:ext cx="576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Times New Roman" pitchFamily="18" charset="0"/>
                <a:cs typeface="Times New Roman" pitchFamily="18" charset="0"/>
              </a:rPr>
              <a:t>c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7" name="TextBox 33"/>
          <p:cNvSpPr txBox="1">
            <a:spLocks noChangeArrowheads="1"/>
          </p:cNvSpPr>
          <p:nvPr/>
        </p:nvSpPr>
        <p:spPr bwMode="auto">
          <a:xfrm>
            <a:off x="900113" y="4724400"/>
            <a:ext cx="215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P = 3a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8" name="TextBox 34"/>
          <p:cNvSpPr txBox="1">
            <a:spLocks noChangeArrowheads="1"/>
          </p:cNvSpPr>
          <p:nvPr/>
        </p:nvSpPr>
        <p:spPr bwMode="auto">
          <a:xfrm>
            <a:off x="3708400" y="4652963"/>
            <a:ext cx="201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P = 2a+b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9" name="TextBox 35"/>
          <p:cNvSpPr txBox="1">
            <a:spLocks noChangeArrowheads="1"/>
          </p:cNvSpPr>
          <p:nvPr/>
        </p:nvSpPr>
        <p:spPr bwMode="auto">
          <a:xfrm>
            <a:off x="6588125" y="4581525"/>
            <a:ext cx="21605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P = a+b+c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Теорема о сумме углов треугольника.</a:t>
            </a:r>
            <a:endParaRPr lang="ru-RU" sz="3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2" name="TextBox 3"/>
          <p:cNvSpPr txBox="1">
            <a:spLocks noChangeArrowheads="1"/>
          </p:cNvSpPr>
          <p:nvPr/>
        </p:nvSpPr>
        <p:spPr bwMode="auto">
          <a:xfrm>
            <a:off x="468313" y="1412875"/>
            <a:ext cx="6696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u="sng">
                <a:latin typeface="Times New Roman" pitchFamily="18" charset="0"/>
                <a:cs typeface="Times New Roman" pitchFamily="18" charset="0"/>
              </a:rPr>
              <a:t>Сумма углов треугольника равна 180°.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0825" y="1916113"/>
            <a:ext cx="8066088" cy="631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Следствия из теоремы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0825" y="2636838"/>
            <a:ext cx="838835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Следствие 1.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Сумма острых углов прямоугольного треугольника равна 90°.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Следствие 2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В равнобедренном прямоугольном треугольнике каждый острый угол равен 45°.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Следствие 3.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В равностороннем треугольнике каждый угол равен 60°.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Следствие 4.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В любом треугольнике либо все углы острые, либо два угла острые, а третий тупой или прямой.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Следствие 5.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Внешний угол треугольника равен сумме двух внутренних углов, не смежных с ним.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1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pPr marL="623888" indent="-514350">
              <a:buFont typeface="Wingdings 3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1. Равнобедренный треугольник</a:t>
            </a:r>
          </a:p>
          <a:p>
            <a:pPr marL="623888" indent="-514350">
              <a:buFont typeface="Wingdings 3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2. Равносторонний треугольник</a:t>
            </a:r>
            <a:endParaRPr lang="en-US" sz="3200" smtClean="0">
              <a:latin typeface="Times New Roman" pitchFamily="18" charset="0"/>
              <a:cs typeface="Times New Roman" pitchFamily="18" charset="0"/>
            </a:endParaRPr>
          </a:p>
          <a:p>
            <a:pPr marL="623888" indent="-514350">
              <a:buFont typeface="Wingdings 3" pitchFamily="18" charset="2"/>
              <a:buNone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. Признаки равенства прямоугольных треугольников.</a:t>
            </a:r>
          </a:p>
          <a:p>
            <a:pPr marL="623888" indent="-514350">
              <a:buFont typeface="Wingdings 3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4. Площади треугольников</a:t>
            </a:r>
          </a:p>
          <a:p>
            <a:pPr marL="623888" indent="-514350">
              <a:buFont typeface="Wingdings 3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5. Периметры треугольников</a:t>
            </a:r>
          </a:p>
          <a:p>
            <a:pPr marL="623888" indent="-514350">
              <a:buFont typeface="Wingdings 3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6. Теорема о сумме углов треугольника</a:t>
            </a:r>
          </a:p>
          <a:p>
            <a:pPr marL="623888" indent="-514350">
              <a:buFont typeface="Wingdings 3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7. Следствия из теоремы</a:t>
            </a:r>
          </a:p>
          <a:p>
            <a:pPr marL="623888" indent="-514350">
              <a:buFont typeface="Lucida Sans Unicode" pitchFamily="34" charset="0"/>
              <a:buAutoNum type="arabicPeriod"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Содержание: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Равнобедренный треугольник.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55875" y="5589588"/>
            <a:ext cx="41767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4572000" y="2060575"/>
            <a:ext cx="71438" cy="3529013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2555875" y="2060575"/>
            <a:ext cx="2016125" cy="35290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43438" y="5373688"/>
            <a:ext cx="215900" cy="0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859338" y="5373688"/>
            <a:ext cx="0" cy="215900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563938" y="3644900"/>
            <a:ext cx="215900" cy="144463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5435600" y="3573463"/>
            <a:ext cx="144463" cy="142875"/>
          </a:xfrm>
          <a:prstGeom prst="line">
            <a:avLst/>
          </a:prstGeom>
          <a:ln w="15875" cmpd="sng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419475" y="5516563"/>
            <a:ext cx="0" cy="14446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492500" y="5516563"/>
            <a:ext cx="0" cy="14446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795963" y="5516563"/>
            <a:ext cx="0" cy="14446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724525" y="5516563"/>
            <a:ext cx="0" cy="14446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Дуга 36"/>
          <p:cNvSpPr/>
          <p:nvPr/>
        </p:nvSpPr>
        <p:spPr>
          <a:xfrm rot="11180127">
            <a:off x="4438650" y="2224088"/>
            <a:ext cx="360363" cy="215900"/>
          </a:xfrm>
          <a:prstGeom prst="arc">
            <a:avLst/>
          </a:prstGeom>
          <a:ln w="158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40" name="Дуга 39"/>
          <p:cNvSpPr/>
          <p:nvPr/>
        </p:nvSpPr>
        <p:spPr>
          <a:xfrm rot="6503217">
            <a:off x="4441032" y="2132806"/>
            <a:ext cx="360362" cy="288925"/>
          </a:xfrm>
          <a:prstGeom prst="arc">
            <a:avLst/>
          </a:prstGeom>
          <a:ln w="158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43" name="Дуга 42"/>
          <p:cNvSpPr/>
          <p:nvPr/>
        </p:nvSpPr>
        <p:spPr>
          <a:xfrm rot="15934366">
            <a:off x="6315869" y="5317332"/>
            <a:ext cx="433387" cy="431800"/>
          </a:xfrm>
          <a:prstGeom prst="arc">
            <a:avLst>
              <a:gd name="adj1" fmla="val 15663570"/>
              <a:gd name="adj2" fmla="val 1085095"/>
            </a:avLst>
          </a:prstGeom>
          <a:ln w="15875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45" name="Дуга 44"/>
          <p:cNvSpPr/>
          <p:nvPr/>
        </p:nvSpPr>
        <p:spPr>
          <a:xfrm rot="15934366">
            <a:off x="6244432" y="5244306"/>
            <a:ext cx="431800" cy="433387"/>
          </a:xfrm>
          <a:prstGeom prst="arc">
            <a:avLst>
              <a:gd name="adj1" fmla="val 14207217"/>
              <a:gd name="adj2" fmla="val 1942811"/>
            </a:avLst>
          </a:prstGeom>
          <a:ln w="15875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47" name="Дуга 46"/>
          <p:cNvSpPr/>
          <p:nvPr/>
        </p:nvSpPr>
        <p:spPr>
          <a:xfrm>
            <a:off x="2484438" y="5229225"/>
            <a:ext cx="574675" cy="792163"/>
          </a:xfrm>
          <a:prstGeom prst="arc">
            <a:avLst/>
          </a:prstGeom>
          <a:ln w="15875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8" name="Дуга 47"/>
          <p:cNvSpPr/>
          <p:nvPr/>
        </p:nvSpPr>
        <p:spPr>
          <a:xfrm>
            <a:off x="2484438" y="5300663"/>
            <a:ext cx="503237" cy="504825"/>
          </a:xfrm>
          <a:prstGeom prst="arc">
            <a:avLst>
              <a:gd name="adj1" fmla="val 16200000"/>
              <a:gd name="adj2" fmla="val 582690"/>
            </a:avLst>
          </a:prstGeom>
          <a:ln w="15875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15379" name="TextBox 48"/>
          <p:cNvSpPr txBox="1">
            <a:spLocks noChangeArrowheads="1"/>
          </p:cNvSpPr>
          <p:nvPr/>
        </p:nvSpPr>
        <p:spPr bwMode="auto">
          <a:xfrm>
            <a:off x="2268538" y="5516563"/>
            <a:ext cx="574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Lucida Sans Unicode" pitchFamily="34" charset="0"/>
              </a:rPr>
              <a:t>А</a:t>
            </a:r>
          </a:p>
        </p:txBody>
      </p:sp>
      <p:sp>
        <p:nvSpPr>
          <p:cNvPr id="15380" name="TextBox 49"/>
          <p:cNvSpPr txBox="1">
            <a:spLocks noChangeArrowheads="1"/>
          </p:cNvSpPr>
          <p:nvPr/>
        </p:nvSpPr>
        <p:spPr bwMode="auto">
          <a:xfrm>
            <a:off x="4427538" y="1700213"/>
            <a:ext cx="576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Lucida Sans Unicode" pitchFamily="34" charset="0"/>
              </a:rPr>
              <a:t>В</a:t>
            </a:r>
          </a:p>
        </p:txBody>
      </p:sp>
      <p:sp>
        <p:nvSpPr>
          <p:cNvPr id="15381" name="TextBox 50"/>
          <p:cNvSpPr txBox="1">
            <a:spLocks noChangeArrowheads="1"/>
          </p:cNvSpPr>
          <p:nvPr/>
        </p:nvSpPr>
        <p:spPr bwMode="auto">
          <a:xfrm>
            <a:off x="6659563" y="5516563"/>
            <a:ext cx="649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Lucida Sans Unicode" pitchFamily="34" charset="0"/>
              </a:rPr>
              <a:t>С</a:t>
            </a:r>
          </a:p>
        </p:txBody>
      </p:sp>
      <p:sp>
        <p:nvSpPr>
          <p:cNvPr id="15382" name="TextBox 51"/>
          <p:cNvSpPr txBox="1">
            <a:spLocks noChangeArrowheads="1"/>
          </p:cNvSpPr>
          <p:nvPr/>
        </p:nvSpPr>
        <p:spPr bwMode="auto">
          <a:xfrm>
            <a:off x="4500563" y="5661025"/>
            <a:ext cx="647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Lucida Sans Unicode" pitchFamily="34" charset="0"/>
              </a:rPr>
              <a:t>Н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572000" y="2060575"/>
            <a:ext cx="2160588" cy="352901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 animBg="1"/>
      <p:bldP spid="43" grpId="0" animBg="1"/>
      <p:bldP spid="45" grpId="1" animBg="1"/>
      <p:bldP spid="47" grpId="0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5116513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Свойства равнобедренного треугольника:</a:t>
            </a:r>
          </a:p>
          <a:p>
            <a:pPr marL="566928" indent="-45720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1.  В равнобедренном треугольнике углы при основании равны.</a:t>
            </a:r>
          </a:p>
          <a:p>
            <a:pPr marL="566928" indent="-457200" fontAlgn="auto">
              <a:spcAft>
                <a:spcPts val="0"/>
              </a:spcAft>
              <a:buFont typeface="Wingdings 3"/>
              <a:buAutoNum type="arabicPeriod"/>
              <a:defRPr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2.  В равнобедренном треугольнике медиана, проведенная к основанию, является биссектрисой и высотой.</a:t>
            </a:r>
          </a:p>
          <a:p>
            <a:pPr marL="566928" indent="-457200" fontAlgn="auto">
              <a:spcAft>
                <a:spcPts val="0"/>
              </a:spcAft>
              <a:buFont typeface="Wingdings 3"/>
              <a:buNone/>
              <a:defRPr/>
            </a:pPr>
            <a:endParaRPr lang="ru-RU" b="1" i="1" dirty="0" smtClean="0">
              <a:solidFill>
                <a:srgbClr val="FF0000"/>
              </a:solidFill>
            </a:endParaRPr>
          </a:p>
          <a:p>
            <a:pPr marL="566928" indent="-45720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Признаки равнобедренного треугольника:</a:t>
            </a:r>
          </a:p>
          <a:p>
            <a:pPr marL="624078" indent="-51435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1.   Если в треугольнике два угла равны, то он равнобедренный.</a:t>
            </a:r>
          </a:p>
          <a:p>
            <a:pPr marL="624078" indent="-514350" fontAlgn="auto">
              <a:spcAft>
                <a:spcPts val="0"/>
              </a:spcAft>
              <a:buFont typeface="Wingdings 3"/>
              <a:buAutoNum type="arabicPeriod"/>
              <a:defRPr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2.  Если в треугольнике медиана является и высотой, то такой треугольник равнобедренный.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Равнобедренный треугольник. </a:t>
            </a:r>
            <a:br>
              <a:rPr lang="ru-RU" dirty="0" smtClean="0"/>
            </a:br>
            <a:r>
              <a:rPr lang="ru-RU" dirty="0" smtClean="0"/>
              <a:t>Его свойства и признаки.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Равносторонний (правильный ) треугольник.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555875" y="2060575"/>
            <a:ext cx="3887788" cy="3240088"/>
          </a:xfrm>
          <a:prstGeom prst="triangl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Дуга 4"/>
          <p:cNvSpPr/>
          <p:nvPr/>
        </p:nvSpPr>
        <p:spPr>
          <a:xfrm>
            <a:off x="2484438" y="5013325"/>
            <a:ext cx="503237" cy="431800"/>
          </a:xfrm>
          <a:prstGeom prst="arc">
            <a:avLst>
              <a:gd name="adj1" fmla="val 15980896"/>
              <a:gd name="adj2" fmla="val 1027297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 rot="16200000">
            <a:off x="6084888" y="5013325"/>
            <a:ext cx="431800" cy="431800"/>
          </a:xfrm>
          <a:prstGeom prst="arc">
            <a:avLst>
              <a:gd name="adj1" fmla="val 14339820"/>
              <a:gd name="adj2" fmla="val 21052345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7960935">
            <a:off x="4290219" y="2032794"/>
            <a:ext cx="503238" cy="431800"/>
          </a:xfrm>
          <a:prstGeom prst="arc">
            <a:avLst>
              <a:gd name="adj1" fmla="val 16200000"/>
              <a:gd name="adj2" fmla="val 981869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419475" y="3716338"/>
            <a:ext cx="215900" cy="73025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364163" y="3716338"/>
            <a:ext cx="215900" cy="73025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572000" y="5229225"/>
            <a:ext cx="0" cy="21590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7" name="TextBox 18"/>
          <p:cNvSpPr txBox="1">
            <a:spLocks noChangeArrowheads="1"/>
          </p:cNvSpPr>
          <p:nvPr/>
        </p:nvSpPr>
        <p:spPr bwMode="auto">
          <a:xfrm>
            <a:off x="4356100" y="1773238"/>
            <a:ext cx="792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Lucida Sans Unicode" pitchFamily="34" charset="0"/>
              </a:rPr>
              <a:t>С</a:t>
            </a:r>
          </a:p>
        </p:txBody>
      </p:sp>
      <p:sp>
        <p:nvSpPr>
          <p:cNvPr id="17418" name="TextBox 19"/>
          <p:cNvSpPr txBox="1">
            <a:spLocks noChangeArrowheads="1"/>
          </p:cNvSpPr>
          <p:nvPr/>
        </p:nvSpPr>
        <p:spPr bwMode="auto">
          <a:xfrm>
            <a:off x="2268538" y="5157788"/>
            <a:ext cx="647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Lucida Sans Unicode" pitchFamily="34" charset="0"/>
              </a:rPr>
              <a:t>В</a:t>
            </a:r>
          </a:p>
        </p:txBody>
      </p:sp>
      <p:sp>
        <p:nvSpPr>
          <p:cNvPr id="17419" name="TextBox 20"/>
          <p:cNvSpPr txBox="1">
            <a:spLocks noChangeArrowheads="1"/>
          </p:cNvSpPr>
          <p:nvPr/>
        </p:nvSpPr>
        <p:spPr bwMode="auto">
          <a:xfrm>
            <a:off x="6443663" y="5084763"/>
            <a:ext cx="360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Lucida Sans Unicode" pitchFamily="34" charset="0"/>
              </a:rPr>
              <a:t>А</a:t>
            </a:r>
          </a:p>
        </p:txBody>
      </p:sp>
      <p:cxnSp>
        <p:nvCxnSpPr>
          <p:cNvPr id="23" name="Прямая соединительная линия 22"/>
          <p:cNvCxnSpPr>
            <a:endCxn id="4" idx="5"/>
          </p:cNvCxnSpPr>
          <p:nvPr/>
        </p:nvCxnSpPr>
        <p:spPr>
          <a:xfrm flipV="1">
            <a:off x="2555875" y="3681413"/>
            <a:ext cx="2916238" cy="16192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4" idx="4"/>
            <a:endCxn id="4" idx="1"/>
          </p:cNvCxnSpPr>
          <p:nvPr/>
        </p:nvCxnSpPr>
        <p:spPr>
          <a:xfrm flipH="1" flipV="1">
            <a:off x="3527425" y="3681413"/>
            <a:ext cx="2916238" cy="16192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4" idx="3"/>
          </p:cNvCxnSpPr>
          <p:nvPr/>
        </p:nvCxnSpPr>
        <p:spPr>
          <a:xfrm>
            <a:off x="4500563" y="2060575"/>
            <a:ext cx="0" cy="32400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3419475" y="3141663"/>
            <a:ext cx="2232025" cy="2159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268538" y="2060575"/>
            <a:ext cx="4535487" cy="43211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25" name="TextBox 38"/>
          <p:cNvSpPr txBox="1">
            <a:spLocks noChangeArrowheads="1"/>
          </p:cNvSpPr>
          <p:nvPr/>
        </p:nvSpPr>
        <p:spPr bwMode="auto">
          <a:xfrm>
            <a:off x="4211638" y="2708275"/>
            <a:ext cx="288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R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7426" name="TextBox 39"/>
          <p:cNvSpPr txBox="1">
            <a:spLocks noChangeArrowheads="1"/>
          </p:cNvSpPr>
          <p:nvPr/>
        </p:nvSpPr>
        <p:spPr bwMode="auto">
          <a:xfrm>
            <a:off x="4787900" y="3644900"/>
            <a:ext cx="144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r</a:t>
            </a:r>
            <a:endParaRPr lang="ru-RU">
              <a:latin typeface="Lucida Sans Unicode" pitchFamily="34" charset="0"/>
            </a:endParaRPr>
          </a:p>
        </p:txBody>
      </p:sp>
      <p:sp>
        <p:nvSpPr>
          <p:cNvPr id="17427" name="TextBox 40"/>
          <p:cNvSpPr txBox="1">
            <a:spLocks noChangeArrowheads="1"/>
          </p:cNvSpPr>
          <p:nvPr/>
        </p:nvSpPr>
        <p:spPr bwMode="auto">
          <a:xfrm>
            <a:off x="4211638" y="4292600"/>
            <a:ext cx="288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Lucida Sans Unicode" pitchFamily="34" charset="0"/>
              </a:rPr>
              <a:t>О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4213" y="1484313"/>
            <a:ext cx="8229600" cy="4752975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Свойства равностороннего треугольника: 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b="1" i="1" dirty="0" smtClean="0">
              <a:solidFill>
                <a:srgbClr val="FF0000"/>
              </a:solidFill>
            </a:endParaRPr>
          </a:p>
          <a:p>
            <a:pPr marL="566928" indent="-45720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1. Все углы равностороннего треугольника равны и равны 60°.         </a:t>
            </a:r>
          </a:p>
          <a:p>
            <a:pPr marL="566928" indent="-457200" fontAlgn="auto">
              <a:spcAft>
                <a:spcPts val="0"/>
              </a:spcAft>
              <a:buFont typeface="Wingdings 3"/>
              <a:buNone/>
              <a:defRPr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2. Каждая из высот является одновременно биссектрисой и медианой.</a:t>
            </a:r>
          </a:p>
          <a:p>
            <a:pPr marL="566928" indent="-457200" fontAlgn="auto">
              <a:spcAft>
                <a:spcPts val="0"/>
              </a:spcAft>
              <a:buFont typeface="Wingdings 3"/>
              <a:buNone/>
              <a:defRPr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3.  Центры описанной и вписанной окружностей совпадают.</a:t>
            </a:r>
          </a:p>
          <a:p>
            <a:pPr marL="566928" indent="-457200" fontAlgn="auto">
              <a:spcAft>
                <a:spcPts val="0"/>
              </a:spcAft>
              <a:buFont typeface="Wingdings 3"/>
              <a:buAutoNum type="arabicPeriod"/>
              <a:defRPr/>
            </a:pPr>
            <a:endParaRPr lang="ru-RU" sz="2400" dirty="0" smtClean="0"/>
          </a:p>
          <a:p>
            <a:pPr marL="566928" indent="-457200" fontAlgn="auto">
              <a:spcAft>
                <a:spcPts val="0"/>
              </a:spcAft>
              <a:buFont typeface="Wingdings 3"/>
              <a:buAutoNum type="arabicPeriod"/>
              <a:defRPr/>
            </a:pPr>
            <a:endParaRPr lang="ru-RU" sz="2400" dirty="0" smtClean="0"/>
          </a:p>
          <a:p>
            <a:pPr marL="566928" indent="-457200" fontAlgn="auto">
              <a:spcAft>
                <a:spcPts val="0"/>
              </a:spcAft>
              <a:buFont typeface="Wingdings 3"/>
              <a:buAutoNum type="arabicPeriod"/>
              <a:defRPr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 fontAlgn="auto">
              <a:spcAft>
                <a:spcPts val="0"/>
              </a:spcAft>
              <a:buFont typeface="Wingdings 3"/>
              <a:buNone/>
              <a:defRPr/>
            </a:pPr>
            <a:endParaRPr lang="ru-RU" sz="23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b="1" i="1" dirty="0" smtClean="0">
              <a:solidFill>
                <a:srgbClr val="FF000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Равносторонний треугольник.</a:t>
            </a:r>
            <a:br>
              <a:rPr lang="ru-RU" dirty="0" smtClean="0"/>
            </a:br>
            <a:r>
              <a:rPr lang="ru-RU" dirty="0" smtClean="0"/>
              <a:t>Его свойства.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Признаки равенства прямоугольных треугольников.</a:t>
            </a:r>
            <a:endParaRPr lang="ru-RU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755650" y="1700213"/>
            <a:ext cx="1512888" cy="1728787"/>
          </a:xfrm>
          <a:prstGeom prst="rtTriangl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59" name="TextBox 6"/>
          <p:cNvSpPr txBox="1">
            <a:spLocks noChangeArrowheads="1"/>
          </p:cNvSpPr>
          <p:nvPr/>
        </p:nvSpPr>
        <p:spPr bwMode="auto">
          <a:xfrm>
            <a:off x="3995738" y="1484313"/>
            <a:ext cx="514826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1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признак:</a:t>
            </a:r>
          </a:p>
          <a:p>
            <a:r>
              <a:rPr lang="ru-RU" sz="2100" i="1">
                <a:latin typeface="Times New Roman" pitchFamily="18" charset="0"/>
                <a:cs typeface="Times New Roman" pitchFamily="18" charset="0"/>
              </a:rPr>
              <a:t>Если два катета одного прямоугольного треугольника соответственно равны двум катетам другого прямоугольного треугольника, то такие треугольники равны.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258888" y="3357563"/>
            <a:ext cx="0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331913" y="3357563"/>
            <a:ext cx="0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4213" y="2636838"/>
            <a:ext cx="134937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ый треугольник 20"/>
          <p:cNvSpPr/>
          <p:nvPr/>
        </p:nvSpPr>
        <p:spPr>
          <a:xfrm>
            <a:off x="755650" y="3933825"/>
            <a:ext cx="1512888" cy="1727200"/>
          </a:xfrm>
          <a:prstGeom prst="rtTriangl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ый треугольник 21"/>
          <p:cNvSpPr/>
          <p:nvPr/>
        </p:nvSpPr>
        <p:spPr>
          <a:xfrm>
            <a:off x="2555875" y="3933825"/>
            <a:ext cx="1511300" cy="1727200"/>
          </a:xfrm>
          <a:prstGeom prst="rtTriangl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65" name="TextBox 22"/>
          <p:cNvSpPr txBox="1">
            <a:spLocks noChangeArrowheads="1"/>
          </p:cNvSpPr>
          <p:nvPr/>
        </p:nvSpPr>
        <p:spPr bwMode="auto">
          <a:xfrm>
            <a:off x="4140200" y="3789363"/>
            <a:ext cx="5003800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1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признак:</a:t>
            </a:r>
            <a:endParaRPr lang="en-US" sz="2100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i="1">
                <a:latin typeface="Times New Roman" pitchFamily="18" charset="0"/>
                <a:cs typeface="Times New Roman" pitchFamily="18" charset="0"/>
              </a:rPr>
              <a:t>Если катет и гипотенуза одного прямоугольного треугольника соответственно равны катету и гипотенузе другого прямоугольного треугольника, то такие треугольники равны.</a:t>
            </a:r>
            <a:r>
              <a:rPr lang="ru-RU">
                <a:latin typeface="Lucida Sans Unicode" pitchFamily="34" charset="0"/>
              </a:rPr>
              <a:t/>
            </a:r>
            <a:br>
              <a:rPr lang="ru-RU">
                <a:latin typeface="Lucida Sans Unicode" pitchFamily="34" charset="0"/>
              </a:rPr>
            </a:br>
            <a:endParaRPr lang="ru-RU">
              <a:latin typeface="Lucida Sans Unicode" pitchFamily="34" charset="0"/>
            </a:endParaRPr>
          </a:p>
        </p:txBody>
      </p:sp>
      <p:sp>
        <p:nvSpPr>
          <p:cNvPr id="24" name="Прямоугольный треугольник 23"/>
          <p:cNvSpPr/>
          <p:nvPr/>
        </p:nvSpPr>
        <p:spPr>
          <a:xfrm>
            <a:off x="2555875" y="1628775"/>
            <a:ext cx="1368425" cy="1800225"/>
          </a:xfrm>
          <a:prstGeom prst="rtTriangl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3059113" y="3357563"/>
            <a:ext cx="0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132138" y="3357563"/>
            <a:ext cx="0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484438" y="2636838"/>
            <a:ext cx="134937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3276600" y="4797425"/>
            <a:ext cx="134938" cy="793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1476375" y="4797425"/>
            <a:ext cx="134938" cy="793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331913" y="5589588"/>
            <a:ext cx="0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403350" y="5589588"/>
            <a:ext cx="0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203575" y="5589588"/>
            <a:ext cx="0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132138" y="5589588"/>
            <a:ext cx="0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755650" y="549275"/>
            <a:ext cx="1439863" cy="1727200"/>
          </a:xfrm>
          <a:prstGeom prst="rtTriangl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2484438" y="549275"/>
            <a:ext cx="1511300" cy="1727200"/>
          </a:xfrm>
          <a:prstGeom prst="rtTriangl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755650" y="3500438"/>
            <a:ext cx="1512888" cy="1728787"/>
          </a:xfrm>
          <a:prstGeom prst="rtTriangl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2555875" y="3500438"/>
            <a:ext cx="1511300" cy="1728787"/>
          </a:xfrm>
          <a:prstGeom prst="rtTriangl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4248150" y="404813"/>
            <a:ext cx="4895850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1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признак: </a:t>
            </a:r>
            <a:r>
              <a:rPr lang="ru-RU" sz="2100" i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i="1">
                <a:latin typeface="Times New Roman" pitchFamily="18" charset="0"/>
                <a:cs typeface="Times New Roman" pitchFamily="18" charset="0"/>
              </a:rPr>
            </a:br>
            <a:r>
              <a:rPr lang="ru-RU" sz="2100" i="1">
                <a:latin typeface="Times New Roman" pitchFamily="18" charset="0"/>
                <a:cs typeface="Times New Roman" pitchFamily="18" charset="0"/>
              </a:rPr>
              <a:t>Если гипотенуза и острый угол одного прямоугольного треугольника соответственно равны гипотенузе и острому углу другого прямоугольного треугольника, то такие треугольники равны.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203575" y="1412875"/>
            <a:ext cx="136525" cy="809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403350" y="1412875"/>
            <a:ext cx="136525" cy="8096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 rot="16200000">
            <a:off x="3635375" y="2060575"/>
            <a:ext cx="360363" cy="360363"/>
          </a:xfrm>
          <a:prstGeom prst="arc">
            <a:avLst>
              <a:gd name="adj1" fmla="val 15709146"/>
              <a:gd name="adj2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Дуга 11"/>
          <p:cNvSpPr/>
          <p:nvPr/>
        </p:nvSpPr>
        <p:spPr>
          <a:xfrm rot="16200000">
            <a:off x="1835150" y="2060575"/>
            <a:ext cx="360363" cy="360363"/>
          </a:xfrm>
          <a:prstGeom prst="arc">
            <a:avLst>
              <a:gd name="adj1" fmla="val 15709165"/>
              <a:gd name="adj2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Дуга 12"/>
          <p:cNvSpPr/>
          <p:nvPr/>
        </p:nvSpPr>
        <p:spPr>
          <a:xfrm rot="16200000">
            <a:off x="3707606" y="5014119"/>
            <a:ext cx="360363" cy="358775"/>
          </a:xfrm>
          <a:prstGeom prst="arc">
            <a:avLst>
              <a:gd name="adj1" fmla="val 15709165"/>
              <a:gd name="adj2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Дуга 13"/>
          <p:cNvSpPr/>
          <p:nvPr/>
        </p:nvSpPr>
        <p:spPr>
          <a:xfrm rot="16200000">
            <a:off x="1912143" y="5009357"/>
            <a:ext cx="360363" cy="368300"/>
          </a:xfrm>
          <a:prstGeom prst="arc">
            <a:avLst>
              <a:gd name="adj1" fmla="val 15709165"/>
              <a:gd name="adj2" fmla="val 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331913" y="5157788"/>
            <a:ext cx="0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03575" y="5157788"/>
            <a:ext cx="0" cy="14287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4" name="TextBox 17"/>
          <p:cNvSpPr txBox="1">
            <a:spLocks noChangeArrowheads="1"/>
          </p:cNvSpPr>
          <p:nvPr/>
        </p:nvSpPr>
        <p:spPr bwMode="auto">
          <a:xfrm>
            <a:off x="4211638" y="2997200"/>
            <a:ext cx="4932362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1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признак:</a:t>
            </a:r>
            <a:r>
              <a:rPr lang="ru-RU" sz="2100" i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i="1">
                <a:latin typeface="Times New Roman" pitchFamily="18" charset="0"/>
                <a:cs typeface="Times New Roman" pitchFamily="18" charset="0"/>
              </a:rPr>
            </a:br>
            <a:r>
              <a:rPr lang="ru-RU" sz="2100" i="1">
                <a:latin typeface="Times New Roman" pitchFamily="18" charset="0"/>
                <a:cs typeface="Times New Roman" pitchFamily="18" charset="0"/>
              </a:rPr>
              <a:t>Если катет и острый угол одного прямоугольного треугольника соответственно равны катету и острому углу другого прямоугольного треугольника, то такие треугольники равны.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Формулы площадей треугольника.</a:t>
            </a:r>
            <a:endParaRPr lang="ru-RU" dirty="0"/>
          </a:p>
        </p:txBody>
      </p:sp>
      <p:sp>
        <p:nvSpPr>
          <p:cNvPr id="1033" name="TextBox 5"/>
          <p:cNvSpPr txBox="1">
            <a:spLocks noChangeArrowheads="1"/>
          </p:cNvSpPr>
          <p:nvPr/>
        </p:nvSpPr>
        <p:spPr bwMode="auto">
          <a:xfrm>
            <a:off x="179388" y="1412875"/>
            <a:ext cx="554513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S = ½ ah (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Через высоту и основание)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S = ½ ab sin</a:t>
            </a:r>
            <a:r>
              <a:rPr lang="el-GR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 Через две стороны и угол между ними)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S =                                       ,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p =                 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Формула Герона)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S = rp ,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p =                  (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Через радиус вписанной окружности)</a:t>
            </a:r>
          </a:p>
          <a:p>
            <a:pPr>
              <a:lnSpc>
                <a:spcPct val="200000"/>
              </a:lnSpc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S =         (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Через радиус описанной окружности)</a:t>
            </a: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84213" y="2708275"/>
          <a:ext cx="2124075" cy="360363"/>
        </p:xfrm>
        <a:graphic>
          <a:graphicData uri="http://schemas.openxmlformats.org/presentationml/2006/ole">
            <p:oleObj spid="_x0000_s1027" name="Формула" r:id="rId3" imgW="1498320" imgH="2538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779838" y="2565400"/>
          <a:ext cx="933450" cy="576263"/>
        </p:xfrm>
        <a:graphic>
          <a:graphicData uri="http://schemas.openxmlformats.org/presentationml/2006/ole">
            <p:oleObj spid="_x0000_s1028" name="Формула" r:id="rId4" imgW="571320" imgH="39348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835150" y="3716338"/>
          <a:ext cx="936625" cy="506412"/>
        </p:xfrm>
        <a:graphic>
          <a:graphicData uri="http://schemas.openxmlformats.org/presentationml/2006/ole">
            <p:oleObj spid="_x0000_s1029" name="Формула" r:id="rId5" imgW="571320" imgH="39348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755650" y="4724400"/>
          <a:ext cx="431800" cy="582613"/>
        </p:xfrm>
        <a:graphic>
          <a:graphicData uri="http://schemas.openxmlformats.org/presentationml/2006/ole">
            <p:oleObj spid="_x0000_s1030" name="Формула" r:id="rId6" imgW="291960" imgH="393480" progId="Equation.3">
              <p:embed/>
            </p:oleObj>
          </a:graphicData>
        </a:graphic>
      </p:graphicFrame>
      <p:sp>
        <p:nvSpPr>
          <p:cNvPr id="17" name="Овал 16"/>
          <p:cNvSpPr/>
          <p:nvPr/>
        </p:nvSpPr>
        <p:spPr>
          <a:xfrm rot="15209203">
            <a:off x="6536531" y="1985169"/>
            <a:ext cx="1030288" cy="1111250"/>
          </a:xfrm>
          <a:prstGeom prst="ellipse">
            <a:avLst/>
          </a:prstGeom>
          <a:noFill/>
          <a:ln w="1905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 rot="12844169">
            <a:off x="6021388" y="954088"/>
            <a:ext cx="2447925" cy="2428875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6443663" y="1052513"/>
            <a:ext cx="288925" cy="201612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443663" y="3068638"/>
            <a:ext cx="165735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732588" y="1052513"/>
            <a:ext cx="1368425" cy="201612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019925" y="4076700"/>
            <a:ext cx="1368425" cy="201612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732588" y="6092825"/>
            <a:ext cx="1655762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6732588" y="4076700"/>
            <a:ext cx="287337" cy="201612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019925" y="4076700"/>
            <a:ext cx="73025" cy="201612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6443663" y="2492375"/>
            <a:ext cx="720725" cy="5762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6516688" y="2492375"/>
            <a:ext cx="503237" cy="73025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7092950" y="5949950"/>
            <a:ext cx="142875" cy="142875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6" name="TextBox 43"/>
          <p:cNvSpPr txBox="1">
            <a:spLocks noChangeArrowheads="1"/>
          </p:cNvSpPr>
          <p:nvPr/>
        </p:nvSpPr>
        <p:spPr bwMode="auto">
          <a:xfrm>
            <a:off x="7019925" y="5084763"/>
            <a:ext cx="215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h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Дуга 44"/>
          <p:cNvSpPr/>
          <p:nvPr/>
        </p:nvSpPr>
        <p:spPr>
          <a:xfrm>
            <a:off x="6659563" y="5876925"/>
            <a:ext cx="288925" cy="288925"/>
          </a:xfrm>
          <a:prstGeom prst="arc">
            <a:avLst>
              <a:gd name="adj1" fmla="val 15323828"/>
              <a:gd name="adj2" fmla="val 1419408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6804025" y="5661025"/>
          <a:ext cx="236538" cy="215900"/>
        </p:xfrm>
        <a:graphic>
          <a:graphicData uri="http://schemas.openxmlformats.org/presentationml/2006/ole">
            <p:oleObj spid="_x0000_s1031" name="Формула" r:id="rId7" imgW="152280" imgH="139680" progId="Equation.3">
              <p:embed/>
            </p:oleObj>
          </a:graphicData>
        </a:graphic>
      </p:graphicFrame>
      <p:sp>
        <p:nvSpPr>
          <p:cNvPr id="1048" name="TextBox 46"/>
          <p:cNvSpPr txBox="1">
            <a:spLocks noChangeArrowheads="1"/>
          </p:cNvSpPr>
          <p:nvPr/>
        </p:nvSpPr>
        <p:spPr bwMode="auto">
          <a:xfrm>
            <a:off x="6516688" y="5013325"/>
            <a:ext cx="43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b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9" name="TextBox 47"/>
          <p:cNvSpPr txBox="1">
            <a:spLocks noChangeArrowheads="1"/>
          </p:cNvSpPr>
          <p:nvPr/>
        </p:nvSpPr>
        <p:spPr bwMode="auto">
          <a:xfrm>
            <a:off x="6300788" y="1844675"/>
            <a:ext cx="43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b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0" name="TextBox 48"/>
          <p:cNvSpPr txBox="1">
            <a:spLocks noChangeArrowheads="1"/>
          </p:cNvSpPr>
          <p:nvPr/>
        </p:nvSpPr>
        <p:spPr bwMode="auto">
          <a:xfrm>
            <a:off x="7019925" y="2997200"/>
            <a:ext cx="576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1" name="TextBox 49"/>
          <p:cNvSpPr txBox="1">
            <a:spLocks noChangeArrowheads="1"/>
          </p:cNvSpPr>
          <p:nvPr/>
        </p:nvSpPr>
        <p:spPr bwMode="auto">
          <a:xfrm>
            <a:off x="7740650" y="4941888"/>
            <a:ext cx="647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c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2" name="TextBox 50"/>
          <p:cNvSpPr txBox="1">
            <a:spLocks noChangeArrowheads="1"/>
          </p:cNvSpPr>
          <p:nvPr/>
        </p:nvSpPr>
        <p:spPr bwMode="auto">
          <a:xfrm>
            <a:off x="7308850" y="6021388"/>
            <a:ext cx="576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a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3" name="TextBox 51"/>
          <p:cNvSpPr txBox="1">
            <a:spLocks noChangeArrowheads="1"/>
          </p:cNvSpPr>
          <p:nvPr/>
        </p:nvSpPr>
        <p:spPr bwMode="auto">
          <a:xfrm>
            <a:off x="7380288" y="1773238"/>
            <a:ext cx="647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c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4" name="TextBox 52"/>
          <p:cNvSpPr txBox="1">
            <a:spLocks noChangeArrowheads="1"/>
          </p:cNvSpPr>
          <p:nvPr/>
        </p:nvSpPr>
        <p:spPr bwMode="auto">
          <a:xfrm>
            <a:off x="6659563" y="2205038"/>
            <a:ext cx="7921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r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5" name="TextBox 53"/>
          <p:cNvSpPr txBox="1">
            <a:spLocks noChangeArrowheads="1"/>
          </p:cNvSpPr>
          <p:nvPr/>
        </p:nvSpPr>
        <p:spPr bwMode="auto">
          <a:xfrm>
            <a:off x="6804025" y="2636838"/>
            <a:ext cx="720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R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780</TotalTime>
  <Words>395</Words>
  <Application>Microsoft Office PowerPoint</Application>
  <PresentationFormat>Экран (4:3)</PresentationFormat>
  <Paragraphs>118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31" baseType="lpstr">
      <vt:lpstr>Lucida Sans Unicode</vt:lpstr>
      <vt:lpstr>Arial</vt:lpstr>
      <vt:lpstr>Wingdings 3</vt:lpstr>
      <vt:lpstr>Verdana</vt:lpstr>
      <vt:lpstr>Wingdings 2</vt:lpstr>
      <vt:lpstr>Calibri</vt:lpstr>
      <vt:lpstr>Batang</vt:lpstr>
      <vt:lpstr>Times New Roman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«Треугольники».</dc:title>
  <dc:creator>Igor</dc:creator>
  <cp:lastModifiedBy>Admin</cp:lastModifiedBy>
  <cp:revision>81</cp:revision>
  <dcterms:created xsi:type="dcterms:W3CDTF">2015-03-12T16:16:15Z</dcterms:created>
  <dcterms:modified xsi:type="dcterms:W3CDTF">2015-03-15T15:09:19Z</dcterms:modified>
</cp:coreProperties>
</file>