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696" r:id="rId4"/>
    <p:sldMasterId id="2147483708" r:id="rId5"/>
  </p:sldMasterIdLst>
  <p:sldIdLst>
    <p:sldId id="256" r:id="rId6"/>
    <p:sldId id="257" r:id="rId7"/>
    <p:sldId id="268" r:id="rId8"/>
    <p:sldId id="259" r:id="rId9"/>
    <p:sldId id="262" r:id="rId10"/>
    <p:sldId id="258" r:id="rId11"/>
    <p:sldId id="261" r:id="rId12"/>
    <p:sldId id="266" r:id="rId13"/>
    <p:sldId id="270" r:id="rId14"/>
    <p:sldId id="271" r:id="rId15"/>
    <p:sldId id="272" r:id="rId16"/>
    <p:sldId id="269" r:id="rId17"/>
    <p:sldId id="274" r:id="rId18"/>
    <p:sldId id="275" r:id="rId19"/>
    <p:sldId id="263" r:id="rId20"/>
    <p:sldId id="264" r:id="rId21"/>
    <p:sldId id="273" r:id="rId22"/>
    <p:sldId id="26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10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8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108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876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71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259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15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00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112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276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4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5288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16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326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3326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7996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552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5389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328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3419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0582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961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8967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541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7240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9082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0614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6016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5626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5147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7179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0446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95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5734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406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609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0296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166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3017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721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4148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3775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3776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526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48023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7910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4911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673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6959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6027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97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69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76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58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46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26456-E2A8-4F3C-BD7B-2E928759E38B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EF7F5-B96C-4053-9761-12628959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03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37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273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18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26456-E2A8-4F3C-BD7B-2E928759E38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30.09.2014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EF7F5-B96C-4053-9761-12628959C5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0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_________Microsoft_Word1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_________Microsoft_Word2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package" Target="../embeddings/_________Microsoft_Word3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package" Target="../embeddings/_________Microsoft_Word4.docx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8247" y="836712"/>
            <a:ext cx="4572000" cy="181588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/>
            <a:r>
              <a:rPr lang="ru-RU" sz="2800" b="1" cap="all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модель </a:t>
            </a:r>
            <a:r>
              <a:rPr lang="ru-RU" sz="28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урока технологии в соответствии с требованиями ФГОС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8680"/>
            <a:ext cx="2195512" cy="3088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221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3254815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114300">
              <a:spcAft>
                <a:spcPts val="0"/>
              </a:spcAft>
            </a:pP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Выполнена</a:t>
            </a:r>
            <a:r>
              <a:rPr lang="ru-RU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:                                                            </a:t>
            </a:r>
            <a:endParaRPr lang="ru-RU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3086100" algn="l"/>
              </a:tabLst>
            </a:pP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Качановой </a:t>
            </a:r>
            <a:r>
              <a:rPr lang="ru-RU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Евгении Юрьевны,   </a:t>
            </a: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                                                     </a:t>
            </a:r>
            <a:r>
              <a:rPr lang="ru-RU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учителем технологии                                                           первой квалификационной категории </a:t>
            </a: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                                                         </a:t>
            </a:r>
            <a:r>
              <a:rPr lang="ru-RU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МКОУ СОШ №6  с. Дербетовка  Ставропольского края </a:t>
            </a:r>
            <a:endParaRPr lang="ru-RU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3086100" algn="l"/>
              </a:tabLst>
            </a:pPr>
            <a:r>
              <a:rPr lang="ru-RU" b="1" dirty="0" err="1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Апанасенковского</a:t>
            </a:r>
            <a:r>
              <a:rPr lang="ru-RU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 района </a:t>
            </a:r>
            <a:endParaRPr lang="ru-RU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660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8441" y="293832"/>
            <a:ext cx="49271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Производство ткани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5" y="998406"/>
            <a:ext cx="7632847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2.Методическое </a:t>
            </a: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оснащение урока:</a:t>
            </a:r>
          </a:p>
          <a:p>
            <a:pPr algn="ctr"/>
            <a:r>
              <a:rPr lang="ru-RU" sz="1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Материально </a:t>
            </a: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– техническая база: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1.кабинет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технологии: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2.инструменты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, приспособления;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3.материалы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(ткани растительного происхождения);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4.компьютер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;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5.мультимедийный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проектор;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6.экран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;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7.коллекции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«хлопок», «лён».</a:t>
            </a:r>
          </a:p>
          <a:p>
            <a:pPr algn="ctr"/>
            <a:r>
              <a:rPr lang="ru-RU" sz="1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Дидактическое </a:t>
            </a: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обеспечение: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1.Учебное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пособие §14: </a:t>
            </a:r>
            <a:r>
              <a:rPr lang="ru-RU" sz="1200" b="1" cap="all" dirty="0" err="1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Н.В.Синица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, </a:t>
            </a:r>
            <a:r>
              <a:rPr lang="ru-RU" sz="1200" b="1" cap="all" dirty="0" err="1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В.Д.Симоненко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 «Технологии ведения дома» 5 класс Москва: «</a:t>
            </a:r>
            <a:r>
              <a:rPr lang="ru-RU" sz="1200" b="1" cap="all" dirty="0" err="1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Вентана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-Граф», 2012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2.Рабочая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тетрадь 5 класс </a:t>
            </a:r>
            <a:r>
              <a:rPr lang="ru-RU" sz="1200" b="1" cap="all" dirty="0" err="1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Н.В.Синица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, Москва: «</a:t>
            </a:r>
            <a:r>
              <a:rPr lang="ru-RU" sz="1200" b="1" cap="all" dirty="0" err="1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Вентана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-Граф», 2013-06-12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3.интернет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(видео)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4.презентации</a:t>
            </a:r>
            <a:endParaRPr lang="ru-RU" sz="1200" b="1" cap="all" dirty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1200" b="1" cap="all" dirty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1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Учебно-техническая </a:t>
            </a: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документация: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1.тесты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;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2.таблицы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« Производство пряжи», «Производство ткани»;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3.инструкционно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- технологические карты (определение лицевой и изнаночной сторон в ткани, определение  направления нитей основы);</a:t>
            </a:r>
          </a:p>
          <a:p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4.кроссворд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sz="1200" b="1" cap="all" dirty="0" smtClean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609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8441" y="293832"/>
            <a:ext cx="49271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Производство ткани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2934" y="1268760"/>
            <a:ext cx="6840760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Методы обучения: </a:t>
            </a:r>
          </a:p>
          <a:p>
            <a:pPr>
              <a:lnSpc>
                <a:spcPct val="150000"/>
              </a:lnSpc>
            </a:pPr>
            <a:r>
              <a:rPr lang="ru-RU" sz="12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рассказ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, демонстрация наглядных пособий, работа с мультимедийными средствами, беседа, лабораторные работы, опрос</a:t>
            </a:r>
          </a:p>
          <a:p>
            <a:endParaRPr lang="ru-RU" sz="1200" b="1" cap="all" dirty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Тип урока: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комбинированный</a:t>
            </a:r>
          </a:p>
          <a:p>
            <a:endParaRPr lang="ru-RU" sz="1200" b="1" cap="all" dirty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Вид урока: 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урок-исследование</a:t>
            </a:r>
          </a:p>
          <a:p>
            <a:endParaRPr lang="ru-RU" sz="1200" b="1" cap="all" dirty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lnSpc>
                <a:spcPct val="150000"/>
              </a:lnSpc>
            </a:pP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Словарная работа на уроке:</a:t>
            </a:r>
          </a:p>
          <a:p>
            <a:pPr>
              <a:lnSpc>
                <a:spcPct val="150000"/>
              </a:lnSpc>
            </a:pP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 волокна растительного происхождения (хлопок, лён), </a:t>
            </a:r>
          </a:p>
          <a:p>
            <a:pPr>
              <a:lnSpc>
                <a:spcPct val="150000"/>
              </a:lnSpc>
            </a:pP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прядение, пряжа (нити), </a:t>
            </a:r>
            <a:r>
              <a:rPr lang="ru-RU" sz="1200" b="1" cap="all" dirty="0" err="1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прядильщик,ткач</a:t>
            </a: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долевые нити (основа), поперечные нити (уток), кромка; </a:t>
            </a:r>
          </a:p>
          <a:p>
            <a:pPr>
              <a:lnSpc>
                <a:spcPct val="150000"/>
              </a:lnSpc>
            </a:pP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полотняное переплетение,</a:t>
            </a:r>
          </a:p>
          <a:p>
            <a:pPr>
              <a:lnSpc>
                <a:spcPct val="150000"/>
              </a:lnSpc>
            </a:pP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 ткацкий рисунок, раппорт; </a:t>
            </a:r>
          </a:p>
          <a:p>
            <a:pPr>
              <a:lnSpc>
                <a:spcPct val="150000"/>
              </a:lnSpc>
            </a:pPr>
            <a:r>
              <a:rPr lang="ru-RU" sz="12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отбеливание, крашение, печатание.</a:t>
            </a:r>
            <a:endParaRPr lang="ru-RU" sz="1200" b="1" cap="all" dirty="0" smtClean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453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63895" y="293832"/>
            <a:ext cx="30162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этапы </a:t>
            </a:r>
            <a:r>
              <a:rPr lang="ru-RU" sz="3600" b="1" cap="all" dirty="0" smtClean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урока</a:t>
            </a:r>
            <a:endParaRPr lang="ru-RU" sz="3600" b="1" cap="all" dirty="0">
              <a:ln/>
              <a:solidFill>
                <a:srgbClr val="F79646">
                  <a:lumMod val="50000"/>
                </a:srgbClr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98406"/>
            <a:ext cx="4308359" cy="22048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4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Мотивационно-целевой</a:t>
            </a:r>
            <a:endParaRPr lang="ru-RU" sz="2400" b="1" cap="all" dirty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4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Практический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ru-RU" sz="24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Рефлексивно-оценочный</a:t>
            </a:r>
          </a:p>
        </p:txBody>
      </p:sp>
    </p:spTree>
    <p:extLst>
      <p:ext uri="{BB962C8B-B14F-4D97-AF65-F5344CB8AC3E}">
        <p14:creationId xmlns:p14="http://schemas.microsoft.com/office/powerpoint/2010/main" val="233186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63647" y="293832"/>
            <a:ext cx="34167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600" b="1" cap="all" dirty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II.	</a:t>
            </a:r>
            <a:r>
              <a:rPr lang="ru-RU" sz="3600" b="1" cap="all" dirty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Ход урока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894363"/>
              </p:ext>
            </p:extLst>
          </p:nvPr>
        </p:nvGraphicFramePr>
        <p:xfrm>
          <a:off x="1691680" y="940163"/>
          <a:ext cx="6065214" cy="5370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Документ" r:id="rId4" imgW="9223789" imgH="8207686" progId="Word.Document.12">
                  <p:embed/>
                </p:oleObj>
              </mc:Choice>
              <mc:Fallback>
                <p:oleObj name="Документ" r:id="rId4" imgW="9223789" imgH="82076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1680" y="940163"/>
                        <a:ext cx="6065214" cy="53709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453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895515"/>
              </p:ext>
            </p:extLst>
          </p:nvPr>
        </p:nvGraphicFramePr>
        <p:xfrm>
          <a:off x="1619672" y="905365"/>
          <a:ext cx="6624735" cy="5681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Документ" r:id="rId4" imgW="9223789" imgH="7908787" progId="Word.Document.12">
                  <p:embed/>
                </p:oleObj>
              </mc:Choice>
              <mc:Fallback>
                <p:oleObj name="Документ" r:id="rId4" imgW="9223789" imgH="79087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19672" y="905365"/>
                        <a:ext cx="6624735" cy="56815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670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719991"/>
              </p:ext>
            </p:extLst>
          </p:nvPr>
        </p:nvGraphicFramePr>
        <p:xfrm>
          <a:off x="755576" y="692696"/>
          <a:ext cx="8111134" cy="3690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Документ" r:id="rId4" imgW="9223789" imgH="4197182" progId="Word.Document.12">
                  <p:embed/>
                </p:oleObj>
              </mc:Choice>
              <mc:Fallback>
                <p:oleObj name="Документ" r:id="rId4" imgW="9223789" imgH="41971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5576" y="692696"/>
                        <a:ext cx="8111134" cy="3690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133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161343"/>
              </p:ext>
            </p:extLst>
          </p:nvPr>
        </p:nvGraphicFramePr>
        <p:xfrm>
          <a:off x="395536" y="548680"/>
          <a:ext cx="8511440" cy="4038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Документ" r:id="rId4" imgW="9223789" imgH="4375227" progId="Word.Document.12">
                  <p:embed/>
                </p:oleObj>
              </mc:Choice>
              <mc:Fallback>
                <p:oleObj name="Документ" r:id="rId4" imgW="9223789" imgH="43752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536" y="548680"/>
                        <a:ext cx="8511440" cy="4038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190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7018" y="1412776"/>
            <a:ext cx="7560840" cy="2977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200000"/>
              </a:lnSpc>
            </a:pPr>
            <a:r>
              <a:rPr lang="ru-RU" sz="16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Новый подход к образованию соответствует современному представлению об уроке. Именно такой урок называется современным, где учитель вместе с учащимися на равных ведет работу по поиску и отбору научного содержания знания, подлежащего усвоению; только тогда знание становится личностно значимым, а ученик воспринимается учителем как творец своего знания.</a:t>
            </a:r>
          </a:p>
        </p:txBody>
      </p:sp>
    </p:spTree>
    <p:extLst>
      <p:ext uri="{BB962C8B-B14F-4D97-AF65-F5344CB8AC3E}">
        <p14:creationId xmlns:p14="http://schemas.microsoft.com/office/powerpoint/2010/main" val="362453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5616624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Посредственный учитель излагает. </a:t>
            </a:r>
          </a:p>
          <a:p>
            <a:endParaRPr lang="ru-RU" sz="2400" b="1" cap="all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2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Хороший учитель объясняет. </a:t>
            </a:r>
          </a:p>
          <a:p>
            <a:endParaRPr lang="ru-RU" sz="2400" b="1" cap="all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2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Выдающийся учитель показывает. </a:t>
            </a:r>
          </a:p>
          <a:p>
            <a:endParaRPr lang="ru-RU" sz="2400" b="1" cap="all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2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Великий учитель вдохновляет.</a:t>
            </a:r>
            <a:endParaRPr lang="ru-RU" sz="2400" b="1" cap="all" spc="0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7859" y="3439047"/>
            <a:ext cx="21482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Уильям Уорд</a:t>
            </a:r>
            <a:endParaRPr lang="ru-RU" sz="2400" b="1" cap="all" spc="0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951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97658"/>
            <a:ext cx="684076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«Урок – это зеркало общей и педагогической культуры учителя, мерило его интеллектуального богатства, показатель его кругозора, эрудиции» </a:t>
            </a:r>
          </a:p>
          <a:p>
            <a:endParaRPr lang="ru-RU" sz="2400" b="1" cap="all" dirty="0" smtClean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2400" b="1" cap="all" spc="0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</a:t>
            </a:r>
            <a:r>
              <a:rPr lang="ru-RU" sz="2400" b="1" cap="all" spc="0" dirty="0" err="1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В.А.Сухомлинский</a:t>
            </a:r>
            <a:endParaRPr lang="ru-RU" sz="3600" b="1" cap="all" spc="0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681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25911" y="260648"/>
            <a:ext cx="82654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Системно-</a:t>
            </a:r>
            <a:r>
              <a:rPr lang="ru-RU" sz="3600" b="1" cap="all" dirty="0" err="1" smtClean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деятельностный</a:t>
            </a:r>
            <a:r>
              <a:rPr lang="ru-RU" sz="3600" b="1" cap="all" dirty="0" smtClean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 подход</a:t>
            </a:r>
            <a:endParaRPr lang="ru-RU" sz="3600" b="1" cap="all" dirty="0">
              <a:ln/>
              <a:solidFill>
                <a:srgbClr val="F79646">
                  <a:lumMod val="50000"/>
                </a:srgbClr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7761" y="1172641"/>
            <a:ext cx="86817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Новым смыслом урока является   решение проблем самими школьниками в процессе урока через самостоятельную  познавательную деятельность</a:t>
            </a:r>
            <a:r>
              <a:rPr lang="ru-RU" sz="24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. </a:t>
            </a:r>
            <a:endParaRPr lang="ru-RU" sz="2400" b="1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2712" y="2690336"/>
            <a:ext cx="851180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То есть учащийся становится активной личностью, умеющей ставить цели и достигать их, самостоятельно перерабатывать информацию и применять имеющиеся знания  на практике.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7761" y="4581128"/>
            <a:ext cx="658648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учитель  управляет </a:t>
            </a:r>
            <a:r>
              <a:rPr lang="ru-RU" sz="24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процессом </a:t>
            </a:r>
            <a:r>
              <a:rPr lang="ru-RU" sz="24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обучения. </a:t>
            </a:r>
            <a:endParaRPr lang="ru-RU" sz="2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009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692030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«Нужно, чтобы дети, по возможности, учились самостоятельно, а учитель руководил этим самостоятельным процессом и давал для него материал» </a:t>
            </a:r>
          </a:p>
          <a:p>
            <a:r>
              <a:rPr lang="ru-RU" sz="24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cap="all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       </a:t>
            </a:r>
          </a:p>
          <a:p>
            <a:r>
              <a:rPr lang="ru-RU" sz="2400" b="1" cap="all" spc="0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   К.Д. Ушинский </a:t>
            </a:r>
            <a:endParaRPr lang="ru-RU" sz="2400" b="1" cap="all" spc="0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177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660" y="188640"/>
            <a:ext cx="86877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Требования к </a:t>
            </a:r>
            <a:r>
              <a:rPr lang="ru-RU" sz="3600" b="1" cap="all" dirty="0" err="1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</a:t>
            </a:r>
            <a:r>
              <a:rPr lang="ru-RU" sz="3600" b="1" cap="all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результатам </a:t>
            </a:r>
            <a:r>
              <a:rPr lang="ru-RU" sz="3600" b="1" cap="all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обучения</a:t>
            </a:r>
            <a:endParaRPr lang="ru-RU" sz="3600" b="1" cap="all" spc="0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7684" y="1378889"/>
            <a:ext cx="20617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личностные</a:t>
            </a:r>
            <a:endParaRPr lang="ru-RU" sz="2400" b="1" cap="all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1821" y="2323050"/>
            <a:ext cx="279557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err="1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метапредметные</a:t>
            </a:r>
            <a:endParaRPr lang="ru-RU" sz="2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3161815"/>
            <a:ext cx="20592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предметные</a:t>
            </a:r>
            <a:endParaRPr lang="ru-RU" sz="2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456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7761" y="17760"/>
            <a:ext cx="86817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Развитие личности школьника через формирование универсальных учебных действий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2060848"/>
            <a:ext cx="66892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200000"/>
              </a:lnSpc>
            </a:pPr>
            <a:r>
              <a:rPr lang="ru-RU" sz="24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познавательные</a:t>
            </a:r>
          </a:p>
          <a:p>
            <a:pPr>
              <a:lnSpc>
                <a:spcPct val="200000"/>
              </a:lnSpc>
            </a:pPr>
            <a:r>
              <a:rPr lang="ru-RU" sz="24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 регулятивные</a:t>
            </a:r>
          </a:p>
          <a:p>
            <a:pPr>
              <a:lnSpc>
                <a:spcPct val="200000"/>
              </a:lnSpc>
            </a:pPr>
            <a:r>
              <a:rPr lang="ru-RU" sz="24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 коммуникативные</a:t>
            </a:r>
          </a:p>
        </p:txBody>
      </p:sp>
    </p:spTree>
    <p:extLst>
      <p:ext uri="{BB962C8B-B14F-4D97-AF65-F5344CB8AC3E}">
        <p14:creationId xmlns:p14="http://schemas.microsoft.com/office/powerpoint/2010/main" val="54760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6176" y="293832"/>
            <a:ext cx="71916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этапы конструирования </a:t>
            </a:r>
            <a:r>
              <a:rPr lang="ru-RU" sz="3600" b="1" cap="all" dirty="0" smtClean="0">
                <a:ln/>
                <a:solidFill>
                  <a:schemeClr val="accent6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урока</a:t>
            </a:r>
            <a:endParaRPr lang="ru-RU" sz="3600" b="1" cap="all" spc="0" dirty="0">
              <a:ln/>
              <a:solidFill>
                <a:schemeClr val="accent6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98406"/>
            <a:ext cx="8135689" cy="40318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•Определение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темы учебного материала. </a:t>
            </a:r>
          </a:p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•Определение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дидактической цели темы. </a:t>
            </a:r>
          </a:p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•Определение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типа урока: </a:t>
            </a:r>
          </a:p>
          <a:p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-	</a:t>
            </a:r>
            <a:r>
              <a:rPr lang="ru-RU" sz="16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урок изучения и первичного закрепления новых знаний; </a:t>
            </a:r>
          </a:p>
          <a:p>
            <a:r>
              <a:rPr lang="ru-RU" sz="16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-	закрепления новых знаний;</a:t>
            </a:r>
          </a:p>
          <a:p>
            <a:r>
              <a:rPr lang="ru-RU" sz="16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-	комплексного применения знаний, умений и навыков;</a:t>
            </a:r>
          </a:p>
          <a:p>
            <a:r>
              <a:rPr lang="ru-RU" sz="16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-	обобщения и систематизации знаний;</a:t>
            </a:r>
          </a:p>
          <a:p>
            <a:r>
              <a:rPr lang="ru-RU" sz="16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-	проверки, оценки и коррекции знаний, умений и навыков учащихся</a:t>
            </a:r>
            <a:r>
              <a:rPr lang="ru-RU" sz="14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;</a:t>
            </a:r>
          </a:p>
          <a:p>
            <a:r>
              <a:rPr lang="ru-RU" sz="16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-	 комбинированный.</a:t>
            </a:r>
          </a:p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•Продумывание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структуры урока. </a:t>
            </a:r>
          </a:p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•Обеспеченность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урока (таблица). </a:t>
            </a:r>
          </a:p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•Отбор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содержания учебного материала. </a:t>
            </a:r>
          </a:p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•Выбор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методов обучения. </a:t>
            </a:r>
          </a:p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•Выбор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форм организации педагогической деятельности </a:t>
            </a:r>
          </a:p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•Оценка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знаний, умений и навыков.</a:t>
            </a:r>
          </a:p>
          <a:p>
            <a:r>
              <a:rPr lang="ru-RU" sz="16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•Рефлексия </a:t>
            </a:r>
            <a:r>
              <a:rPr lang="ru-RU" sz="16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урока.</a:t>
            </a:r>
          </a:p>
        </p:txBody>
      </p:sp>
    </p:spTree>
    <p:extLst>
      <p:ext uri="{BB962C8B-B14F-4D97-AF65-F5344CB8AC3E}">
        <p14:creationId xmlns:p14="http://schemas.microsoft.com/office/powerpoint/2010/main" val="2170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9689" y="293832"/>
            <a:ext cx="86846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Структура комбинированного урока.</a:t>
            </a:r>
          </a:p>
          <a:p>
            <a:pPr algn="ctr"/>
            <a:endParaRPr lang="ru-RU" sz="3600" b="1" cap="all" dirty="0">
              <a:ln/>
              <a:solidFill>
                <a:srgbClr val="F79646">
                  <a:lumMod val="50000"/>
                </a:srgbClr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689" y="1124744"/>
            <a:ext cx="8486426" cy="4455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6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Организационный </a:t>
            </a:r>
            <a:r>
              <a:rPr lang="ru-RU" sz="16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этап</a:t>
            </a:r>
            <a:r>
              <a:rPr lang="ru-RU" sz="16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sz="1600" b="1" cap="all" dirty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6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Постановка </a:t>
            </a:r>
            <a:r>
              <a:rPr lang="ru-RU" sz="16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цели и задач урока. Мотивация учебной деятельности учащихся.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6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Актуализация </a:t>
            </a:r>
            <a:r>
              <a:rPr lang="ru-RU" sz="16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знаний.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6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Первичное </a:t>
            </a:r>
            <a:r>
              <a:rPr lang="ru-RU" sz="16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усвоение новых знаний.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6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Первичная </a:t>
            </a:r>
            <a:r>
              <a:rPr lang="ru-RU" sz="16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проверка понимания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6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Первичное </a:t>
            </a:r>
            <a:r>
              <a:rPr lang="ru-RU" sz="16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закрепление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6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Контроль </a:t>
            </a:r>
            <a:r>
              <a:rPr lang="ru-RU" sz="16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усвоения, обсуждение допущенных ошибок и их коррекция.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sz="1600" b="1" cap="all" dirty="0" smtClean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Информация </a:t>
            </a:r>
            <a:r>
              <a:rPr lang="ru-RU" sz="1600" b="1" cap="all" dirty="0">
                <a:ln w="0"/>
                <a:solidFill>
                  <a:srgbClr val="F79646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</a:rPr>
              <a:t>о домашнем задании, инструктаж по его выполнению</a:t>
            </a:r>
          </a:p>
          <a:p>
            <a:pPr>
              <a:lnSpc>
                <a:spcPct val="200000"/>
              </a:lnSpc>
            </a:pPr>
            <a:endParaRPr lang="ru-RU" sz="1600" b="1" cap="all" dirty="0">
              <a:ln w="0"/>
              <a:solidFill>
                <a:srgbClr val="F79646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975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4064" y="273092"/>
            <a:ext cx="787843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/>
                <a:solidFill>
                  <a:srgbClr val="F79646">
                    <a:lumMod val="50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Тема урока: Производство ткани.</a:t>
            </a:r>
          </a:p>
          <a:p>
            <a:pPr algn="ctr"/>
            <a:endParaRPr lang="ru-RU" sz="3600" b="1" cap="all" dirty="0">
              <a:ln/>
              <a:solidFill>
                <a:srgbClr val="F79646">
                  <a:lumMod val="50000"/>
                </a:srgbClr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1624" y="1052736"/>
            <a:ext cx="7920879" cy="45858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" b="1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I.Дидактическое</a:t>
            </a:r>
            <a:r>
              <a:rPr lang="ru-RU" sz="1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обоснование урока</a:t>
            </a:r>
          </a:p>
          <a:p>
            <a:endParaRPr lang="ru-RU" sz="1200" b="1" cap="all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1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1.Цели </a:t>
            </a: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урока:</a:t>
            </a:r>
          </a:p>
          <a:p>
            <a:pPr algn="ctr"/>
            <a:r>
              <a:rPr lang="ru-RU" sz="1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Предметные </a:t>
            </a: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цели:</a:t>
            </a:r>
          </a:p>
          <a:p>
            <a:r>
              <a:rPr lang="ru-RU" sz="12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1способствовать </a:t>
            </a:r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формированию и развитию знаний о технологии изготовления пряжи, нитей, ткани;</a:t>
            </a:r>
          </a:p>
          <a:p>
            <a:r>
              <a:rPr lang="ru-RU" sz="12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2.способствовать </a:t>
            </a:r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развитию умения определять в ткани нити основы (долевой), нити утка (поперечной), кромки, лицевой стороны ткани.</a:t>
            </a:r>
          </a:p>
          <a:p>
            <a:r>
              <a:rPr lang="ru-RU" sz="12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3.ознакомить </a:t>
            </a:r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 видами переплетений нитей в ткани (полотняное).</a:t>
            </a:r>
          </a:p>
          <a:p>
            <a:pPr algn="ctr"/>
            <a:r>
              <a:rPr lang="ru-RU" sz="1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Личностные </a:t>
            </a: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цели:</a:t>
            </a:r>
          </a:p>
          <a:p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1.способствовать развитию речи учащихся;</a:t>
            </a:r>
          </a:p>
          <a:p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2.учить анализировать свою работу, выделять главное; </a:t>
            </a:r>
          </a:p>
          <a:p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3.учить сравнивать свою работу с работой друзей по классу;</a:t>
            </a:r>
          </a:p>
          <a:p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4.способствовать овладению всеми видами памяти;</a:t>
            </a:r>
          </a:p>
          <a:p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5.способствовать формированию и развитию познавательного      интереса учащихся к предмету «Технология».</a:t>
            </a:r>
          </a:p>
          <a:p>
            <a:pPr algn="ctr"/>
            <a:r>
              <a:rPr lang="ru-RU" sz="1200" b="1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Метапредметные</a:t>
            </a:r>
            <a:r>
              <a:rPr lang="ru-RU" sz="1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цели:</a:t>
            </a:r>
          </a:p>
          <a:p>
            <a:endParaRPr lang="ru-RU" sz="1200" b="1" cap="all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12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1.ознакомить </a:t>
            </a:r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со старинными способами получения пряжи, нитей и ткани (познавательные УУД);</a:t>
            </a:r>
          </a:p>
          <a:p>
            <a:r>
              <a:rPr lang="ru-RU" sz="12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2.ознакомить </a:t>
            </a:r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 современной технологией производства ткани: прядением, ткачеством, отделкой (познавательные УУД);</a:t>
            </a:r>
          </a:p>
          <a:p>
            <a:r>
              <a:rPr lang="ru-RU" sz="12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3.проинформировать </a:t>
            </a:r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 профессиях: оператор прядильного производства и ткач;</a:t>
            </a:r>
          </a:p>
          <a:p>
            <a:r>
              <a:rPr lang="ru-RU" sz="1200" b="1" cap="all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4.ознакомить </a:t>
            </a:r>
            <a:r>
              <a:rPr lang="ru-RU" sz="1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 видами переплетения нитей в ткани, научить определять на схеме раппорт ткацкого рисунка (познавательные УУД).</a:t>
            </a:r>
          </a:p>
        </p:txBody>
      </p:sp>
    </p:spTree>
    <p:extLst>
      <p:ext uri="{BB962C8B-B14F-4D97-AF65-F5344CB8AC3E}">
        <p14:creationId xmlns:p14="http://schemas.microsoft.com/office/powerpoint/2010/main" val="360077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порфол</Template>
  <TotalTime>934</TotalTime>
  <Words>658</Words>
  <Application>Microsoft Office PowerPoint</Application>
  <PresentationFormat>Экран (4:3)</PresentationFormat>
  <Paragraphs>118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Тема Office</vt:lpstr>
      <vt:lpstr>1_Тема Office</vt:lpstr>
      <vt:lpstr>3_Тема Office</vt:lpstr>
      <vt:lpstr>4_Тема Office</vt:lpstr>
      <vt:lpstr>2_Тема Office</vt:lpstr>
      <vt:lpstr>Документ Microsoft Word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User</cp:lastModifiedBy>
  <cp:revision>28</cp:revision>
  <dcterms:created xsi:type="dcterms:W3CDTF">2014-09-25T12:07:50Z</dcterms:created>
  <dcterms:modified xsi:type="dcterms:W3CDTF">2014-09-30T10:48:53Z</dcterms:modified>
</cp:coreProperties>
</file>