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71" r:id="rId10"/>
    <p:sldId id="268" r:id="rId11"/>
    <p:sldId id="269" r:id="rId12"/>
    <p:sldId id="270" r:id="rId13"/>
    <p:sldId id="272" r:id="rId14"/>
    <p:sldId id="273" r:id="rId15"/>
  </p:sldIdLst>
  <p:sldSz cx="12801600" cy="9601200" type="A3"/>
  <p:notesSz cx="6858000" cy="9144000"/>
  <p:defaultTextStyle>
    <a:defPPr>
      <a:defRPr lang="ru-RU"/>
    </a:defPPr>
    <a:lvl1pPr marL="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 userDrawn="1">
          <p15:clr>
            <a:srgbClr val="A4A3A4"/>
          </p15:clr>
        </p15:guide>
        <p15:guide id="2" pos="40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725" y="67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AACF0-3234-4689-A3BC-1E50B127C7F4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8688C3-E140-4031-AD7D-1A1F10234B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347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801600" cy="64008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6667" y="1"/>
            <a:ext cx="12794935" cy="64008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" y="6944192"/>
            <a:ext cx="8161020" cy="2048256"/>
          </a:xfrm>
        </p:spPr>
        <p:txBody>
          <a:bodyPr anchor="ctr">
            <a:normAutofit/>
          </a:bodyPr>
          <a:lstStyle>
            <a:lvl1pPr algn="r">
              <a:defRPr sz="6160" spc="28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41130" y="6944192"/>
            <a:ext cx="3360420" cy="2048256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24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640080" indent="0" algn="ctr">
              <a:buNone/>
              <a:defRPr sz="2240"/>
            </a:lvl2pPr>
            <a:lvl3pPr marL="1280160" indent="0" algn="ctr">
              <a:buNone/>
              <a:defRPr sz="224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806185" y="7369748"/>
            <a:ext cx="0" cy="128016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670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770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7" y="1066800"/>
            <a:ext cx="2760345" cy="757428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0132" y="1066800"/>
            <a:ext cx="7960995" cy="75742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561320" y="242988"/>
            <a:ext cx="0" cy="96012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7954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40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801600" cy="64008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6667" y="1"/>
            <a:ext cx="12794935" cy="64008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" y="6944192"/>
            <a:ext cx="8161020" cy="2048256"/>
          </a:xfrm>
        </p:spPr>
        <p:txBody>
          <a:bodyPr anchor="ctr">
            <a:normAutofit/>
          </a:bodyPr>
          <a:lstStyle>
            <a:lvl1pPr algn="r">
              <a:defRPr sz="6160" b="0" spc="28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1130" y="6944192"/>
            <a:ext cx="3360420" cy="2048256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24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6400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806185" y="7369748"/>
            <a:ext cx="0" cy="128016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1008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334" y="819303"/>
            <a:ext cx="10206076" cy="20994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334" y="3200400"/>
            <a:ext cx="4992624" cy="56327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8786" y="3200400"/>
            <a:ext cx="4992624" cy="56327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305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75334" y="819303"/>
            <a:ext cx="10206076" cy="20994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334" y="3051490"/>
            <a:ext cx="4992624" cy="1152144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3080" b="0" cap="none" baseline="0">
                <a:solidFill>
                  <a:schemeClr val="accent1"/>
                </a:solidFill>
                <a:latin typeface="+mn-lt"/>
              </a:defRPr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5334" y="4154903"/>
            <a:ext cx="4992624" cy="46782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88786" y="3051490"/>
            <a:ext cx="4992624" cy="1152144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308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marL="0" lvl="0" indent="0" algn="l" defTabSz="1280160" rtl="0" eaLnBrk="1" latinLnBrk="0" hangingPunct="1">
              <a:lnSpc>
                <a:spcPct val="90000"/>
              </a:lnSpc>
              <a:spcBef>
                <a:spcPts val="252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88786" y="4154903"/>
            <a:ext cx="4992624" cy="46782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561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176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089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75334" y="660113"/>
            <a:ext cx="4608576" cy="2432304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504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0" y="1152144"/>
            <a:ext cx="5962345" cy="7258507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240"/>
            </a:lvl2pPr>
            <a:lvl3pPr>
              <a:defRPr sz="1680"/>
            </a:lvl3pPr>
            <a:lvl4pPr>
              <a:defRPr sz="1680"/>
            </a:lvl4pPr>
            <a:lvl5pPr>
              <a:defRPr sz="1680"/>
            </a:lvl5pPr>
            <a:lvl6pPr>
              <a:defRPr sz="1680"/>
            </a:lvl6pPr>
            <a:lvl7pPr>
              <a:defRPr sz="1680"/>
            </a:lvl7pPr>
            <a:lvl8pPr>
              <a:defRPr sz="1680"/>
            </a:lvl8pPr>
            <a:lvl9pPr>
              <a:defRPr sz="168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334" y="3160508"/>
            <a:ext cx="4608576" cy="5267212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840"/>
              </a:spcBef>
              <a:buNone/>
              <a:defRPr sz="2240"/>
            </a:lvl1pPr>
            <a:lvl2pPr marL="640080" indent="0">
              <a:buNone/>
              <a:defRPr sz="1680"/>
            </a:lvl2pPr>
            <a:lvl3pPr marL="1280160" indent="0">
              <a:buNone/>
              <a:defRPr sz="1400"/>
            </a:lvl3pPr>
            <a:lvl4pPr marL="1920240" indent="0">
              <a:buNone/>
              <a:defRPr sz="1260"/>
            </a:lvl4pPr>
            <a:lvl5pPr marL="2560320" indent="0">
              <a:buNone/>
              <a:defRPr sz="1260"/>
            </a:lvl5pPr>
            <a:lvl6pPr marL="3200400" indent="0">
              <a:buNone/>
              <a:defRPr sz="1260"/>
            </a:lvl6pPr>
            <a:lvl7pPr marL="3840480" indent="0">
              <a:buNone/>
              <a:defRPr sz="1260"/>
            </a:lvl7pPr>
            <a:lvl8pPr marL="4480560" indent="0">
              <a:buNone/>
              <a:defRPr sz="1260"/>
            </a:lvl8pPr>
            <a:lvl9pPr marL="5120640" indent="0">
              <a:buNone/>
              <a:defRPr sz="126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600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" y="6944193"/>
            <a:ext cx="8161020" cy="2048256"/>
          </a:xfrm>
        </p:spPr>
        <p:txBody>
          <a:bodyPr anchor="ctr">
            <a:normAutofit/>
          </a:bodyPr>
          <a:lstStyle>
            <a:lvl1pPr algn="r">
              <a:defRPr sz="6160" spc="28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798400" cy="64008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41130" y="6944193"/>
            <a:ext cx="3360420" cy="2048256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24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806185" y="7369748"/>
            <a:ext cx="0" cy="128016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546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75334" y="819303"/>
            <a:ext cx="10206076" cy="20994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335" y="3200400"/>
            <a:ext cx="10206077" cy="563270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75336" y="9058986"/>
            <a:ext cx="2261850" cy="3840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5080" y="9058986"/>
            <a:ext cx="6196532" cy="3840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9058986"/>
            <a:ext cx="1022350" cy="3840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800100" y="1156854"/>
            <a:ext cx="0" cy="128016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2461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80160" rtl="0" eaLnBrk="1" latinLnBrk="0" hangingPunct="1">
        <a:lnSpc>
          <a:spcPct val="80000"/>
        </a:lnSpc>
        <a:spcBef>
          <a:spcPct val="0"/>
        </a:spcBef>
        <a:buNone/>
        <a:defRPr sz="6160" kern="1200" cap="all" spc="14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128016" indent="-128016" algn="l" defTabSz="1280160" rtl="0" eaLnBrk="1" latinLnBrk="0" hangingPunct="1">
        <a:lnSpc>
          <a:spcPct val="90000"/>
        </a:lnSpc>
        <a:spcBef>
          <a:spcPts val="1680"/>
        </a:spcBef>
        <a:spcAft>
          <a:spcPts val="28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371246" indent="-192024" algn="l" defTabSz="1280160" rtl="0" eaLnBrk="1" latinLnBrk="0" hangingPunct="1">
        <a:lnSpc>
          <a:spcPct val="90000"/>
        </a:lnSpc>
        <a:spcBef>
          <a:spcPts val="280"/>
        </a:spcBef>
        <a:spcAft>
          <a:spcPts val="560"/>
        </a:spcAft>
        <a:buClr>
          <a:schemeClr val="accent1"/>
        </a:buClr>
        <a:buFont typeface="Wingdings 3" pitchFamily="18" charset="2"/>
        <a:buChar char=""/>
        <a:defRPr sz="2240" kern="1200">
          <a:solidFill>
            <a:schemeClr val="tx1"/>
          </a:solidFill>
          <a:latin typeface="+mn-lt"/>
          <a:ea typeface="+mn-ea"/>
          <a:cs typeface="+mn-cs"/>
        </a:defRPr>
      </a:lvl2pPr>
      <a:lvl3pPr marL="627278" indent="-192024" algn="l" defTabSz="1280160" rtl="0" eaLnBrk="1" latinLnBrk="0" hangingPunct="1">
        <a:lnSpc>
          <a:spcPct val="90000"/>
        </a:lnSpc>
        <a:spcBef>
          <a:spcPts val="280"/>
        </a:spcBef>
        <a:spcAft>
          <a:spcPts val="560"/>
        </a:spcAft>
        <a:buClr>
          <a:schemeClr val="accent1"/>
        </a:buClr>
        <a:buFont typeface="Wingdings 3" pitchFamily="18" charset="2"/>
        <a:buChar char="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832104" indent="-192024" algn="l" defTabSz="1280160" rtl="0" eaLnBrk="1" latinLnBrk="0" hangingPunct="1">
        <a:lnSpc>
          <a:spcPct val="90000"/>
        </a:lnSpc>
        <a:spcBef>
          <a:spcPts val="280"/>
        </a:spcBef>
        <a:spcAft>
          <a:spcPts val="560"/>
        </a:spcAft>
        <a:buClr>
          <a:schemeClr val="accent1"/>
        </a:buClr>
        <a:buFont typeface="Wingdings 3" pitchFamily="18" charset="2"/>
        <a:buChar char=""/>
        <a:defRPr sz="1680" kern="1200">
          <a:solidFill>
            <a:schemeClr val="tx1"/>
          </a:solidFill>
          <a:latin typeface="+mn-lt"/>
          <a:ea typeface="+mn-ea"/>
          <a:cs typeface="+mn-cs"/>
        </a:defRPr>
      </a:lvl4pPr>
      <a:lvl5pPr marL="1088136" indent="-192024" algn="l" defTabSz="1280160" rtl="0" eaLnBrk="1" latinLnBrk="0" hangingPunct="1">
        <a:lnSpc>
          <a:spcPct val="90000"/>
        </a:lnSpc>
        <a:spcBef>
          <a:spcPts val="280"/>
        </a:spcBef>
        <a:spcAft>
          <a:spcPts val="560"/>
        </a:spcAft>
        <a:buClr>
          <a:schemeClr val="accent1"/>
        </a:buClr>
        <a:buFont typeface="Wingdings 3" pitchFamily="18" charset="2"/>
        <a:buChar char=""/>
        <a:defRPr sz="1680" kern="1200">
          <a:solidFill>
            <a:schemeClr val="tx1"/>
          </a:solidFill>
          <a:latin typeface="+mn-lt"/>
          <a:ea typeface="+mn-ea"/>
          <a:cs typeface="+mn-cs"/>
        </a:defRPr>
      </a:lvl5pPr>
      <a:lvl6pPr marL="1280160" indent="-192024" algn="l" defTabSz="1280160" rtl="0" eaLnBrk="1" latinLnBrk="0" hangingPunct="1">
        <a:lnSpc>
          <a:spcPct val="90000"/>
        </a:lnSpc>
        <a:spcBef>
          <a:spcPts val="280"/>
        </a:spcBef>
        <a:spcAft>
          <a:spcPts val="560"/>
        </a:spcAft>
        <a:buClr>
          <a:schemeClr val="accent1"/>
        </a:buClr>
        <a:buFont typeface="Wingdings 3" pitchFamily="18" charset="2"/>
        <a:buChar char=""/>
        <a:defRPr sz="1680" kern="1200">
          <a:solidFill>
            <a:schemeClr val="tx1"/>
          </a:solidFill>
          <a:latin typeface="+mn-lt"/>
          <a:ea typeface="+mn-ea"/>
          <a:cs typeface="+mn-cs"/>
        </a:defRPr>
      </a:lvl6pPr>
      <a:lvl7pPr marL="1484986" indent="-192024" algn="l" defTabSz="1280160" rtl="0" eaLnBrk="1" latinLnBrk="0" hangingPunct="1">
        <a:lnSpc>
          <a:spcPct val="90000"/>
        </a:lnSpc>
        <a:spcBef>
          <a:spcPts val="280"/>
        </a:spcBef>
        <a:spcAft>
          <a:spcPts val="560"/>
        </a:spcAft>
        <a:buClr>
          <a:schemeClr val="accent1"/>
        </a:buClr>
        <a:buFont typeface="Wingdings 3" pitchFamily="18" charset="2"/>
        <a:buChar char=""/>
        <a:defRPr sz="1680" kern="1200">
          <a:solidFill>
            <a:schemeClr val="tx1"/>
          </a:solidFill>
          <a:latin typeface="+mn-lt"/>
          <a:ea typeface="+mn-ea"/>
          <a:cs typeface="+mn-cs"/>
        </a:defRPr>
      </a:lvl7pPr>
      <a:lvl8pPr marL="1702613" indent="-192024" algn="l" defTabSz="1280160" rtl="0" eaLnBrk="1" latinLnBrk="0" hangingPunct="1">
        <a:lnSpc>
          <a:spcPct val="90000"/>
        </a:lnSpc>
        <a:spcBef>
          <a:spcPts val="280"/>
        </a:spcBef>
        <a:spcAft>
          <a:spcPts val="560"/>
        </a:spcAft>
        <a:buClr>
          <a:schemeClr val="accent1"/>
        </a:buClr>
        <a:buFont typeface="Wingdings 3" pitchFamily="18" charset="2"/>
        <a:buChar char=""/>
        <a:defRPr sz="1680" kern="1200">
          <a:solidFill>
            <a:schemeClr val="tx1"/>
          </a:solidFill>
          <a:latin typeface="+mn-lt"/>
          <a:ea typeface="+mn-ea"/>
          <a:cs typeface="+mn-cs"/>
        </a:defRPr>
      </a:lvl8pPr>
      <a:lvl9pPr marL="1907438" indent="-192024" algn="l" defTabSz="1280160" rtl="0" eaLnBrk="1" latinLnBrk="0" hangingPunct="1">
        <a:lnSpc>
          <a:spcPct val="90000"/>
        </a:lnSpc>
        <a:spcBef>
          <a:spcPts val="280"/>
        </a:spcBef>
        <a:spcAft>
          <a:spcPts val="560"/>
        </a:spcAft>
        <a:buClr>
          <a:schemeClr val="accent1"/>
        </a:buClr>
        <a:buFont typeface="Wingdings 3" pitchFamily="18" charset="2"/>
        <a:buChar char=""/>
        <a:defRPr sz="16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4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280120" y="32421"/>
            <a:ext cx="12313367" cy="9304683"/>
            <a:chOff x="280121" y="32421"/>
            <a:chExt cx="12027144" cy="8756075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984176"/>
              <a:ext cx="5762449" cy="7804320"/>
            </a:xfrm>
            <a:prstGeom prst="rect">
              <a:avLst/>
            </a:prstGeom>
          </p:spPr>
        </p:pic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0121" y="32421"/>
              <a:ext cx="5184576" cy="4064148"/>
            </a:xfrm>
            <a:prstGeom prst="rect">
              <a:avLst/>
            </a:prstGeom>
          </p:spPr>
        </p:pic>
      </p:grpSp>
      <p:sp>
        <p:nvSpPr>
          <p:cNvPr id="6" name="Прямоугольник 5"/>
          <p:cNvSpPr/>
          <p:nvPr/>
        </p:nvSpPr>
        <p:spPr>
          <a:xfrm>
            <a:off x="2152328" y="2928392"/>
            <a:ext cx="729986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Образовательный проект </a:t>
            </a:r>
          </a:p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«Зимние забавы»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05001" y="6456784"/>
            <a:ext cx="5588902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Непеляк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Мария Ивановна, воспитатель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22038" y="256255"/>
            <a:ext cx="64008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 «Дошкольное образовательное учреждение</a:t>
            </a:r>
          </a:p>
          <a:p>
            <a:pPr algn="ctr">
              <a:spcAft>
                <a:spcPts val="0"/>
              </a:spcAft>
            </a:pPr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детский сад общеразвивающего вида с приоритетным осуществлением физического развития детей №4 «Родничок»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муниципального образования Ханты – Мансийского автономного  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округа – Югры городской округ город Радужный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68152" y="552128"/>
            <a:ext cx="63105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Результаты проекта: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571552" y="191303"/>
            <a:ext cx="4230048" cy="33159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2890" y="1792171"/>
            <a:ext cx="4320000" cy="32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6306" y="5448672"/>
            <a:ext cx="4320000" cy="32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2888" y="3540000"/>
            <a:ext cx="4320000" cy="32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51674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68152" y="552128"/>
            <a:ext cx="63105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Результаты проекта: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760840" y="191303"/>
            <a:ext cx="6040760" cy="47353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216" y="1475458"/>
            <a:ext cx="5040000" cy="37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5520680"/>
            <a:ext cx="5040000" cy="37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6904" y="5493586"/>
            <a:ext cx="5040000" cy="37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95674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68152" y="552128"/>
            <a:ext cx="63105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Результаты проекта: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571552" y="191303"/>
            <a:ext cx="4230048" cy="331590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4936" y="5592688"/>
            <a:ext cx="4320000" cy="32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8912" y="1639720"/>
            <a:ext cx="4320000" cy="32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200" y="5448672"/>
            <a:ext cx="4320000" cy="32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200" y="1639720"/>
            <a:ext cx="4320000" cy="32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21575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68152" y="552128"/>
            <a:ext cx="63105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Результаты проекта: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290" y="1623076"/>
            <a:ext cx="4320000" cy="32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5448672"/>
            <a:ext cx="4320000" cy="32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6824" y="5416004"/>
            <a:ext cx="4320000" cy="32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421" y="1623076"/>
            <a:ext cx="4320000" cy="32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571552" y="191303"/>
            <a:ext cx="4230048" cy="3315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80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08512" y="1632248"/>
            <a:ext cx="64008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sz="2000" dirty="0" err="1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Веракса</a:t>
            </a:r>
            <a:r>
              <a:rPr lang="ru-RU" sz="2000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 Е., </a:t>
            </a:r>
            <a:r>
              <a:rPr lang="ru-RU" sz="2000" dirty="0" err="1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Веракса</a:t>
            </a:r>
            <a:r>
              <a:rPr lang="ru-RU" sz="2000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 Н. Проектная деятельность дошкольников. Пособие для педагогов дошкольных учреждений. - М. : Мозаика-Синтез, 2008.- 112 с.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Виноградова Н. А. Образовательные проекты в детском саду. Пособие для воспитателей / Н. А. Виноградова, Е. П. Панкова. - М. Айрис-пресс, 2008. - 208 с. - (Дошкольное воспитание и развитие) 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«Дошкольники </a:t>
            </a:r>
            <a:r>
              <a:rPr lang="ru-RU" sz="2000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прогулке» / под ред. Галанова А. С. – М. : Педагогическое общество России, 2005 г.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Евдокимова Е. С. «Типы проектов, актуальных для дошкольного образования».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err="1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Соломенникова</a:t>
            </a:r>
            <a:r>
              <a:rPr lang="ru-RU" sz="2000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 А. «Экологическое воспитание в детском саду» – М. : Издательство Мозаика-синтез, 2005 г</a:t>
            </a:r>
            <a:r>
              <a:rPr lang="ru-RU" sz="2000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rgbClr val="55555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11300" y="480120"/>
            <a:ext cx="88895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Использованная литература: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80120" y="1783413"/>
            <a:ext cx="3114106" cy="24411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352" y="6081018"/>
            <a:ext cx="2971730" cy="29717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8632" y="6552997"/>
            <a:ext cx="2438405" cy="24384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0850" y="6064561"/>
            <a:ext cx="2389054" cy="29881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458704" y="125463"/>
            <a:ext cx="3116360" cy="244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15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036" y="5047628"/>
            <a:ext cx="3216560" cy="402321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16424" y="2475588"/>
            <a:ext cx="8941967" cy="629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целью обогащения знаний о зиме, развлечениях, забавах, зимних играх и приобщения детей и родителей к здоровому образу жизни, был разработан наш </a:t>
            </a:r>
            <a:r>
              <a:rPr lang="ru-RU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«Зимние забавы».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55555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Развлечения</a:t>
            </a:r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забавы, спортивные и подвижные игры на свежем воздухе зимой доставляют детям огромную радость, имеют познавательный характер и приносят неоценимую пользу для их здоровья. </a:t>
            </a:r>
            <a:endParaRPr lang="ru-RU" dirty="0" smtClean="0">
              <a:solidFill>
                <a:srgbClr val="55555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55555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 </a:t>
            </a:r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забав, развлечений, игр обогащают содержание прогулок и увлекают детей, а также увеличивают продолжительность прогулок, что важно при низких температурах в нашем суровом и холодном климате. </a:t>
            </a:r>
            <a:endParaRPr lang="ru-RU" dirty="0" smtClean="0">
              <a:solidFill>
                <a:srgbClr val="55555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55555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</a:t>
            </a:r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к данному проекту, делает их образованнее в вопросах воспитания здорового ребенка.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00600" y="696144"/>
            <a:ext cx="69477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Актуальность проекта: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104" y="120080"/>
            <a:ext cx="4230048" cy="3315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596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211094" y="4728592"/>
            <a:ext cx="4142570" cy="414257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91692" y="1914103"/>
            <a:ext cx="894196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385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r>
              <a:rPr lang="ru-RU" sz="2000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партнерства с радетелями.</a:t>
            </a:r>
          </a:p>
          <a:p>
            <a:r>
              <a:rPr lang="ru-RU" sz="2000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Обогащений детей знаний </a:t>
            </a:r>
            <a:r>
              <a:rPr lang="ru-RU" sz="2000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зиме, развлечениях, забавах, зимних </a:t>
            </a:r>
            <a:r>
              <a:rPr lang="ru-RU" sz="2000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играх.</a:t>
            </a:r>
          </a:p>
          <a:p>
            <a:r>
              <a:rPr lang="ru-RU" sz="2000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</a:t>
            </a:r>
            <a:r>
              <a:rPr lang="ru-RU" sz="2000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и родителей к здоровому образу </a:t>
            </a:r>
            <a:r>
              <a:rPr lang="ru-RU" sz="2000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47693" y="936267"/>
            <a:ext cx="72527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Цели и задачи проекта: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571552" y="191303"/>
            <a:ext cx="4230048" cy="331590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91692" y="3300184"/>
            <a:ext cx="785938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385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just"/>
            <a:r>
              <a:rPr lang="ru-RU" sz="2000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</a:t>
            </a:r>
            <a:r>
              <a:rPr lang="ru-RU" sz="2000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зимними видами спорта;</a:t>
            </a:r>
          </a:p>
          <a:p>
            <a:pPr algn="just"/>
            <a:r>
              <a:rPr lang="ru-RU" sz="2000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детей исследовательский и познавательный интерес к экспериментам, опытам;</a:t>
            </a:r>
          </a:p>
          <a:p>
            <a:pPr algn="just"/>
            <a:r>
              <a:rPr lang="ru-RU" sz="2000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обучать детей </a:t>
            </a:r>
            <a:r>
              <a:rPr lang="ru-RU" sz="2000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катанию </a:t>
            </a:r>
            <a:r>
              <a:rPr lang="ru-RU" sz="2000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санках, элементам спортивной игры в хоккей.</a:t>
            </a:r>
          </a:p>
          <a:p>
            <a:pPr algn="just"/>
            <a:r>
              <a:rPr lang="ru-RU" sz="2000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sz="2000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у детей пространственной ориентировки, быстроты, силы, ловкости.</a:t>
            </a:r>
          </a:p>
          <a:p>
            <a:pPr algn="just"/>
            <a:r>
              <a:rPr lang="ru-RU" sz="2000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2000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двигательные умения и навыки, способствующие укреплению здоровья, повышению сопротивляемости организма к неблагоприятным факторам внутренней и внешней среды;</a:t>
            </a:r>
          </a:p>
          <a:p>
            <a:pPr algn="just"/>
            <a:r>
              <a:rPr lang="ru-RU" sz="2000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 зимних развлечений, забав, игр приобщить детей и родителей к здоровому образу жизни.</a:t>
            </a:r>
          </a:p>
          <a:p>
            <a:pPr algn="just"/>
            <a:r>
              <a:rPr lang="ru-RU" sz="2000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</a:t>
            </a:r>
            <a:r>
              <a:rPr lang="ru-RU" sz="2000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интерес к зимним забавам, развлечениям и играм;</a:t>
            </a:r>
          </a:p>
          <a:p>
            <a:pPr algn="just"/>
            <a:r>
              <a:rPr lang="ru-RU" sz="2000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 детей самостоятельность, организованность, инициативность в действиях при проведении мероприятий;</a:t>
            </a:r>
          </a:p>
          <a:p>
            <a:pPr algn="just"/>
            <a:r>
              <a:rPr lang="ru-RU" sz="2000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 детей умения взаимодействовать друг с другом.</a:t>
            </a:r>
            <a:endParaRPr lang="ru-RU" sz="2000" b="0" i="0" dirty="0">
              <a:solidFill>
                <a:srgbClr val="555555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40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6" y="5016624"/>
            <a:ext cx="4020500" cy="365089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395576" y="3000400"/>
            <a:ext cx="735779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Обогащение знаний о зиме и зимних забавах;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Формирование двигательных умений и навыков;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Приобщение детей к здоровому образу жизни;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Формирование у детей умений взаимодействовать в коллективе и с родителями.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Активизация работы в подготовке и реализации проекта;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Формирование интереса к развлечениям, забавам, физической культуре и спорту;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Развитие доброжелательных взаимоотношений в семье.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14569" y="696144"/>
            <a:ext cx="631980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Предполагаемые </a:t>
            </a:r>
          </a:p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результаты проекта: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104" y="120080"/>
            <a:ext cx="4230048" cy="3315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814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5016" y="5230004"/>
            <a:ext cx="4142570" cy="387473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96144" y="516763"/>
            <a:ext cx="49536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Этапы проекта: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571552" y="191303"/>
            <a:ext cx="4230048" cy="331590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09848" y="1442549"/>
            <a:ext cx="8095208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385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этап: Подготовительный</a:t>
            </a:r>
          </a:p>
          <a:p>
            <a:pPr algn="just"/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детьми по подготовке к реализации проекта: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бесед, игровых ситуаций;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стихотворений, сказок, рассказов о зиме;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 иллюстраций, картин о зимних видах спорта, о зимних забавах;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спортивного инвентаря;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картотеки «Мои любимые зимние игры».</a:t>
            </a:r>
          </a:p>
          <a:p>
            <a:pPr algn="just"/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родителями по подготовке к реализации проекта: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родителей «Зимние игры и забавы» (осведомленность родителей о зимних забавах) ;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«Роль подвижных игр в жизни ребенка»;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«Актуальность реализации данного проекта»;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папка-передвижка «Детские зимние игры».</a:t>
            </a:r>
          </a:p>
          <a:p>
            <a:pPr algn="just"/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769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40160" y="5160640"/>
            <a:ext cx="4142570" cy="387473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432365" y="696144"/>
            <a:ext cx="49536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Этапы проекта: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6104"/>
            <a:ext cx="4230048" cy="33159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60640" y="1619474"/>
            <a:ext cx="72008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этап: Основной</a:t>
            </a:r>
          </a:p>
          <a:p>
            <a:pPr algn="just"/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с родителями: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кция «Зимний участок своими руками»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родителей с детьми по изготовлению атрибутов для проведения мероприятий;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родителями информации в интернете о зимних забавах и играх.</a:t>
            </a: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с детьми: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прогулка на тему: «Чародейкою зимою околдован лес стоит… ».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НОД «Художественно-эстетическое развитие»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«Веселая зима».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НОД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«Физическое развитие» «Зимние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спорта».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НОД  «Физическое развитие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«Ах, вы сани, мои сани».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НОД «Физическое развитие»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Кого хочешь, покатаю».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НОД «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«Ледяная горка».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НОД «Физическое развитие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«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собственных ножках».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макета «Зимние забавы».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детских рисунков на тему «Зимние забавы».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книг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зиме, зимних видах спорта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31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5016" y="5230004"/>
            <a:ext cx="4142570" cy="387473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96144" y="516763"/>
            <a:ext cx="49536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Этапы проекта: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571552" y="191303"/>
            <a:ext cx="4230048" cy="33159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84176" y="2035283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этап: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</a:t>
            </a:r>
          </a:p>
          <a:p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макета «Зимние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забавы».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детских рисунков на тему «Зимние забавы».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книг о зиме, зимних видах спорта.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конкурсе участков «Лучший участок».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Фоторепортаж «Зимний участок своими руками.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«Зимние забавы».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Спортивное развлечение «Со спортом дружить – здоровыми быть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13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68152" y="552128"/>
            <a:ext cx="63105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Результаты проекта: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56" y="1684129"/>
            <a:ext cx="3600000" cy="27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5404" y="1848272"/>
            <a:ext cx="3600000" cy="27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5404" y="6456784"/>
            <a:ext cx="3600000" cy="27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32" y="6456784"/>
            <a:ext cx="3600000" cy="27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0872" y="5556784"/>
            <a:ext cx="2700000" cy="36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232448" y="1872501"/>
            <a:ext cx="5464696" cy="4283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757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68152" y="552128"/>
            <a:ext cx="63105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Результаты проекта: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336904" y="191303"/>
            <a:ext cx="5464696" cy="428373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200" y="1734785"/>
            <a:ext cx="4320000" cy="32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292" y="5304656"/>
            <a:ext cx="4320000" cy="32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4936" y="5305648"/>
            <a:ext cx="4320000" cy="32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890497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424</TotalTime>
  <Words>860</Words>
  <Application>Microsoft Office PowerPoint</Application>
  <PresentationFormat>A3 (297x420 мм)</PresentationFormat>
  <Paragraphs>97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Calibri</vt:lpstr>
      <vt:lpstr>Times New Roman</vt:lpstr>
      <vt:lpstr>Tw Cen MT</vt:lpstr>
      <vt:lpstr>Tw Cen MT Condensed</vt:lpstr>
      <vt:lpstr>Wingdings 3</vt:lpstr>
      <vt:lpstr>Интеграл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Маркова Наталья</cp:lastModifiedBy>
  <cp:revision>45</cp:revision>
  <dcterms:created xsi:type="dcterms:W3CDTF">2014-08-07T00:52:59Z</dcterms:created>
  <dcterms:modified xsi:type="dcterms:W3CDTF">2015-03-15T09:07:35Z</dcterms:modified>
</cp:coreProperties>
</file>