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660066"/>
    <a:srgbClr val="0033CC"/>
    <a:srgbClr val="000066"/>
    <a:srgbClr val="FFFFFF"/>
    <a:srgbClr val="006699"/>
    <a:srgbClr val="6600FF"/>
    <a:srgbClr val="336600"/>
    <a:srgbClr val="0000FF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660"/>
  </p:normalViewPr>
  <p:slideViewPr>
    <p:cSldViewPr>
      <p:cViewPr varScale="1">
        <p:scale>
          <a:sx n="95" d="100"/>
          <a:sy n="95" d="100"/>
        </p:scale>
        <p:origin x="-4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Программа Л.В. Занкова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Регулятивные</c:v>
                </c:pt>
                <c:pt idx="1">
                  <c:v>Личностные</c:v>
                </c:pt>
                <c:pt idx="2">
                  <c:v>Познавательные</c:v>
                </c:pt>
                <c:pt idx="3">
                  <c:v>Коммуникативные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0.7400000000000001</c:v>
                </c:pt>
                <c:pt idx="1">
                  <c:v>0.82000000000000006</c:v>
                </c:pt>
                <c:pt idx="2">
                  <c:v>0.78</c:v>
                </c:pt>
                <c:pt idx="3">
                  <c:v>0.52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"Школа России"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Регулятивные</c:v>
                </c:pt>
                <c:pt idx="1">
                  <c:v>Личностные</c:v>
                </c:pt>
                <c:pt idx="2">
                  <c:v>Познавательные</c:v>
                </c:pt>
                <c:pt idx="3">
                  <c:v>Коммуникативные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0.35000000000000003</c:v>
                </c:pt>
                <c:pt idx="1">
                  <c:v>0.53</c:v>
                </c:pt>
                <c:pt idx="2">
                  <c:v>0.42000000000000004</c:v>
                </c:pt>
                <c:pt idx="3">
                  <c:v>0.28000000000000008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Регулятивные</c:v>
                </c:pt>
                <c:pt idx="1">
                  <c:v>Личностные</c:v>
                </c:pt>
                <c:pt idx="2">
                  <c:v>Познавательные</c:v>
                </c:pt>
                <c:pt idx="3">
                  <c:v>Коммуникативные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axId val="114755840"/>
        <c:axId val="114774016"/>
      </c:barChart>
      <c:catAx>
        <c:axId val="114755840"/>
        <c:scaling>
          <c:orientation val="minMax"/>
        </c:scaling>
        <c:axPos val="b"/>
        <c:tickLblPos val="nextTo"/>
        <c:txPr>
          <a:bodyPr/>
          <a:lstStyle/>
          <a:p>
            <a:pPr>
              <a:defRPr b="1">
                <a:solidFill>
                  <a:srgbClr val="660066"/>
                </a:solidFill>
              </a:defRPr>
            </a:pPr>
            <a:endParaRPr lang="ru-RU"/>
          </a:p>
        </c:txPr>
        <c:crossAx val="114774016"/>
        <c:crosses val="autoZero"/>
        <c:auto val="1"/>
        <c:lblAlgn val="ctr"/>
        <c:lblOffset val="100"/>
      </c:catAx>
      <c:valAx>
        <c:axId val="114774016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baseline="0">
                <a:solidFill>
                  <a:srgbClr val="000066"/>
                </a:solidFill>
              </a:defRPr>
            </a:pPr>
            <a:endParaRPr lang="ru-RU"/>
          </a:p>
        </c:txPr>
        <c:crossAx val="114755840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b="1">
                <a:solidFill>
                  <a:srgbClr val="0033CC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b="1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</c:legendEntry>
      <c:legendEntry>
        <c:idx val="2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Программа Л.В. Занкова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Регулятивные</c:v>
                </c:pt>
                <c:pt idx="1">
                  <c:v>Личностные</c:v>
                </c:pt>
                <c:pt idx="2">
                  <c:v>Познавательные</c:v>
                </c:pt>
                <c:pt idx="3">
                  <c:v>Коммуникативные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0.88</c:v>
                </c:pt>
                <c:pt idx="1">
                  <c:v>0.9</c:v>
                </c:pt>
                <c:pt idx="2">
                  <c:v>0.85000000000000009</c:v>
                </c:pt>
                <c:pt idx="3">
                  <c:v>0.82000000000000006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"Школа России"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Регулятивные</c:v>
                </c:pt>
                <c:pt idx="1">
                  <c:v>Личностные</c:v>
                </c:pt>
                <c:pt idx="2">
                  <c:v>Познавательные</c:v>
                </c:pt>
                <c:pt idx="3">
                  <c:v>Коммуникативные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0.59</c:v>
                </c:pt>
                <c:pt idx="1">
                  <c:v>0.58000000000000007</c:v>
                </c:pt>
                <c:pt idx="2">
                  <c:v>0.64000000000000012</c:v>
                </c:pt>
                <c:pt idx="3">
                  <c:v>0.4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Регулятивные</c:v>
                </c:pt>
                <c:pt idx="1">
                  <c:v>Личностные</c:v>
                </c:pt>
                <c:pt idx="2">
                  <c:v>Познавательные</c:v>
                </c:pt>
                <c:pt idx="3">
                  <c:v>Коммуникативные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axId val="113388160"/>
        <c:axId val="113402240"/>
      </c:barChart>
      <c:catAx>
        <c:axId val="113388160"/>
        <c:scaling>
          <c:orientation val="minMax"/>
        </c:scaling>
        <c:axPos val="b"/>
        <c:tickLblPos val="nextTo"/>
        <c:txPr>
          <a:bodyPr/>
          <a:lstStyle/>
          <a:p>
            <a:pPr>
              <a:defRPr b="1">
                <a:solidFill>
                  <a:srgbClr val="660066"/>
                </a:solidFill>
              </a:defRPr>
            </a:pPr>
            <a:endParaRPr lang="ru-RU"/>
          </a:p>
        </c:txPr>
        <c:crossAx val="113402240"/>
        <c:crosses val="autoZero"/>
        <c:auto val="1"/>
        <c:lblAlgn val="ctr"/>
        <c:lblOffset val="100"/>
      </c:catAx>
      <c:valAx>
        <c:axId val="113402240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b="1">
                <a:solidFill>
                  <a:srgbClr val="000066"/>
                </a:solidFill>
              </a:defRPr>
            </a:pPr>
            <a:endParaRPr lang="ru-RU"/>
          </a:p>
        </c:txPr>
        <c:crossAx val="113388160"/>
        <c:crosses val="autoZero"/>
        <c:crossBetween val="between"/>
      </c:valAx>
    </c:plotArea>
    <c:legend>
      <c:legendPos val="r"/>
      <c:legendEntry>
        <c:idx val="2"/>
        <c:delete val="1"/>
      </c:legendEntry>
      <c:legendEntry>
        <c:idx val="0"/>
        <c:txPr>
          <a:bodyPr/>
          <a:lstStyle/>
          <a:p>
            <a:pPr>
              <a:defRPr b="1">
                <a:solidFill>
                  <a:srgbClr val="0033CC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b="1">
                <a:solidFill>
                  <a:schemeClr val="accent3">
                    <a:lumMod val="75000"/>
                  </a:schemeClr>
                </a:solidFill>
              </a:defRPr>
            </a:pPr>
            <a:endParaRPr lang="ru-RU"/>
          </a:p>
        </c:txPr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ноябрь 2009г.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Программа Л.В. Занкова</c:v>
                </c:pt>
                <c:pt idx="1">
                  <c:v>"Школа России"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0.71</c:v>
                </c:pt>
                <c:pt idx="1">
                  <c:v>0.4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апрель 2010г.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Программа Л.В. Занкова</c:v>
                </c:pt>
                <c:pt idx="1">
                  <c:v>"Школа России"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0.86</c:v>
                </c:pt>
                <c:pt idx="1">
                  <c:v>0.55000000000000004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октябрь 2010г.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Программа Л.В. Занкова</c:v>
                </c:pt>
                <c:pt idx="1">
                  <c:v>"Школа России"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0.86</c:v>
                </c:pt>
                <c:pt idx="1">
                  <c:v>0.45</c:v>
                </c:pt>
              </c:numCache>
            </c:numRef>
          </c:val>
        </c:ser>
        <c:axId val="115967872"/>
        <c:axId val="116065792"/>
      </c:barChart>
      <c:catAx>
        <c:axId val="115967872"/>
        <c:scaling>
          <c:orientation val="minMax"/>
        </c:scaling>
        <c:axPos val="b"/>
        <c:tickLblPos val="nextTo"/>
        <c:crossAx val="116065792"/>
        <c:crosses val="autoZero"/>
        <c:auto val="1"/>
        <c:lblAlgn val="ctr"/>
        <c:lblOffset val="100"/>
      </c:catAx>
      <c:valAx>
        <c:axId val="116065792"/>
        <c:scaling>
          <c:orientation val="minMax"/>
        </c:scaling>
        <c:axPos val="l"/>
        <c:majorGridlines/>
        <c:numFmt formatCode="0%" sourceLinked="1"/>
        <c:tickLblPos val="nextTo"/>
        <c:crossAx val="115967872"/>
        <c:crosses val="autoZero"/>
        <c:crossBetween val="between"/>
      </c:valAx>
    </c:plotArea>
    <c:legend>
      <c:legendPos val="r"/>
      <c:legendEntry>
        <c:idx val="2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C0C70-9696-43D6-A01F-B548F656CD79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18895F-6582-47DF-9A7A-64C9DB9F6F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8895F-6582-47DF-9A7A-64C9DB9F6FA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8895F-6582-47DF-9A7A-64C9DB9F6FA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8895F-6582-47DF-9A7A-64C9DB9F6FA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8895F-6582-47DF-9A7A-64C9DB9F6FA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8895F-6582-47DF-9A7A-64C9DB9F6FA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8895F-6582-47DF-9A7A-64C9DB9F6FA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8895F-6582-47DF-9A7A-64C9DB9F6FA9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8895F-6582-47DF-9A7A-64C9DB9F6FA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8895F-6582-47DF-9A7A-64C9DB9F6FA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8895F-6582-47DF-9A7A-64C9DB9F6FA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8895F-6582-47DF-9A7A-64C9DB9F6FA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8895F-6582-47DF-9A7A-64C9DB9F6FA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8895F-6582-47DF-9A7A-64C9DB9F6FA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8895F-6582-47DF-9A7A-64C9DB9F6FA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8895F-6582-47DF-9A7A-64C9DB9F6FA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8895F-6582-47DF-9A7A-64C9DB9F6FA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50946-FDBF-4144-8361-7DD942FD611A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7BE5B-8BE2-43C2-84CB-3706CD962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50946-FDBF-4144-8361-7DD942FD611A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7BE5B-8BE2-43C2-84CB-3706CD962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50946-FDBF-4144-8361-7DD942FD611A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7BE5B-8BE2-43C2-84CB-3706CD962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50946-FDBF-4144-8361-7DD942FD611A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7BE5B-8BE2-43C2-84CB-3706CD962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50946-FDBF-4144-8361-7DD942FD611A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7BE5B-8BE2-43C2-84CB-3706CD962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50946-FDBF-4144-8361-7DD942FD611A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7BE5B-8BE2-43C2-84CB-3706CD962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50946-FDBF-4144-8361-7DD942FD611A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7BE5B-8BE2-43C2-84CB-3706CD962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50946-FDBF-4144-8361-7DD942FD611A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7BE5B-8BE2-43C2-84CB-3706CD962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50946-FDBF-4144-8361-7DD942FD611A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7BE5B-8BE2-43C2-84CB-3706CD962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50946-FDBF-4144-8361-7DD942FD611A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7BE5B-8BE2-43C2-84CB-3706CD962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50946-FDBF-4144-8361-7DD942FD611A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937BE5B-8BE2-43C2-84CB-3706CD9621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C50946-FDBF-4144-8361-7DD942FD611A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37BE5B-8BE2-43C2-84CB-3706CD96217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8" y="5214950"/>
            <a:ext cx="27570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Ян </a:t>
            </a:r>
            <a:r>
              <a:rPr lang="ru-RU" sz="2000" b="1" dirty="0" err="1" smtClean="0">
                <a:solidFill>
                  <a:srgbClr val="7030A0"/>
                </a:solidFill>
              </a:rPr>
              <a:t>Амос</a:t>
            </a:r>
            <a:r>
              <a:rPr lang="ru-RU" sz="2000" b="1" dirty="0" smtClean="0">
                <a:solidFill>
                  <a:srgbClr val="7030A0"/>
                </a:solidFill>
              </a:rPr>
              <a:t> Каменский 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85918" y="857232"/>
            <a:ext cx="70723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«Изображение и наименование всех важнейших предметов в мире и действий в жизни»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785794"/>
            <a:ext cx="850112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A50021"/>
                </a:solidFill>
                <a:latin typeface="Arial Black" pitchFamily="34" charset="0"/>
              </a:rPr>
              <a:t>Универсальные учебные действия  </a:t>
            </a:r>
          </a:p>
          <a:p>
            <a:pPr algn="ctr"/>
            <a:r>
              <a:rPr lang="ru-RU" sz="2400" dirty="0" smtClean="0">
                <a:solidFill>
                  <a:srgbClr val="A50021"/>
                </a:solidFill>
                <a:latin typeface="Arial Black" pitchFamily="34" charset="0"/>
              </a:rPr>
              <a:t>ноябрь </a:t>
            </a:r>
            <a:r>
              <a:rPr lang="ru-RU" sz="2400" dirty="0" smtClean="0">
                <a:solidFill>
                  <a:srgbClr val="A50021"/>
                </a:solidFill>
                <a:latin typeface="Arial Black" pitchFamily="34" charset="0"/>
              </a:rPr>
              <a:t>2009 года</a:t>
            </a:r>
          </a:p>
          <a:p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42844" y="1571612"/>
          <a:ext cx="8786874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71480"/>
            <a:ext cx="85011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A50021"/>
                </a:solidFill>
                <a:latin typeface="Arial Black" pitchFamily="34" charset="0"/>
              </a:rPr>
              <a:t>Универсальные учебные действия  </a:t>
            </a:r>
          </a:p>
          <a:p>
            <a:pPr algn="ctr"/>
            <a:r>
              <a:rPr lang="ru-RU" sz="2800" b="1" dirty="0" smtClean="0">
                <a:solidFill>
                  <a:srgbClr val="A50021"/>
                </a:solidFill>
                <a:latin typeface="Arial Black" pitchFamily="34" charset="0"/>
              </a:rPr>
              <a:t>апрель </a:t>
            </a:r>
            <a:r>
              <a:rPr lang="ru-RU" sz="2800" b="1" dirty="0" smtClean="0">
                <a:solidFill>
                  <a:srgbClr val="A50021"/>
                </a:solidFill>
                <a:latin typeface="Arial Black" pitchFamily="34" charset="0"/>
              </a:rPr>
              <a:t>2010 года</a:t>
            </a: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42844" y="1357298"/>
          <a:ext cx="8858312" cy="5500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285860"/>
          <a:ext cx="9001156" cy="4600258"/>
        </p:xfrm>
        <a:graphic>
          <a:graphicData uri="http://schemas.openxmlformats.org/drawingml/2006/table">
            <a:tbl>
              <a:tblPr/>
              <a:tblGrid>
                <a:gridCol w="1568690"/>
                <a:gridCol w="3633943"/>
                <a:gridCol w="3798523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rgbClr val="66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 класс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класс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2400" b="1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уровень</a:t>
                      </a:r>
                      <a:endParaRPr lang="ru-RU" sz="2400" b="1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Кто из детей нарушает правила поведения за столом?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а) Ира положила локти на стол.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б) Оля кушает молча. 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в) Аня перед едой помыла руки.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г) Таня пережевывает пищу.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Вставьте пропущенное слово: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Когда живется …., что может лучше быть!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 ссориться не нужно, и можно всех любить.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а) хорошо     б) дружно    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в) весело     г) грустно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928670"/>
          <a:ext cx="8929718" cy="5643602"/>
        </p:xfrm>
        <a:graphic>
          <a:graphicData uri="http://schemas.openxmlformats.org/drawingml/2006/table">
            <a:tbl>
              <a:tblPr/>
              <a:tblGrid>
                <a:gridCol w="1556240"/>
                <a:gridCol w="3605102"/>
                <a:gridCol w="3768376"/>
              </a:tblGrid>
              <a:tr h="56436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II</a:t>
                      </a: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уровень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Как должен поступить твой друг, если ты не можешь решить задачу?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а) дать ее списать   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б) сказать об этом учителю  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в) объяснить, как решается эта задача   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г) пройти и не обратить на тебя внимание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Определите тему пословиц: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Ученье-путь к уменью.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Знание-сила.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Жизнь прожить - не поле перейти.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Одна голова хорошо, а две лучше.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а) о труде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б) о природе  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в) о дружбе   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г) о знании и учении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1000108"/>
          <a:ext cx="8929718" cy="5468112"/>
        </p:xfrm>
        <a:graphic>
          <a:graphicData uri="http://schemas.openxmlformats.org/drawingml/2006/table">
            <a:tbl>
              <a:tblPr/>
              <a:tblGrid>
                <a:gridCol w="1556240"/>
                <a:gridCol w="3605102"/>
                <a:gridCol w="3768376"/>
              </a:tblGrid>
              <a:tr h="24193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III</a:t>
                      </a: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уровень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Как не может вести себя человек?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а) обезьянничать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б) петушиться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в) свинячить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г) змеиться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«Однажды на пляже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Случилась пропажа: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 краба украли жабры.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 краб заподозрил желтую жабу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 подал на жабу жалобу».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 А как поступил бы ты?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а) не отреагировал бы никак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б) попытался разобраться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в) начал кричать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г) ударил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47" name="Rectangle 59"/>
          <p:cNvSpPr>
            <a:spLocks noChangeArrowheads="1"/>
          </p:cNvSpPr>
          <p:nvPr/>
        </p:nvSpPr>
        <p:spPr bwMode="auto">
          <a:xfrm>
            <a:off x="214282" y="857232"/>
            <a:ext cx="8929718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Сравнительный анализ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итогового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 входного мониторингов: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 Black" pitchFamily="34" charset="0"/>
            </a:endParaRPr>
          </a:p>
        </p:txBody>
      </p:sp>
      <p:grpSp>
        <p:nvGrpSpPr>
          <p:cNvPr id="37889" name="Group 1"/>
          <p:cNvGrpSpPr>
            <a:grpSpLocks noChangeAspect="1"/>
          </p:cNvGrpSpPr>
          <p:nvPr/>
        </p:nvGrpSpPr>
        <p:grpSpPr bwMode="auto">
          <a:xfrm>
            <a:off x="192360" y="1672991"/>
            <a:ext cx="8808796" cy="5042157"/>
            <a:chOff x="0" y="75"/>
            <a:chExt cx="7530" cy="4379"/>
          </a:xfrm>
        </p:grpSpPr>
        <p:sp>
          <p:nvSpPr>
            <p:cNvPr id="37946" name="AutoShape 58"/>
            <p:cNvSpPr>
              <a:spLocks noChangeAspect="1" noChangeArrowheads="1" noTextEdit="1"/>
            </p:cNvSpPr>
            <p:nvPr/>
          </p:nvSpPr>
          <p:spPr bwMode="auto">
            <a:xfrm>
              <a:off x="0" y="75"/>
              <a:ext cx="7530" cy="4379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45" name="Rectangle 57"/>
            <p:cNvSpPr>
              <a:spLocks noChangeArrowheads="1"/>
            </p:cNvSpPr>
            <p:nvPr/>
          </p:nvSpPr>
          <p:spPr bwMode="auto">
            <a:xfrm>
              <a:off x="75" y="75"/>
              <a:ext cx="7365" cy="4320"/>
            </a:xfrm>
            <a:prstGeom prst="rect">
              <a:avLst/>
            </a:prstGeom>
            <a:solidFill>
              <a:srgbClr val="FFFFFF"/>
            </a:solidFill>
            <a:ln w="1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44" name="Rectangle 56"/>
            <p:cNvSpPr>
              <a:spLocks noChangeArrowheads="1"/>
            </p:cNvSpPr>
            <p:nvPr/>
          </p:nvSpPr>
          <p:spPr bwMode="auto">
            <a:xfrm>
              <a:off x="900" y="390"/>
              <a:ext cx="6405" cy="313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43" name="Line 55"/>
            <p:cNvSpPr>
              <a:spLocks noChangeShapeType="1"/>
            </p:cNvSpPr>
            <p:nvPr/>
          </p:nvSpPr>
          <p:spPr bwMode="auto">
            <a:xfrm>
              <a:off x="900" y="3210"/>
              <a:ext cx="640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42" name="Line 54"/>
            <p:cNvSpPr>
              <a:spLocks noChangeShapeType="1"/>
            </p:cNvSpPr>
            <p:nvPr/>
          </p:nvSpPr>
          <p:spPr bwMode="auto">
            <a:xfrm>
              <a:off x="900" y="2895"/>
              <a:ext cx="640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41" name="Line 53"/>
            <p:cNvSpPr>
              <a:spLocks noChangeShapeType="1"/>
            </p:cNvSpPr>
            <p:nvPr/>
          </p:nvSpPr>
          <p:spPr bwMode="auto">
            <a:xfrm>
              <a:off x="900" y="2580"/>
              <a:ext cx="640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40" name="Line 52"/>
            <p:cNvSpPr>
              <a:spLocks noChangeShapeType="1"/>
            </p:cNvSpPr>
            <p:nvPr/>
          </p:nvSpPr>
          <p:spPr bwMode="auto">
            <a:xfrm>
              <a:off x="900" y="2265"/>
              <a:ext cx="640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39" name="Line 51"/>
            <p:cNvSpPr>
              <a:spLocks noChangeShapeType="1"/>
            </p:cNvSpPr>
            <p:nvPr/>
          </p:nvSpPr>
          <p:spPr bwMode="auto">
            <a:xfrm>
              <a:off x="900" y="1950"/>
              <a:ext cx="640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38" name="Line 50"/>
            <p:cNvSpPr>
              <a:spLocks noChangeShapeType="1"/>
            </p:cNvSpPr>
            <p:nvPr/>
          </p:nvSpPr>
          <p:spPr bwMode="auto">
            <a:xfrm>
              <a:off x="900" y="1650"/>
              <a:ext cx="640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37" name="Line 49"/>
            <p:cNvSpPr>
              <a:spLocks noChangeShapeType="1"/>
            </p:cNvSpPr>
            <p:nvPr/>
          </p:nvSpPr>
          <p:spPr bwMode="auto">
            <a:xfrm>
              <a:off x="900" y="1335"/>
              <a:ext cx="640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36" name="Line 48"/>
            <p:cNvSpPr>
              <a:spLocks noChangeShapeType="1"/>
            </p:cNvSpPr>
            <p:nvPr/>
          </p:nvSpPr>
          <p:spPr bwMode="auto">
            <a:xfrm>
              <a:off x="900" y="1020"/>
              <a:ext cx="640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35" name="Line 47"/>
            <p:cNvSpPr>
              <a:spLocks noChangeShapeType="1"/>
            </p:cNvSpPr>
            <p:nvPr/>
          </p:nvSpPr>
          <p:spPr bwMode="auto">
            <a:xfrm>
              <a:off x="900" y="705"/>
              <a:ext cx="640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34" name="Line 46"/>
            <p:cNvSpPr>
              <a:spLocks noChangeShapeType="1"/>
            </p:cNvSpPr>
            <p:nvPr/>
          </p:nvSpPr>
          <p:spPr bwMode="auto">
            <a:xfrm>
              <a:off x="900" y="390"/>
              <a:ext cx="640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33" name="Rectangle 45"/>
            <p:cNvSpPr>
              <a:spLocks noChangeArrowheads="1"/>
            </p:cNvSpPr>
            <p:nvPr/>
          </p:nvSpPr>
          <p:spPr bwMode="auto">
            <a:xfrm>
              <a:off x="900" y="390"/>
              <a:ext cx="6405" cy="3135"/>
            </a:xfrm>
            <a:prstGeom prst="rect">
              <a:avLst/>
            </a:prstGeom>
            <a:noFill/>
            <a:ln w="15">
              <a:solidFill>
                <a:srgbClr val="80808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32" name="Rectangle 44"/>
            <p:cNvSpPr>
              <a:spLocks noChangeArrowheads="1"/>
            </p:cNvSpPr>
            <p:nvPr/>
          </p:nvSpPr>
          <p:spPr bwMode="auto">
            <a:xfrm>
              <a:off x="1350" y="825"/>
              <a:ext cx="615" cy="2700"/>
            </a:xfrm>
            <a:prstGeom prst="rect">
              <a:avLst/>
            </a:prstGeom>
            <a:solidFill>
              <a:srgbClr val="9999FF"/>
            </a:solidFill>
            <a:ln w="1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31" name="Rectangle 43"/>
            <p:cNvSpPr>
              <a:spLocks noChangeArrowheads="1"/>
            </p:cNvSpPr>
            <p:nvPr/>
          </p:nvSpPr>
          <p:spPr bwMode="auto">
            <a:xfrm>
              <a:off x="3585" y="1830"/>
              <a:ext cx="615" cy="1695"/>
            </a:xfrm>
            <a:prstGeom prst="rect">
              <a:avLst/>
            </a:prstGeom>
            <a:solidFill>
              <a:srgbClr val="9999FF"/>
            </a:solidFill>
            <a:ln w="1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30" name="Rectangle 42"/>
            <p:cNvSpPr>
              <a:spLocks noChangeArrowheads="1"/>
            </p:cNvSpPr>
            <p:nvPr/>
          </p:nvSpPr>
          <p:spPr bwMode="auto">
            <a:xfrm>
              <a:off x="1965" y="825"/>
              <a:ext cx="600" cy="2700"/>
            </a:xfrm>
            <a:prstGeom prst="rect">
              <a:avLst/>
            </a:prstGeom>
            <a:solidFill>
              <a:srgbClr val="993366"/>
            </a:solidFill>
            <a:ln w="1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29" name="Rectangle 41"/>
            <p:cNvSpPr>
              <a:spLocks noChangeArrowheads="1"/>
            </p:cNvSpPr>
            <p:nvPr/>
          </p:nvSpPr>
          <p:spPr bwMode="auto">
            <a:xfrm>
              <a:off x="4200" y="2061"/>
              <a:ext cx="600" cy="1465"/>
            </a:xfrm>
            <a:prstGeom prst="rect">
              <a:avLst/>
            </a:prstGeom>
            <a:solidFill>
              <a:srgbClr val="993366"/>
            </a:solidFill>
            <a:ln w="1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28" name="Line 40"/>
            <p:cNvSpPr>
              <a:spLocks noChangeShapeType="1"/>
            </p:cNvSpPr>
            <p:nvPr/>
          </p:nvSpPr>
          <p:spPr bwMode="auto">
            <a:xfrm>
              <a:off x="900" y="390"/>
              <a:ext cx="1" cy="31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27" name="Line 39"/>
            <p:cNvSpPr>
              <a:spLocks noChangeShapeType="1"/>
            </p:cNvSpPr>
            <p:nvPr/>
          </p:nvSpPr>
          <p:spPr bwMode="auto">
            <a:xfrm>
              <a:off x="840" y="3525"/>
              <a:ext cx="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26" name="Line 38"/>
            <p:cNvSpPr>
              <a:spLocks noChangeShapeType="1"/>
            </p:cNvSpPr>
            <p:nvPr/>
          </p:nvSpPr>
          <p:spPr bwMode="auto">
            <a:xfrm>
              <a:off x="840" y="3210"/>
              <a:ext cx="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25" name="Line 37"/>
            <p:cNvSpPr>
              <a:spLocks noChangeShapeType="1"/>
            </p:cNvSpPr>
            <p:nvPr/>
          </p:nvSpPr>
          <p:spPr bwMode="auto">
            <a:xfrm>
              <a:off x="840" y="2895"/>
              <a:ext cx="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24" name="Line 36"/>
            <p:cNvSpPr>
              <a:spLocks noChangeShapeType="1"/>
            </p:cNvSpPr>
            <p:nvPr/>
          </p:nvSpPr>
          <p:spPr bwMode="auto">
            <a:xfrm>
              <a:off x="840" y="2580"/>
              <a:ext cx="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23" name="Line 35"/>
            <p:cNvSpPr>
              <a:spLocks noChangeShapeType="1"/>
            </p:cNvSpPr>
            <p:nvPr/>
          </p:nvSpPr>
          <p:spPr bwMode="auto">
            <a:xfrm>
              <a:off x="840" y="2265"/>
              <a:ext cx="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22" name="Line 34"/>
            <p:cNvSpPr>
              <a:spLocks noChangeShapeType="1"/>
            </p:cNvSpPr>
            <p:nvPr/>
          </p:nvSpPr>
          <p:spPr bwMode="auto">
            <a:xfrm>
              <a:off x="840" y="1950"/>
              <a:ext cx="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21" name="Line 33"/>
            <p:cNvSpPr>
              <a:spLocks noChangeShapeType="1"/>
            </p:cNvSpPr>
            <p:nvPr/>
          </p:nvSpPr>
          <p:spPr bwMode="auto">
            <a:xfrm>
              <a:off x="840" y="1650"/>
              <a:ext cx="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20" name="Line 32"/>
            <p:cNvSpPr>
              <a:spLocks noChangeShapeType="1"/>
            </p:cNvSpPr>
            <p:nvPr/>
          </p:nvSpPr>
          <p:spPr bwMode="auto">
            <a:xfrm>
              <a:off x="840" y="1335"/>
              <a:ext cx="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19" name="Line 31"/>
            <p:cNvSpPr>
              <a:spLocks noChangeShapeType="1"/>
            </p:cNvSpPr>
            <p:nvPr/>
          </p:nvSpPr>
          <p:spPr bwMode="auto">
            <a:xfrm>
              <a:off x="840" y="1020"/>
              <a:ext cx="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18" name="Line 30"/>
            <p:cNvSpPr>
              <a:spLocks noChangeShapeType="1"/>
            </p:cNvSpPr>
            <p:nvPr/>
          </p:nvSpPr>
          <p:spPr bwMode="auto">
            <a:xfrm>
              <a:off x="840" y="705"/>
              <a:ext cx="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17" name="Line 29"/>
            <p:cNvSpPr>
              <a:spLocks noChangeShapeType="1"/>
            </p:cNvSpPr>
            <p:nvPr/>
          </p:nvSpPr>
          <p:spPr bwMode="auto">
            <a:xfrm>
              <a:off x="840" y="390"/>
              <a:ext cx="6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16" name="Line 28"/>
            <p:cNvSpPr>
              <a:spLocks noChangeShapeType="1"/>
            </p:cNvSpPr>
            <p:nvPr/>
          </p:nvSpPr>
          <p:spPr bwMode="auto">
            <a:xfrm>
              <a:off x="900" y="3525"/>
              <a:ext cx="640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15" name="Line 27"/>
            <p:cNvSpPr>
              <a:spLocks noChangeShapeType="1"/>
            </p:cNvSpPr>
            <p:nvPr/>
          </p:nvSpPr>
          <p:spPr bwMode="auto">
            <a:xfrm flipV="1">
              <a:off x="900" y="3525"/>
              <a:ext cx="1" cy="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14" name="Line 26"/>
            <p:cNvSpPr>
              <a:spLocks noChangeShapeType="1"/>
            </p:cNvSpPr>
            <p:nvPr/>
          </p:nvSpPr>
          <p:spPr bwMode="auto">
            <a:xfrm flipV="1">
              <a:off x="3030" y="3525"/>
              <a:ext cx="1" cy="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13" name="Line 25"/>
            <p:cNvSpPr>
              <a:spLocks noChangeShapeType="1"/>
            </p:cNvSpPr>
            <p:nvPr/>
          </p:nvSpPr>
          <p:spPr bwMode="auto">
            <a:xfrm flipV="1">
              <a:off x="5175" y="3525"/>
              <a:ext cx="1" cy="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12" name="Line 24"/>
            <p:cNvSpPr>
              <a:spLocks noChangeShapeType="1"/>
            </p:cNvSpPr>
            <p:nvPr/>
          </p:nvSpPr>
          <p:spPr bwMode="auto">
            <a:xfrm flipV="1">
              <a:off x="7305" y="3525"/>
              <a:ext cx="1" cy="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911" name="Rectangle 23"/>
            <p:cNvSpPr>
              <a:spLocks noChangeArrowheads="1"/>
            </p:cNvSpPr>
            <p:nvPr/>
          </p:nvSpPr>
          <p:spPr bwMode="auto">
            <a:xfrm>
              <a:off x="1455" y="475"/>
              <a:ext cx="390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86</a:t>
              </a: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%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910" name="Rectangle 22"/>
            <p:cNvSpPr>
              <a:spLocks noChangeArrowheads="1"/>
            </p:cNvSpPr>
            <p:nvPr/>
          </p:nvSpPr>
          <p:spPr bwMode="auto">
            <a:xfrm>
              <a:off x="3585" y="900"/>
              <a:ext cx="129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909" name="Rectangle 21"/>
            <p:cNvSpPr>
              <a:spLocks noChangeArrowheads="1"/>
            </p:cNvSpPr>
            <p:nvPr/>
          </p:nvSpPr>
          <p:spPr bwMode="auto">
            <a:xfrm>
              <a:off x="3714" y="1364"/>
              <a:ext cx="390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55</a:t>
              </a: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908" name="Rectangle 20"/>
            <p:cNvSpPr>
              <a:spLocks noChangeArrowheads="1"/>
            </p:cNvSpPr>
            <p:nvPr/>
          </p:nvSpPr>
          <p:spPr bwMode="auto">
            <a:xfrm>
              <a:off x="2070" y="495"/>
              <a:ext cx="390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86%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907" name="Rectangle 19"/>
            <p:cNvSpPr>
              <a:spLocks noChangeArrowheads="1"/>
            </p:cNvSpPr>
            <p:nvPr/>
          </p:nvSpPr>
          <p:spPr bwMode="auto">
            <a:xfrm>
              <a:off x="4200" y="1240"/>
              <a:ext cx="129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906" name="Rectangle 18"/>
            <p:cNvSpPr>
              <a:spLocks noChangeArrowheads="1"/>
            </p:cNvSpPr>
            <p:nvPr/>
          </p:nvSpPr>
          <p:spPr bwMode="auto">
            <a:xfrm>
              <a:off x="4329" y="1650"/>
              <a:ext cx="390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4</a:t>
              </a: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5%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905" name="Rectangle 17"/>
            <p:cNvSpPr>
              <a:spLocks noChangeArrowheads="1"/>
            </p:cNvSpPr>
            <p:nvPr/>
          </p:nvSpPr>
          <p:spPr bwMode="auto">
            <a:xfrm>
              <a:off x="465" y="3405"/>
              <a:ext cx="290" cy="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0%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904" name="Rectangle 16"/>
            <p:cNvSpPr>
              <a:spLocks noChangeArrowheads="1"/>
            </p:cNvSpPr>
            <p:nvPr/>
          </p:nvSpPr>
          <p:spPr bwMode="auto">
            <a:xfrm>
              <a:off x="360" y="3090"/>
              <a:ext cx="390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10%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903" name="Rectangle 15"/>
            <p:cNvSpPr>
              <a:spLocks noChangeArrowheads="1"/>
            </p:cNvSpPr>
            <p:nvPr/>
          </p:nvSpPr>
          <p:spPr bwMode="auto">
            <a:xfrm>
              <a:off x="360" y="2775"/>
              <a:ext cx="390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20%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902" name="Rectangle 14"/>
            <p:cNvSpPr>
              <a:spLocks noChangeArrowheads="1"/>
            </p:cNvSpPr>
            <p:nvPr/>
          </p:nvSpPr>
          <p:spPr bwMode="auto">
            <a:xfrm>
              <a:off x="360" y="2460"/>
              <a:ext cx="390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30%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901" name="Rectangle 13"/>
            <p:cNvSpPr>
              <a:spLocks noChangeArrowheads="1"/>
            </p:cNvSpPr>
            <p:nvPr/>
          </p:nvSpPr>
          <p:spPr bwMode="auto">
            <a:xfrm>
              <a:off x="360" y="2145"/>
              <a:ext cx="390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40%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900" name="Rectangle 12"/>
            <p:cNvSpPr>
              <a:spLocks noChangeArrowheads="1"/>
            </p:cNvSpPr>
            <p:nvPr/>
          </p:nvSpPr>
          <p:spPr bwMode="auto">
            <a:xfrm>
              <a:off x="360" y="1830"/>
              <a:ext cx="390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50%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899" name="Rectangle 11"/>
            <p:cNvSpPr>
              <a:spLocks noChangeArrowheads="1"/>
            </p:cNvSpPr>
            <p:nvPr/>
          </p:nvSpPr>
          <p:spPr bwMode="auto">
            <a:xfrm>
              <a:off x="360" y="1530"/>
              <a:ext cx="390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60%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898" name="Rectangle 10"/>
            <p:cNvSpPr>
              <a:spLocks noChangeArrowheads="1"/>
            </p:cNvSpPr>
            <p:nvPr/>
          </p:nvSpPr>
          <p:spPr bwMode="auto">
            <a:xfrm>
              <a:off x="360" y="1215"/>
              <a:ext cx="390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70%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897" name="Rectangle 9"/>
            <p:cNvSpPr>
              <a:spLocks noChangeArrowheads="1"/>
            </p:cNvSpPr>
            <p:nvPr/>
          </p:nvSpPr>
          <p:spPr bwMode="auto">
            <a:xfrm>
              <a:off x="360" y="900"/>
              <a:ext cx="390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80%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896" name="Rectangle 8"/>
            <p:cNvSpPr>
              <a:spLocks noChangeArrowheads="1"/>
            </p:cNvSpPr>
            <p:nvPr/>
          </p:nvSpPr>
          <p:spPr bwMode="auto">
            <a:xfrm>
              <a:off x="360" y="585"/>
              <a:ext cx="390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90%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895" name="Rectangle 7"/>
            <p:cNvSpPr>
              <a:spLocks noChangeArrowheads="1"/>
            </p:cNvSpPr>
            <p:nvPr/>
          </p:nvSpPr>
          <p:spPr bwMode="auto">
            <a:xfrm>
              <a:off x="255" y="270"/>
              <a:ext cx="49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100%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894" name="Rectangle 6"/>
            <p:cNvSpPr>
              <a:spLocks noChangeArrowheads="1"/>
            </p:cNvSpPr>
            <p:nvPr/>
          </p:nvSpPr>
          <p:spPr bwMode="auto">
            <a:xfrm>
              <a:off x="990" y="3690"/>
              <a:ext cx="1751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Система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 </a:t>
              </a:r>
              <a:r>
                <a:rPr kumimoji="0" lang="en-US" sz="1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Л.В.Занкова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893" name="Rectangle 5"/>
            <p:cNvSpPr>
              <a:spLocks noChangeArrowheads="1"/>
            </p:cNvSpPr>
            <p:nvPr/>
          </p:nvSpPr>
          <p:spPr bwMode="auto">
            <a:xfrm>
              <a:off x="3120" y="3690"/>
              <a:ext cx="129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892" name="Rectangle 4"/>
            <p:cNvSpPr>
              <a:spLocks noChangeArrowheads="1"/>
            </p:cNvSpPr>
            <p:nvPr/>
          </p:nvSpPr>
          <p:spPr bwMode="auto">
            <a:xfrm>
              <a:off x="3885" y="3945"/>
              <a:ext cx="129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891" name="Rectangle 3"/>
            <p:cNvSpPr>
              <a:spLocks noChangeArrowheads="1"/>
            </p:cNvSpPr>
            <p:nvPr/>
          </p:nvSpPr>
          <p:spPr bwMode="auto">
            <a:xfrm>
              <a:off x="3585" y="3735"/>
              <a:ext cx="1284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"</a:t>
              </a:r>
              <a:r>
                <a:rPr kumimoji="0" lang="en-US" sz="1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Школа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 </a:t>
              </a:r>
              <a:r>
                <a:rPr kumimoji="0" lang="en-US" sz="1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России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"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890" name="Rectangle 2"/>
            <p:cNvSpPr>
              <a:spLocks noChangeArrowheads="1"/>
            </p:cNvSpPr>
            <p:nvPr/>
          </p:nvSpPr>
          <p:spPr bwMode="auto">
            <a:xfrm>
              <a:off x="75" y="75"/>
              <a:ext cx="7365" cy="4320"/>
            </a:xfrm>
            <a:prstGeom prst="rect">
              <a:avLst/>
            </a:prstGeom>
            <a:noFill/>
            <a:ln w="1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148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A50021"/>
                </a:solidFill>
                <a:latin typeface="Arial Black" pitchFamily="34" charset="0"/>
              </a:rPr>
              <a:t>Итоговые </a:t>
            </a:r>
            <a:r>
              <a:rPr lang="ru-RU" sz="2400" dirty="0" smtClean="0">
                <a:solidFill>
                  <a:srgbClr val="A50021"/>
                </a:solidFill>
                <a:latin typeface="Arial Black" pitchFamily="34" charset="0"/>
              </a:rPr>
              <a:t>результаты мониторингов проведенных в </a:t>
            </a:r>
            <a:r>
              <a:rPr lang="ru-RU" sz="2400" dirty="0" smtClean="0">
                <a:solidFill>
                  <a:srgbClr val="A50021"/>
                </a:solidFill>
                <a:latin typeface="Arial Black" pitchFamily="34" charset="0"/>
              </a:rPr>
              <a:t>2009, 2010 годах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571472" y="1643050"/>
          <a:ext cx="8143932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857232"/>
            <a:ext cx="864399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Особенности типа обучения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исключительным вниманием к построению обучения, его содержанию, принципам, методам и проч. как отражающим социальный опыт, социальный заказ; 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столь же исключительным вниманием к внутреннему миру ребенка: его индивидуальным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возрастным особенностям, детским потребностям и интересам.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57158" y="714356"/>
            <a:ext cx="88985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7030A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енденции </a:t>
            </a: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развития образования:</a:t>
            </a:r>
            <a:endParaRPr kumimoji="0" lang="ru-RU" sz="3600" b="1" i="0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Georgia" pitchFamily="18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85720" y="517803"/>
            <a:ext cx="8572560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•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репродукции знаний к их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продуктивному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использованию в зависимости от решаемых задач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•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механического заучивания к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учению как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процессу интеллектуального развития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•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статистической модели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знаний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динамически структурированным системам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умственных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действий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•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ориентации на среднего ученика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дифференцированным 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индивидуальным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программам обучения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•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внешней мотивации учения к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внутренней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нравственно-волевой регуляции.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785794"/>
            <a:ext cx="9001156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Концепция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стандартов второго поколения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базируется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на следующих 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принципах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 Black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•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непрерывности образования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•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учета возрастных возможностей ребенка;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•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учета его индивидуальных особенностей;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•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здоровьесбережения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•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взаимосвязи с окружающим миром;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•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развития личности как субъекта творческой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деятельности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•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признания ребенка как активного субъекта познания;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•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доступности и достаточности;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•духовно-нравственного воспитания;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•психологической адаптации;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•взаимодействия семьи и педагога.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57158" y="1000108"/>
            <a:ext cx="8907631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стандарте особое место отведено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sng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sng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деятельностному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практическому содержанию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образования,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конкретным способам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применению приобретенных знаний и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реальных жизненных ситуациях.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714356"/>
            <a:ext cx="8752909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Характеристики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основных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результатов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начального образования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•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предметных и универсальных способов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действия,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обеспечивающих возможность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продолжения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образования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основной школе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•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воспитание умения учиться – способности к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самоорганизации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целях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решения учебных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•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индивидуальный прогресс в основных сферах личностного развития –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эмоциональной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познавательной,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саморегуляции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•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желание и умение учиться, готовность к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образованию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основном звене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школы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самообразованию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•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инициативность, самостоятельность, навыки сотрудничества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разных видах деятельности.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79358"/>
            <a:ext cx="857256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660066"/>
                </a:solidFill>
                <a:latin typeface="Arial Black" pitchFamily="34" charset="0"/>
              </a:rPr>
              <a:t>Основания для открытия  </a:t>
            </a:r>
            <a:endParaRPr lang="ru-RU" sz="3200" b="1" dirty="0" smtClean="0">
              <a:solidFill>
                <a:srgbClr val="660066"/>
              </a:solidFill>
              <a:latin typeface="Arial Black" pitchFamily="34" charset="0"/>
            </a:endParaRPr>
          </a:p>
          <a:p>
            <a:pPr algn="ctr"/>
            <a:r>
              <a:rPr lang="ru-RU" sz="3200" b="1" dirty="0" smtClean="0">
                <a:solidFill>
                  <a:srgbClr val="660066"/>
                </a:solidFill>
                <a:latin typeface="Arial Black" pitchFamily="34" charset="0"/>
              </a:rPr>
              <a:t>опытно-экспериментальной </a:t>
            </a:r>
            <a:r>
              <a:rPr lang="ru-RU" sz="3200" b="1" dirty="0" smtClean="0">
                <a:solidFill>
                  <a:srgbClr val="660066"/>
                </a:solidFill>
                <a:latin typeface="Arial Black" pitchFamily="34" charset="0"/>
              </a:rPr>
              <a:t>площадки</a:t>
            </a:r>
            <a:r>
              <a:rPr lang="ru-RU" sz="3200" b="1" dirty="0" smtClean="0">
                <a:solidFill>
                  <a:srgbClr val="660066"/>
                </a:solidFill>
                <a:latin typeface="Arial Black" pitchFamily="34" charset="0"/>
              </a:rPr>
              <a:t>:</a:t>
            </a:r>
          </a:p>
          <a:p>
            <a:pPr algn="ctr"/>
            <a:endParaRPr lang="ru-RU" b="1" dirty="0" smtClean="0">
              <a:solidFill>
                <a:srgbClr val="660066"/>
              </a:solidFill>
              <a:latin typeface="Arial Black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33CC"/>
                </a:solidFill>
              </a:rPr>
              <a:t>высокий профессиональный уровень учителей начальных классов школы (95% имеют высшую и первую категории</a:t>
            </a:r>
            <a:r>
              <a:rPr lang="ru-RU" sz="2400" b="1" dirty="0" smtClean="0">
                <a:solidFill>
                  <a:srgbClr val="0033CC"/>
                </a:solidFill>
              </a:rPr>
              <a:t>);</a:t>
            </a:r>
          </a:p>
          <a:p>
            <a:pPr lvl="0">
              <a:buFont typeface="Arial" pitchFamily="34" charset="0"/>
              <a:buChar char="•"/>
            </a:pPr>
            <a:endParaRPr lang="ru-RU" sz="2400" b="1" dirty="0" smtClean="0">
              <a:solidFill>
                <a:srgbClr val="0033CC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33CC"/>
                </a:solidFill>
              </a:rPr>
              <a:t>стабильные результаты по формированию знаний, умений, навыков младших школьников </a:t>
            </a:r>
            <a:endParaRPr lang="ru-RU" sz="2400" b="1" dirty="0" smtClean="0">
              <a:solidFill>
                <a:srgbClr val="0033CC"/>
              </a:solidFill>
            </a:endParaRPr>
          </a:p>
          <a:p>
            <a:pPr lvl="0"/>
            <a:r>
              <a:rPr lang="ru-RU" sz="2400" b="1" dirty="0" smtClean="0">
                <a:solidFill>
                  <a:srgbClr val="0033CC"/>
                </a:solidFill>
              </a:rPr>
              <a:t>(</a:t>
            </a:r>
            <a:r>
              <a:rPr lang="ru-RU" sz="2400" b="1" dirty="0" smtClean="0">
                <a:solidFill>
                  <a:srgbClr val="0033CC"/>
                </a:solidFill>
              </a:rPr>
              <a:t>100% успеваемость, 70-75% качество знаний</a:t>
            </a:r>
            <a:r>
              <a:rPr lang="ru-RU" sz="2400" b="1" dirty="0" smtClean="0">
                <a:solidFill>
                  <a:srgbClr val="0033CC"/>
                </a:solidFill>
              </a:rPr>
              <a:t>);</a:t>
            </a:r>
          </a:p>
          <a:p>
            <a:pPr lvl="0">
              <a:buFont typeface="Arial" pitchFamily="34" charset="0"/>
              <a:buChar char="•"/>
            </a:pPr>
            <a:endParaRPr lang="ru-RU" sz="2400" b="1" dirty="0" smtClean="0">
              <a:solidFill>
                <a:srgbClr val="0033CC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33CC"/>
                </a:solidFill>
              </a:rPr>
              <a:t>использование в работе  учителями школы современных </a:t>
            </a:r>
            <a:r>
              <a:rPr lang="ru-RU" sz="2400" b="1" dirty="0" smtClean="0">
                <a:solidFill>
                  <a:srgbClr val="0033CC"/>
                </a:solidFill>
              </a:rPr>
              <a:t>педагогических технологий</a:t>
            </a:r>
            <a:r>
              <a:rPr lang="ru-RU" sz="2400" b="1" dirty="0" smtClean="0">
                <a:solidFill>
                  <a:srgbClr val="0033CC"/>
                </a:solidFill>
              </a:rPr>
              <a:t>, способствующих формированию ключевых компетентностей.</a:t>
            </a:r>
            <a:endParaRPr lang="ru-RU" sz="24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928670"/>
            <a:ext cx="8643998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A50021"/>
                </a:solidFill>
                <a:latin typeface="Arial Black" pitchFamily="34" charset="0"/>
              </a:rPr>
              <a:t>Цель эксперимента -   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sz="2400" b="1" dirty="0" smtClean="0">
                <a:solidFill>
                  <a:srgbClr val="A50021"/>
                </a:solidFill>
              </a:rPr>
              <a:t>определение </a:t>
            </a:r>
            <a:r>
              <a:rPr lang="ru-RU" sz="2400" b="1" dirty="0" smtClean="0">
                <a:solidFill>
                  <a:srgbClr val="A50021"/>
                </a:solidFill>
              </a:rPr>
              <a:t>необходимых и достаточных организационно-педагогических условий реализации </a:t>
            </a:r>
            <a:r>
              <a:rPr lang="ru-RU" sz="2400" b="1" dirty="0" err="1" smtClean="0">
                <a:solidFill>
                  <a:srgbClr val="A50021"/>
                </a:solidFill>
              </a:rPr>
              <a:t>компетентностного</a:t>
            </a:r>
            <a:r>
              <a:rPr lang="ru-RU" sz="2400" b="1" dirty="0" smtClean="0">
                <a:solidFill>
                  <a:srgbClr val="A50021"/>
                </a:solidFill>
              </a:rPr>
              <a:t> подхода   при формировании универсальных учебных действий учащихся в условиях выполнения стандарта начального общего образования. </a:t>
            </a:r>
            <a:endParaRPr lang="ru-RU" sz="2400" b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85720" y="642918"/>
            <a:ext cx="8643998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Основные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этапы эксперимента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Подготовительный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этап (январь-август 2009г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Формирующий этап (сентябрь-май 2009-2011г.)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обеспечить средствами инновационных образовательных программ;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выявить особенности содержания инновационных программ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формированию ключевых компетентностей;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разработать диагностические материалы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для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определения уровня развития компетентностей;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организовать мониторинг результатов и корректировку работы;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оформить аналитические материалы экспериментальной работы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Результативно-обобщающий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этап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.(2011-2012г.)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провести окончательные выводы по эксперименту;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разработать рекомендации по внедрению экспериментальной работы;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обобщить опыт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работы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опытно-экспериментальной площадки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000100" y="610136"/>
            <a:ext cx="8501122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уровень сложности: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каком ряду чисел имеет место закономерность?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8, 17, 25, 31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6, 12, 18, 24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33, 34, 38, 2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22, 84, 7,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уровень сложности: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Какая пара слов не соответствует смысловому значению?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грибы – корзина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деньги – кошелёк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птицы – гнездо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щуки –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III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уровень сложности: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Построй выражение: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тькуса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тикло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Выбери верное ему объяснение: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радоваться чему-то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жалеть о чём-то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верить чему-то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восхищаться чем-то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186</TotalTime>
  <Words>921</Words>
  <Application>Microsoft Office PowerPoint</Application>
  <PresentationFormat>Экран (4:3)</PresentationFormat>
  <Paragraphs>199</Paragraphs>
  <Slides>17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school9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начальная школа</dc:creator>
  <cp:lastModifiedBy>начальная школа</cp:lastModifiedBy>
  <cp:revision>21</cp:revision>
  <dcterms:created xsi:type="dcterms:W3CDTF">2011-03-13T06:28:55Z</dcterms:created>
  <dcterms:modified xsi:type="dcterms:W3CDTF">2011-03-13T09:37:41Z</dcterms:modified>
</cp:coreProperties>
</file>