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7" r:id="rId5"/>
    <p:sldId id="266" r:id="rId6"/>
    <p:sldId id="259" r:id="rId7"/>
    <p:sldId id="267" r:id="rId8"/>
    <p:sldId id="260" r:id="rId9"/>
    <p:sldId id="262" r:id="rId10"/>
    <p:sldId id="263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9" d="100"/>
          <a:sy n="79" d="100"/>
        </p:scale>
        <p:origin x="-8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89717-2EC0-4E45-BBD7-A30CB01483E3}" type="doc">
      <dgm:prSet loTypeId="urn:microsoft.com/office/officeart/2005/8/layout/pyramid2" loCatId="list" qsTypeId="urn:microsoft.com/office/officeart/2005/8/quickstyle/simple1#1" qsCatId="simple" csTypeId="urn:microsoft.com/office/officeart/2005/8/colors/accent1_2#1" csCatId="accent1" phldr="1"/>
      <dgm:spPr/>
    </dgm:pt>
    <dgm:pt modelId="{1C6D6DE3-3E20-46C9-9738-F96C4A3D216F}">
      <dgm:prSet phldrT="[Текст]" custT="1"/>
      <dgm:spPr/>
      <dgm:t>
        <a:bodyPr/>
        <a:lstStyle/>
        <a:p>
          <a:r>
            <a:rPr lang="ru-RU" sz="2800" dirty="0" smtClean="0"/>
            <a:t>Передача более точной информации</a:t>
          </a:r>
          <a:endParaRPr lang="ru-RU" sz="2800" dirty="0"/>
        </a:p>
      </dgm:t>
    </dgm:pt>
    <dgm:pt modelId="{693F5320-BEB0-4DE4-9849-CACFC0D7C9FC}" type="parTrans" cxnId="{628D1ED9-829F-4C81-B7F7-D7B3B444190D}">
      <dgm:prSet/>
      <dgm:spPr/>
    </dgm:pt>
    <dgm:pt modelId="{E680BA48-A088-4591-ABA6-BDC53C36C3A5}" type="sibTrans" cxnId="{628D1ED9-829F-4C81-B7F7-D7B3B444190D}">
      <dgm:prSet/>
      <dgm:spPr/>
    </dgm:pt>
    <dgm:pt modelId="{E9979C02-8907-47A2-BE0B-A19A6D891CDC}">
      <dgm:prSet phldrT="[Текст]" custT="1"/>
      <dgm:spPr/>
      <dgm:t>
        <a:bodyPr/>
        <a:lstStyle/>
        <a:p>
          <a:r>
            <a:rPr lang="ru-RU" sz="2800" dirty="0" smtClean="0"/>
            <a:t>Создание художественного образа</a:t>
          </a:r>
          <a:endParaRPr lang="ru-RU" sz="2800" dirty="0"/>
        </a:p>
      </dgm:t>
    </dgm:pt>
    <dgm:pt modelId="{5CB0A961-0FCF-4B56-B8EC-568B4AEB931A}" type="parTrans" cxnId="{B4F57B47-4062-4CE7-97A7-E469B425E6C2}">
      <dgm:prSet/>
      <dgm:spPr/>
    </dgm:pt>
    <dgm:pt modelId="{5DBC947F-480B-4CD2-8842-8E01D6327043}" type="sibTrans" cxnId="{B4F57B47-4062-4CE7-97A7-E469B425E6C2}">
      <dgm:prSet/>
      <dgm:spPr/>
    </dgm:pt>
    <dgm:pt modelId="{82A592C7-5400-4610-81BF-05B52E4E7164}">
      <dgm:prSet phldrT="[Текст]" custT="1"/>
      <dgm:spPr/>
      <dgm:t>
        <a:bodyPr/>
        <a:lstStyle/>
        <a:p>
          <a:r>
            <a:rPr lang="ru-RU" sz="2800" dirty="0" smtClean="0"/>
            <a:t>Обмен информацией по бытовым вопросам</a:t>
          </a:r>
          <a:endParaRPr lang="ru-RU" sz="2800" dirty="0"/>
        </a:p>
      </dgm:t>
    </dgm:pt>
    <dgm:pt modelId="{8C1A49CE-6439-4FF1-8682-4E4B41EC46B4}" type="parTrans" cxnId="{C06430B2-07AE-42DD-A4EE-ED134BDE7AE8}">
      <dgm:prSet/>
      <dgm:spPr/>
    </dgm:pt>
    <dgm:pt modelId="{3C564CFC-3C7D-4E68-BE0B-E55745835942}" type="sibTrans" cxnId="{C06430B2-07AE-42DD-A4EE-ED134BDE7AE8}">
      <dgm:prSet/>
      <dgm:spPr/>
    </dgm:pt>
    <dgm:pt modelId="{C02CB4D8-B6BA-485F-9282-8A3B2403A88E}" type="pres">
      <dgm:prSet presAssocID="{4A289717-2EC0-4E45-BBD7-A30CB01483E3}" presName="compositeShape" presStyleCnt="0">
        <dgm:presLayoutVars>
          <dgm:dir/>
          <dgm:resizeHandles/>
        </dgm:presLayoutVars>
      </dgm:prSet>
      <dgm:spPr/>
    </dgm:pt>
    <dgm:pt modelId="{0D257D52-2F96-4314-9848-7E1CDA14D971}" type="pres">
      <dgm:prSet presAssocID="{4A289717-2EC0-4E45-BBD7-A30CB01483E3}" presName="pyramid" presStyleLbl="node1" presStyleIdx="0" presStyleCnt="1"/>
      <dgm:spPr/>
    </dgm:pt>
    <dgm:pt modelId="{0858FF1F-B256-4165-9778-B0499029B1D5}" type="pres">
      <dgm:prSet presAssocID="{4A289717-2EC0-4E45-BBD7-A30CB01483E3}" presName="theList" presStyleCnt="0"/>
      <dgm:spPr/>
    </dgm:pt>
    <dgm:pt modelId="{F0BEEC2D-B583-42C0-981D-5FAF83B422BF}" type="pres">
      <dgm:prSet presAssocID="{1C6D6DE3-3E20-46C9-9738-F96C4A3D216F}" presName="aNode" presStyleLbl="fgAcc1" presStyleIdx="0" presStyleCnt="3" custScaleX="165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893D2-06AB-41B9-AB1C-B10896DB9D21}" type="pres">
      <dgm:prSet presAssocID="{1C6D6DE3-3E20-46C9-9738-F96C4A3D216F}" presName="aSpace" presStyleCnt="0"/>
      <dgm:spPr/>
    </dgm:pt>
    <dgm:pt modelId="{B385CFCC-2A8B-4455-A144-5154FBF9DC70}" type="pres">
      <dgm:prSet presAssocID="{E9979C02-8907-47A2-BE0B-A19A6D891CDC}" presName="aNode" presStyleLbl="fgAcc1" presStyleIdx="1" presStyleCnt="3" custScaleX="1677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87BFA-CA49-498D-ABE5-F6793160F200}" type="pres">
      <dgm:prSet presAssocID="{E9979C02-8907-47A2-BE0B-A19A6D891CDC}" presName="aSpace" presStyleCnt="0"/>
      <dgm:spPr/>
    </dgm:pt>
    <dgm:pt modelId="{E980BE43-06C2-46B6-B929-7ADF4F14EFB5}" type="pres">
      <dgm:prSet presAssocID="{82A592C7-5400-4610-81BF-05B52E4E7164}" presName="aNode" presStyleLbl="fgAcc1" presStyleIdx="2" presStyleCnt="3" custScaleX="168958" custLinFactNeighborX="161" custLinFactNeighborY="8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CA9D6-A44A-478D-B34D-CE38B418E710}" type="pres">
      <dgm:prSet presAssocID="{82A592C7-5400-4610-81BF-05B52E4E7164}" presName="aSpace" presStyleCnt="0"/>
      <dgm:spPr/>
    </dgm:pt>
  </dgm:ptLst>
  <dgm:cxnLst>
    <dgm:cxn modelId="{11D10A32-D188-4BBB-9065-65B83272297C}" type="presOf" srcId="{82A592C7-5400-4610-81BF-05B52E4E7164}" destId="{E980BE43-06C2-46B6-B929-7ADF4F14EFB5}" srcOrd="0" destOrd="0" presId="urn:microsoft.com/office/officeart/2005/8/layout/pyramid2"/>
    <dgm:cxn modelId="{B4F57B47-4062-4CE7-97A7-E469B425E6C2}" srcId="{4A289717-2EC0-4E45-BBD7-A30CB01483E3}" destId="{E9979C02-8907-47A2-BE0B-A19A6D891CDC}" srcOrd="1" destOrd="0" parTransId="{5CB0A961-0FCF-4B56-B8EC-568B4AEB931A}" sibTransId="{5DBC947F-480B-4CD2-8842-8E01D6327043}"/>
    <dgm:cxn modelId="{87A9B1DF-BB14-487C-9B32-F0160670E226}" type="presOf" srcId="{1C6D6DE3-3E20-46C9-9738-F96C4A3D216F}" destId="{F0BEEC2D-B583-42C0-981D-5FAF83B422BF}" srcOrd="0" destOrd="0" presId="urn:microsoft.com/office/officeart/2005/8/layout/pyramid2"/>
    <dgm:cxn modelId="{C06430B2-07AE-42DD-A4EE-ED134BDE7AE8}" srcId="{4A289717-2EC0-4E45-BBD7-A30CB01483E3}" destId="{82A592C7-5400-4610-81BF-05B52E4E7164}" srcOrd="2" destOrd="0" parTransId="{8C1A49CE-6439-4FF1-8682-4E4B41EC46B4}" sibTransId="{3C564CFC-3C7D-4E68-BE0B-E55745835942}"/>
    <dgm:cxn modelId="{628D1ED9-829F-4C81-B7F7-D7B3B444190D}" srcId="{4A289717-2EC0-4E45-BBD7-A30CB01483E3}" destId="{1C6D6DE3-3E20-46C9-9738-F96C4A3D216F}" srcOrd="0" destOrd="0" parTransId="{693F5320-BEB0-4DE4-9849-CACFC0D7C9FC}" sibTransId="{E680BA48-A088-4591-ABA6-BDC53C36C3A5}"/>
    <dgm:cxn modelId="{06AFFB7E-CC5C-49ED-B03F-FDFB55AA3D33}" type="presOf" srcId="{E9979C02-8907-47A2-BE0B-A19A6D891CDC}" destId="{B385CFCC-2A8B-4455-A144-5154FBF9DC70}" srcOrd="0" destOrd="0" presId="urn:microsoft.com/office/officeart/2005/8/layout/pyramid2"/>
    <dgm:cxn modelId="{E9935751-C4C2-4D70-80D0-78AB23640652}" type="presOf" srcId="{4A289717-2EC0-4E45-BBD7-A30CB01483E3}" destId="{C02CB4D8-B6BA-485F-9282-8A3B2403A88E}" srcOrd="0" destOrd="0" presId="urn:microsoft.com/office/officeart/2005/8/layout/pyramid2"/>
    <dgm:cxn modelId="{8A2FE573-B507-4FD6-B588-7A44031F9CB2}" type="presParOf" srcId="{C02CB4D8-B6BA-485F-9282-8A3B2403A88E}" destId="{0D257D52-2F96-4314-9848-7E1CDA14D971}" srcOrd="0" destOrd="0" presId="urn:microsoft.com/office/officeart/2005/8/layout/pyramid2"/>
    <dgm:cxn modelId="{2A0120D4-4F34-4050-8F86-DE7DE8B73DD4}" type="presParOf" srcId="{C02CB4D8-B6BA-485F-9282-8A3B2403A88E}" destId="{0858FF1F-B256-4165-9778-B0499029B1D5}" srcOrd="1" destOrd="0" presId="urn:microsoft.com/office/officeart/2005/8/layout/pyramid2"/>
    <dgm:cxn modelId="{8DB70905-8D35-44DF-BA33-82E20342ACCA}" type="presParOf" srcId="{0858FF1F-B256-4165-9778-B0499029B1D5}" destId="{F0BEEC2D-B583-42C0-981D-5FAF83B422BF}" srcOrd="0" destOrd="0" presId="urn:microsoft.com/office/officeart/2005/8/layout/pyramid2"/>
    <dgm:cxn modelId="{B1A69B6E-82EE-481C-806C-C17AC5C48EF6}" type="presParOf" srcId="{0858FF1F-B256-4165-9778-B0499029B1D5}" destId="{AF6893D2-06AB-41B9-AB1C-B10896DB9D21}" srcOrd="1" destOrd="0" presId="urn:microsoft.com/office/officeart/2005/8/layout/pyramid2"/>
    <dgm:cxn modelId="{EEEDDEE9-5A6D-46B2-83DB-AA4331E049C3}" type="presParOf" srcId="{0858FF1F-B256-4165-9778-B0499029B1D5}" destId="{B385CFCC-2A8B-4455-A144-5154FBF9DC70}" srcOrd="2" destOrd="0" presId="urn:microsoft.com/office/officeart/2005/8/layout/pyramid2"/>
    <dgm:cxn modelId="{477D62C7-9289-4188-807C-AB76CE5D6736}" type="presParOf" srcId="{0858FF1F-B256-4165-9778-B0499029B1D5}" destId="{0E587BFA-CA49-498D-ABE5-F6793160F200}" srcOrd="3" destOrd="0" presId="urn:microsoft.com/office/officeart/2005/8/layout/pyramid2"/>
    <dgm:cxn modelId="{D9A9556D-DF18-42A6-9FE6-D25FD5B15D1C}" type="presParOf" srcId="{0858FF1F-B256-4165-9778-B0499029B1D5}" destId="{E980BE43-06C2-46B6-B929-7ADF4F14EFB5}" srcOrd="4" destOrd="0" presId="urn:microsoft.com/office/officeart/2005/8/layout/pyramid2"/>
    <dgm:cxn modelId="{01AE9FB0-F8F0-417C-95BD-8213BF9E8E20}" type="presParOf" srcId="{0858FF1F-B256-4165-9778-B0499029B1D5}" destId="{838CA9D6-A44A-478D-B34D-CE38B418E710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1A1E6-A4E0-4F76-87F9-57613FBC7C76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0804-29E6-4DB7-B1DE-507773546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1A5D2-7EA8-4F3D-A415-945B156A668F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2261A-73D6-45C3-81A2-930E89F5E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AC7A4-CD63-44C7-AC40-3647A1B02591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6283A-6771-4A36-B36F-0388E5573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E7B5D-0570-4540-B8C6-90782541E86F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A668D-3476-400B-BCE3-166BC7AB6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57A0D-8991-4FDD-990A-10AC8E785D57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CB66C-507B-4C15-8F69-E849FE548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AEB4E-7A27-4358-9BD7-1D5EDF8078C9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2C0D7-74D9-41E6-A336-2CBDEA766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6C495-CD58-467B-9481-DCE274932D59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FE1BD-C4DC-450D-A3DE-5193353DA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66C92-6CBD-4936-8B2F-E392ACACDD2F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1B478-E5C9-4630-9581-FF33E9413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3AA20-8379-4EAA-BE74-E149BCB0BC92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D047A-1A48-4EBC-BEC5-01A7F8AD2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032A3-793E-43E6-8656-31393DAE7B6C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1DF82-E7A5-48AD-93CC-9CA7438B8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EA3B4-55CF-4F17-9E78-58CAE37014AD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19F13-C60A-400D-AB7E-9657B552A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F81E6C-8DD8-4B72-B9E9-58691AE88969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1D5347-A321-4C92-9614-E4D911A2A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28083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Информационно-исследовательский проект «Роль </a:t>
            </a:r>
            <a:br>
              <a:rPr lang="ru-RU" dirty="0" smtClean="0"/>
            </a:br>
            <a:r>
              <a:rPr lang="ru-RU" dirty="0" smtClean="0"/>
              <a:t>имени прилагательного </a:t>
            </a:r>
            <a:br>
              <a:rPr lang="ru-RU" dirty="0" smtClean="0"/>
            </a:br>
            <a:r>
              <a:rPr lang="ru-RU" dirty="0" smtClean="0"/>
              <a:t>в речи»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65625"/>
            <a:ext cx="7853362" cy="2159000"/>
          </a:xfrm>
        </p:spPr>
        <p:txBody>
          <a:bodyPr>
            <a:normAutofit lnSpcReduction="10000"/>
          </a:bodyPr>
          <a:lstStyle/>
          <a:p>
            <a:pPr marR="0" eaLnBrk="1" hangingPunct="1">
              <a:lnSpc>
                <a:spcPct val="90000"/>
              </a:lnSpc>
              <a:defRPr/>
            </a:pPr>
            <a:r>
              <a:rPr lang="ru-RU" sz="2800" dirty="0" smtClean="0"/>
              <a:t>Подготовила:</a:t>
            </a:r>
          </a:p>
          <a:p>
            <a:pPr marR="0" eaLnBrk="1" hangingPunct="1">
              <a:lnSpc>
                <a:spcPct val="90000"/>
              </a:lnSpc>
              <a:defRPr/>
            </a:pPr>
            <a:r>
              <a:rPr lang="ru-RU" sz="2800" dirty="0" err="1" smtClean="0"/>
              <a:t>Сличенко</a:t>
            </a:r>
            <a:r>
              <a:rPr lang="ru-RU" sz="2800" dirty="0" smtClean="0"/>
              <a:t> Елизавета </a:t>
            </a:r>
          </a:p>
          <a:p>
            <a:pPr marR="0" eaLnBrk="1" hangingPunct="1">
              <a:lnSpc>
                <a:spcPct val="90000"/>
              </a:lnSpc>
              <a:defRPr/>
            </a:pPr>
            <a:r>
              <a:rPr lang="ru-RU" sz="2800" dirty="0" smtClean="0"/>
              <a:t>учащаяся  5 класса</a:t>
            </a:r>
          </a:p>
          <a:p>
            <a:pPr marR="0" eaLnBrk="1" hangingPunct="1">
              <a:lnSpc>
                <a:spcPct val="90000"/>
              </a:lnSpc>
              <a:defRPr/>
            </a:pPr>
            <a:r>
              <a:rPr lang="ru-RU" sz="2800" dirty="0" smtClean="0"/>
              <a:t>МОУ СОШ № 32</a:t>
            </a:r>
          </a:p>
          <a:p>
            <a:pPr marR="0" eaLnBrk="1" hangingPunct="1">
              <a:lnSpc>
                <a:spcPct val="90000"/>
              </a:lnSpc>
              <a:defRPr/>
            </a:pP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Разговорный стиль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68313" y="2205038"/>
            <a:ext cx="8218487" cy="41195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-</a:t>
            </a:r>
            <a:r>
              <a:rPr lang="ru-RU" sz="2800" smtClean="0"/>
              <a:t>Мама, купи мне это платье.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-Но оно такое </a:t>
            </a:r>
            <a:r>
              <a:rPr lang="ru-RU" sz="2800" smtClean="0">
                <a:solidFill>
                  <a:srgbClr val="0070C0"/>
                </a:solidFill>
              </a:rPr>
              <a:t>дорогое.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-Ну , мама, оно такое </a:t>
            </a:r>
            <a:r>
              <a:rPr lang="ru-RU" sz="2800" smtClean="0">
                <a:solidFill>
                  <a:srgbClr val="0070C0"/>
                </a:solidFill>
              </a:rPr>
              <a:t>красивое</a:t>
            </a:r>
            <a:r>
              <a:rPr lang="ru-RU" sz="2800" smtClean="0"/>
              <a:t> и </a:t>
            </a:r>
            <a:r>
              <a:rPr lang="ru-RU" sz="2800" smtClean="0">
                <a:solidFill>
                  <a:srgbClr val="0070C0"/>
                </a:solidFill>
              </a:rPr>
              <a:t>элегантное.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-Нет, оно слишком </a:t>
            </a:r>
            <a:r>
              <a:rPr lang="ru-RU" sz="2800" smtClean="0">
                <a:solidFill>
                  <a:srgbClr val="0070C0"/>
                </a:solidFill>
              </a:rPr>
              <a:t>короткое.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-Ну, мама, оно ведь такое </a:t>
            </a:r>
            <a:r>
              <a:rPr lang="ru-RU" sz="2800" smtClean="0">
                <a:solidFill>
                  <a:srgbClr val="0070C0"/>
                </a:solidFill>
              </a:rPr>
              <a:t>строгое, </a:t>
            </a:r>
            <a:r>
              <a:rPr lang="ru-RU" sz="2800" smtClean="0"/>
              <a:t>как я хотела.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-Ладно, куплю я тебе это </a:t>
            </a:r>
            <a:r>
              <a:rPr lang="ru-RU" sz="2800" smtClean="0">
                <a:solidFill>
                  <a:srgbClr val="0070C0"/>
                </a:solidFill>
              </a:rPr>
              <a:t>чёрное</a:t>
            </a:r>
            <a:r>
              <a:rPr lang="ru-RU" sz="2800" smtClean="0"/>
              <a:t> платье.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Роль имени прилагательного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sz="3600" smtClean="0"/>
              <a:t>Художественный стиль – </a:t>
            </a:r>
            <a:r>
              <a:rPr lang="ru-RU" sz="3600" b="1" smtClean="0"/>
              <a:t>31-34</a:t>
            </a:r>
            <a:r>
              <a:rPr lang="ru-RU" sz="3600" smtClean="0"/>
              <a:t>%;</a:t>
            </a:r>
          </a:p>
          <a:p>
            <a:pPr eaLnBrk="1" hangingPunct="1">
              <a:lnSpc>
                <a:spcPct val="150000"/>
              </a:lnSpc>
            </a:pPr>
            <a:r>
              <a:rPr lang="ru-RU" sz="3600" smtClean="0"/>
              <a:t>Публицистический стиль – </a:t>
            </a:r>
            <a:r>
              <a:rPr lang="ru-RU" sz="3600" b="1" smtClean="0"/>
              <a:t>11-19</a:t>
            </a:r>
            <a:r>
              <a:rPr lang="ru-RU" sz="3600" smtClean="0"/>
              <a:t>%;</a:t>
            </a:r>
          </a:p>
          <a:p>
            <a:pPr eaLnBrk="1" hangingPunct="1">
              <a:lnSpc>
                <a:spcPct val="150000"/>
              </a:lnSpc>
            </a:pPr>
            <a:r>
              <a:rPr lang="ru-RU" sz="3600" smtClean="0"/>
              <a:t>Научный стиль – </a:t>
            </a:r>
            <a:r>
              <a:rPr lang="ru-RU" sz="3600" b="1" smtClean="0"/>
              <a:t>5-10</a:t>
            </a:r>
            <a:r>
              <a:rPr lang="ru-RU" sz="3600" smtClean="0"/>
              <a:t>%.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Прилагательное 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68313" y="23495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Спасибо за внимание!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Актуальность темы</a:t>
            </a:r>
          </a:p>
        </p:txBody>
      </p:sp>
      <p:pic>
        <p:nvPicPr>
          <p:cNvPr id="14338" name="Содержимое 3" descr="Children Reading Books Cartoon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484313"/>
            <a:ext cx="3024188" cy="2808287"/>
          </a:xfrm>
        </p:spPr>
      </p:pic>
      <p:pic>
        <p:nvPicPr>
          <p:cNvPr id="14339" name="Рисунок 4" descr="уверенность. KitaClub - лучший портал для девочек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557338"/>
            <a:ext cx="352901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6" descr="ЭКООБОРО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3860800"/>
            <a:ext cx="2592388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824412"/>
          </a:xfrm>
        </p:spPr>
        <p:txBody>
          <a:bodyPr/>
          <a:lstStyle/>
          <a:p>
            <a:pPr algn="ctr" eaLnBrk="1" hangingPunct="1"/>
            <a:r>
              <a:rPr lang="ru-RU" sz="3200" b="1" smtClean="0"/>
              <a:t>Проблема:</a:t>
            </a:r>
            <a:r>
              <a:rPr lang="ru-RU" sz="3200" smtClean="0"/>
              <a:t> во всех </a:t>
            </a:r>
            <a:r>
              <a:rPr lang="ru-RU" sz="3200" i="1" smtClean="0"/>
              <a:t>ли функциональных стилях речи необходимы прилагательные?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3200" i="1" smtClean="0"/>
          </a:p>
          <a:p>
            <a:pPr algn="ctr" eaLnBrk="1" hangingPunct="1"/>
            <a:r>
              <a:rPr lang="ru-RU" sz="3200" b="1" i="1" smtClean="0"/>
              <a:t>Цель:</a:t>
            </a:r>
            <a:r>
              <a:rPr lang="ru-RU" sz="3200" i="1" smtClean="0"/>
              <a:t> изучение текстов и определение роли прилагательных в разных стилях языка: художественном, публицистическом, научном и разговорном.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Имя прилагательное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3132138" y="3716338"/>
            <a:ext cx="3106737" cy="6096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ru-RU" sz="2400" b="1" smtClean="0">
                <a:latin typeface="Calibri" pitchFamily="34" charset="0"/>
                <a:cs typeface="Arial" charset="0"/>
              </a:rPr>
              <a:t>Прилагательное</a:t>
            </a:r>
            <a:endParaRPr lang="ru-RU" sz="2400" smtClean="0">
              <a:latin typeface="Arial" charset="0"/>
              <a:cs typeface="Arial" charset="0"/>
            </a:endParaRP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3708400" y="5013325"/>
            <a:ext cx="22320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itchFamily="34" charset="0"/>
                <a:cs typeface="Arial" charset="0"/>
              </a:rPr>
              <a:t>Краткая и полная формы</a:t>
            </a:r>
            <a:endParaRPr lang="ru-RU">
              <a:cs typeface="Arial" charset="0"/>
            </a:endParaRPr>
          </a:p>
        </p:txBody>
      </p:sp>
      <p:sp>
        <p:nvSpPr>
          <p:cNvPr id="1028" name="Rectangle 15"/>
          <p:cNvSpPr>
            <a:spLocks noChangeArrowheads="1"/>
          </p:cNvSpPr>
          <p:nvPr/>
        </p:nvSpPr>
        <p:spPr bwMode="auto">
          <a:xfrm>
            <a:off x="1187450" y="4868863"/>
            <a:ext cx="152717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ru-RU" dirty="0">
                <a:latin typeface="+mj-lt"/>
                <a:cs typeface="Arial" pitchFamily="34" charset="0"/>
              </a:rPr>
              <a:t>Окончание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endParaRPr lang="ru-RU" i="1" dirty="0">
              <a:latin typeface="+mj-lt"/>
              <a:cs typeface="Arial" pitchFamily="34" charset="0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endParaRPr lang="ru-RU" i="1" dirty="0">
              <a:latin typeface="+mj-lt"/>
              <a:cs typeface="Arial" pitchFamily="34" charset="0"/>
            </a:endParaRPr>
          </a:p>
          <a:p>
            <a:pPr algn="ctr">
              <a:defRPr/>
            </a:pPr>
            <a:endParaRPr lang="ru-RU" dirty="0">
              <a:latin typeface="+mj-lt"/>
              <a:cs typeface="Arial" pitchFamily="34" charset="0"/>
            </a:endParaRPr>
          </a:p>
          <a:p>
            <a:pPr algn="ctr">
              <a:defRPr/>
            </a:pPr>
            <a:endParaRPr lang="ru-RU" dirty="0">
              <a:latin typeface="+mj-lt"/>
              <a:cs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04025" y="3716338"/>
            <a:ext cx="1944688" cy="720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itchFamily="34" charset="0"/>
                <a:cs typeface="Arial" charset="0"/>
              </a:rPr>
              <a:t>Именная часть сказуемого</a:t>
            </a:r>
            <a:endParaRPr lang="ru-RU">
              <a:latin typeface="Times New Roman" pitchFamily="18" charset="0"/>
              <a:cs typeface="Arial" charset="0"/>
            </a:endParaRPr>
          </a:p>
          <a:p>
            <a:endParaRPr lang="ru-RU">
              <a:cs typeface="Arial" charset="0"/>
            </a:endParaRPr>
          </a:p>
        </p:txBody>
      </p:sp>
      <p:sp>
        <p:nvSpPr>
          <p:cNvPr id="16390" name="Rectangle 14"/>
          <p:cNvSpPr>
            <a:spLocks noChangeArrowheads="1"/>
          </p:cNvSpPr>
          <p:nvPr/>
        </p:nvSpPr>
        <p:spPr bwMode="auto">
          <a:xfrm>
            <a:off x="1258888" y="3213100"/>
            <a:ext cx="1084262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Calibri" pitchFamily="34" charset="0"/>
                <a:cs typeface="Arial" charset="0"/>
              </a:rPr>
              <a:t>Род</a:t>
            </a:r>
          </a:p>
          <a:p>
            <a:pPr algn="ctr"/>
            <a:r>
              <a:rPr lang="ru-RU">
                <a:latin typeface="Calibri" pitchFamily="34" charset="0"/>
                <a:cs typeface="Arial" charset="0"/>
              </a:rPr>
              <a:t>Число</a:t>
            </a:r>
          </a:p>
          <a:p>
            <a:pPr algn="ctr"/>
            <a:r>
              <a:rPr lang="ru-RU">
                <a:latin typeface="Calibri" pitchFamily="34" charset="0"/>
                <a:cs typeface="Arial" charset="0"/>
              </a:rPr>
              <a:t>Падеж</a:t>
            </a:r>
          </a:p>
          <a:p>
            <a:endParaRPr lang="ru-RU">
              <a:cs typeface="Arial" charset="0"/>
            </a:endParaRPr>
          </a:p>
        </p:txBody>
      </p:sp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3132138" y="2205038"/>
            <a:ext cx="1152525" cy="1152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Calibri" pitchFamily="34" charset="0"/>
                <a:cs typeface="Arial" charset="0"/>
              </a:rPr>
              <a:t>Какой?</a:t>
            </a:r>
          </a:p>
          <a:p>
            <a:pPr algn="ctr"/>
            <a:r>
              <a:rPr lang="ru-RU">
                <a:latin typeface="Calibri" pitchFamily="34" charset="0"/>
                <a:cs typeface="Arial" charset="0"/>
              </a:rPr>
              <a:t>Какая?</a:t>
            </a:r>
          </a:p>
          <a:p>
            <a:pPr algn="ctr"/>
            <a:r>
              <a:rPr lang="ru-RU">
                <a:latin typeface="Calibri" pitchFamily="34" charset="0"/>
                <a:cs typeface="Arial" charset="0"/>
              </a:rPr>
              <a:t>Какие?</a:t>
            </a:r>
          </a:p>
          <a:p>
            <a:pPr algn="ctr"/>
            <a:r>
              <a:rPr lang="ru-RU">
                <a:latin typeface="Calibri" pitchFamily="34" charset="0"/>
                <a:cs typeface="Arial" charset="0"/>
              </a:rPr>
              <a:t>Чей?</a:t>
            </a:r>
          </a:p>
        </p:txBody>
      </p:sp>
      <p:sp>
        <p:nvSpPr>
          <p:cNvPr id="16392" name="Rectangle 5"/>
          <p:cNvSpPr>
            <a:spLocks noChangeArrowheads="1"/>
          </p:cNvSpPr>
          <p:nvPr/>
        </p:nvSpPr>
        <p:spPr bwMode="auto">
          <a:xfrm>
            <a:off x="5076825" y="2276475"/>
            <a:ext cx="1366838" cy="792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Calibri" pitchFamily="34" charset="0"/>
                <a:cs typeface="Arial" charset="0"/>
              </a:rPr>
              <a:t>Признак</a:t>
            </a:r>
          </a:p>
          <a:p>
            <a:pPr algn="ctr"/>
            <a:r>
              <a:rPr lang="ru-RU">
                <a:latin typeface="Calibri" pitchFamily="34" charset="0"/>
                <a:cs typeface="Arial" charset="0"/>
              </a:rPr>
              <a:t>предмета</a:t>
            </a:r>
            <a:endParaRPr lang="ru-RU">
              <a:cs typeface="Arial" charset="0"/>
            </a:endParaRP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611188" y="1484313"/>
            <a:ext cx="2160587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itchFamily="34" charset="0"/>
                <a:cs typeface="Arial" charset="0"/>
              </a:rPr>
              <a:t>Зависит от существительного</a:t>
            </a:r>
            <a:endParaRPr lang="ru-RU">
              <a:cs typeface="Arial" charset="0"/>
            </a:endParaRP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6804025" y="1484313"/>
            <a:ext cx="180022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itchFamily="34" charset="0"/>
                <a:cs typeface="Arial" charset="0"/>
              </a:rPr>
              <a:t>Изменяемость</a:t>
            </a:r>
            <a:endParaRPr lang="ru-RU">
              <a:cs typeface="Arial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804025" y="2565400"/>
            <a:ext cx="1871663" cy="7191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itchFamily="34" charset="0"/>
                <a:cs typeface="Arial" charset="0"/>
              </a:rPr>
              <a:t>Согласованное определение</a:t>
            </a:r>
            <a:endParaRPr lang="ru-RU">
              <a:cs typeface="Arial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2916238" y="1844675"/>
            <a:ext cx="3600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3851275" y="3429000"/>
            <a:ext cx="288925" cy="2159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5364163" y="3213100"/>
            <a:ext cx="431800" cy="431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484438" y="3933825"/>
            <a:ext cx="5746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6300788" y="4005263"/>
            <a:ext cx="431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7740650" y="3357563"/>
            <a:ext cx="0" cy="2873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7667625" y="2133600"/>
            <a:ext cx="0" cy="358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1835150" y="2205038"/>
            <a:ext cx="0" cy="863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4787900" y="4437063"/>
            <a:ext cx="0" cy="5048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>
            <a:off x="2411413" y="4437063"/>
            <a:ext cx="1296987" cy="2873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Роль имени прилагательного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39750" y="2468563"/>
            <a:ext cx="8229600" cy="4389437"/>
          </a:xfrm>
        </p:spPr>
        <p:txBody>
          <a:bodyPr/>
          <a:lstStyle/>
          <a:p>
            <a:pPr eaLnBrk="1" hangingPunct="1"/>
            <a:r>
              <a:rPr lang="ru-RU" sz="4400" smtClean="0"/>
              <a:t>Художественный стиль</a:t>
            </a:r>
          </a:p>
          <a:p>
            <a:pPr eaLnBrk="1" hangingPunct="1"/>
            <a:r>
              <a:rPr lang="ru-RU" sz="4400" smtClean="0"/>
              <a:t>Публицистический стиль</a:t>
            </a:r>
          </a:p>
          <a:p>
            <a:pPr eaLnBrk="1" hangingPunct="1"/>
            <a:r>
              <a:rPr lang="ru-RU" sz="4400" smtClean="0"/>
              <a:t>Научный стиль</a:t>
            </a:r>
          </a:p>
          <a:p>
            <a:pPr eaLnBrk="1" hangingPunct="1"/>
            <a:r>
              <a:rPr lang="ru-RU" sz="4400" smtClean="0"/>
              <a:t>Разговорный стиль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Художественный стиль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5040313"/>
          </a:xfrm>
        </p:spPr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«… - Постой,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- Отвечает ветер </a:t>
            </a:r>
            <a:r>
              <a:rPr lang="ru-RU" sz="2800" dirty="0" smtClean="0">
                <a:solidFill>
                  <a:srgbClr val="FF0000"/>
                </a:solidFill>
              </a:rPr>
              <a:t>буйный,</a:t>
            </a:r>
            <a:r>
              <a:rPr lang="ru-RU" sz="2800" dirty="0" smtClean="0"/>
              <a:t>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- Там за речкой </a:t>
            </a:r>
            <a:r>
              <a:rPr lang="ru-RU" sz="2800" dirty="0" smtClean="0">
                <a:solidFill>
                  <a:srgbClr val="FF0000"/>
                </a:solidFill>
              </a:rPr>
              <a:t>тихоструйной</a:t>
            </a:r>
            <a:r>
              <a:rPr lang="ru-RU" sz="2800" dirty="0" smtClean="0"/>
              <a:t>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Есть </a:t>
            </a:r>
            <a:r>
              <a:rPr lang="ru-RU" sz="2800" dirty="0" smtClean="0">
                <a:solidFill>
                  <a:srgbClr val="0070C0"/>
                </a:solidFill>
              </a:rPr>
              <a:t>высокая</a:t>
            </a:r>
            <a:r>
              <a:rPr lang="ru-RU" sz="2800" dirty="0" smtClean="0"/>
              <a:t> гора,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В ней </a:t>
            </a:r>
            <a:r>
              <a:rPr lang="ru-RU" sz="2800" dirty="0" smtClean="0">
                <a:solidFill>
                  <a:srgbClr val="0070C0"/>
                </a:solidFill>
              </a:rPr>
              <a:t>глубокая</a:t>
            </a:r>
            <a:r>
              <a:rPr lang="ru-RU" sz="2800" dirty="0" smtClean="0"/>
              <a:t> нора;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В той норе, во тьме </a:t>
            </a:r>
            <a:r>
              <a:rPr lang="ru-RU" sz="2800" dirty="0" smtClean="0">
                <a:solidFill>
                  <a:srgbClr val="FF0000"/>
                </a:solidFill>
              </a:rPr>
              <a:t>печальной,</a:t>
            </a:r>
            <a:r>
              <a:rPr lang="ru-RU" sz="2800" dirty="0" smtClean="0"/>
              <a:t>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Гроб качается </a:t>
            </a:r>
            <a:r>
              <a:rPr lang="ru-RU" sz="2800" dirty="0" smtClean="0">
                <a:solidFill>
                  <a:srgbClr val="0070C0"/>
                </a:solidFill>
              </a:rPr>
              <a:t>хрустальный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На цепях между столбов.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Не видать ничьих следов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Вкруг того </a:t>
            </a:r>
            <a:r>
              <a:rPr lang="ru-RU" sz="2800" dirty="0" smtClean="0">
                <a:solidFill>
                  <a:srgbClr val="0070C0"/>
                </a:solidFill>
              </a:rPr>
              <a:t>пустого</a:t>
            </a:r>
            <a:r>
              <a:rPr lang="ru-RU" sz="2800" dirty="0" smtClean="0"/>
              <a:t> места;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В том гробу твоя невеста…»</a:t>
            </a:r>
            <a:r>
              <a:rPr lang="ru-RU" sz="3300" dirty="0" smtClean="0"/>
              <a:t> </a:t>
            </a: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А.С. Пушкин </a:t>
            </a: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«Сказка о мертвой царевне и семи богатырях»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6324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Зимой и летом, осенью и весною хорош </a:t>
            </a:r>
            <a:r>
              <a:rPr lang="ru-RU" sz="2400" smtClean="0">
                <a:solidFill>
                  <a:srgbClr val="0070C0"/>
                </a:solidFill>
              </a:rPr>
              <a:t>русский</a:t>
            </a:r>
            <a:r>
              <a:rPr lang="ru-RU" sz="2400" smtClean="0"/>
              <a:t> лес! В </a:t>
            </a:r>
            <a:r>
              <a:rPr lang="ru-RU" sz="2400" smtClean="0">
                <a:solidFill>
                  <a:srgbClr val="0070C0"/>
                </a:solidFill>
              </a:rPr>
              <a:t>тихий зимний </a:t>
            </a:r>
            <a:r>
              <a:rPr lang="ru-RU" sz="2400" smtClean="0"/>
              <a:t>день выйдешь, бывало, в лес на лыжах – дышишь и не надышишься. </a:t>
            </a:r>
            <a:r>
              <a:rPr lang="ru-RU" sz="2400" smtClean="0">
                <a:solidFill>
                  <a:srgbClr val="0070C0"/>
                </a:solidFill>
              </a:rPr>
              <a:t>Глубокие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70C0"/>
                </a:solidFill>
              </a:rPr>
              <a:t>чистые</a:t>
            </a:r>
            <a:r>
              <a:rPr lang="ru-RU" sz="2400" smtClean="0"/>
              <a:t> лежат под деревьями сугробы. Над </a:t>
            </a:r>
            <a:r>
              <a:rPr lang="ru-RU" sz="2400" smtClean="0">
                <a:solidFill>
                  <a:srgbClr val="0070C0"/>
                </a:solidFill>
              </a:rPr>
              <a:t>лесными</a:t>
            </a:r>
            <a:r>
              <a:rPr lang="ru-RU" sz="2400" smtClean="0"/>
              <a:t> тропинками </a:t>
            </a:r>
            <a:r>
              <a:rPr lang="ru-RU" sz="2400" smtClean="0">
                <a:solidFill>
                  <a:srgbClr val="0070C0"/>
                </a:solidFill>
              </a:rPr>
              <a:t>кружевными белыми </a:t>
            </a:r>
            <a:r>
              <a:rPr lang="ru-RU" sz="2400" smtClean="0"/>
              <a:t>арками согнулись под тяжестью инея стволы </a:t>
            </a:r>
            <a:r>
              <a:rPr lang="ru-RU" sz="2400" smtClean="0">
                <a:solidFill>
                  <a:srgbClr val="0070C0"/>
                </a:solidFill>
              </a:rPr>
              <a:t>молодых</a:t>
            </a:r>
            <a:r>
              <a:rPr lang="ru-RU" sz="2400" smtClean="0"/>
              <a:t> берез. </a:t>
            </a:r>
            <a:r>
              <a:rPr lang="ru-RU" sz="2400" smtClean="0">
                <a:solidFill>
                  <a:srgbClr val="0070C0"/>
                </a:solidFill>
              </a:rPr>
              <a:t>Тяжелыми </a:t>
            </a:r>
            <a:r>
              <a:rPr lang="ru-RU" sz="2400" smtClean="0"/>
              <a:t>шапками </a:t>
            </a:r>
            <a:r>
              <a:rPr lang="ru-RU" sz="2400" smtClean="0">
                <a:solidFill>
                  <a:srgbClr val="0070C0"/>
                </a:solidFill>
              </a:rPr>
              <a:t>белого</a:t>
            </a:r>
            <a:r>
              <a:rPr lang="ru-RU" sz="2400" smtClean="0"/>
              <a:t> снега покрыты </a:t>
            </a:r>
            <a:r>
              <a:rPr lang="ru-RU" sz="2400" smtClean="0">
                <a:solidFill>
                  <a:srgbClr val="0070C0"/>
                </a:solidFill>
              </a:rPr>
              <a:t>темно-зеленые</a:t>
            </a:r>
            <a:r>
              <a:rPr lang="ru-RU" sz="2400" smtClean="0"/>
              <a:t> ветви </a:t>
            </a:r>
            <a:r>
              <a:rPr lang="ru-RU" sz="2400" smtClean="0">
                <a:solidFill>
                  <a:srgbClr val="0070C0"/>
                </a:solidFill>
              </a:rPr>
              <a:t>высоких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70C0"/>
                </a:solidFill>
              </a:rPr>
              <a:t>маленьких</a:t>
            </a:r>
            <a:r>
              <a:rPr lang="ru-RU" sz="2400" smtClean="0"/>
              <a:t> елей.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Идешь по зимнему тихому лесу и не налюбуешься. </a:t>
            </a:r>
            <a:r>
              <a:rPr lang="ru-RU" sz="2400" smtClean="0">
                <a:solidFill>
                  <a:srgbClr val="0070C0"/>
                </a:solidFill>
              </a:rPr>
              <a:t>Высокие, недвижные </a:t>
            </a:r>
            <a:r>
              <a:rPr lang="ru-RU" sz="2400" smtClean="0"/>
              <a:t>спят сосны. </a:t>
            </a:r>
            <a:r>
              <a:rPr lang="ru-RU" sz="2400" smtClean="0">
                <a:solidFill>
                  <a:srgbClr val="0070C0"/>
                </a:solidFill>
              </a:rPr>
              <a:t>Синеватые</a:t>
            </a:r>
            <a:r>
              <a:rPr lang="ru-RU" sz="2400" smtClean="0"/>
              <a:t> тени их </a:t>
            </a:r>
            <a:r>
              <a:rPr lang="ru-RU" sz="2400" smtClean="0">
                <a:solidFill>
                  <a:srgbClr val="0070C0"/>
                </a:solidFill>
              </a:rPr>
              <a:t>стройных </a:t>
            </a:r>
            <a:r>
              <a:rPr lang="ru-RU" sz="2400" smtClean="0"/>
              <a:t>стволов лежат на </a:t>
            </a:r>
            <a:r>
              <a:rPr lang="ru-RU" sz="2400" smtClean="0">
                <a:solidFill>
                  <a:srgbClr val="0070C0"/>
                </a:solidFill>
              </a:rPr>
              <a:t>белых нетронутых </a:t>
            </a:r>
            <a:r>
              <a:rPr lang="ru-RU" sz="2400" smtClean="0"/>
              <a:t>сугробах.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070C0"/>
                </a:solidFill>
              </a:rPr>
              <a:t>Невидимой</a:t>
            </a:r>
            <a:r>
              <a:rPr lang="ru-RU" sz="2400" smtClean="0"/>
              <a:t> жизнью полнится </a:t>
            </a:r>
            <a:r>
              <a:rPr lang="ru-RU" sz="2400" smtClean="0">
                <a:solidFill>
                  <a:srgbClr val="0070C0"/>
                </a:solidFill>
              </a:rPr>
              <a:t>зимний </a:t>
            </a:r>
            <a:r>
              <a:rPr lang="ru-RU" sz="2400" smtClean="0"/>
              <a:t>лес. От дерева к дереву тянутся </a:t>
            </a:r>
            <a:r>
              <a:rPr lang="ru-RU" sz="2400" smtClean="0">
                <a:solidFill>
                  <a:srgbClr val="0070C0"/>
                </a:solidFill>
              </a:rPr>
              <a:t>легкие беличьи </a:t>
            </a:r>
            <a:r>
              <a:rPr lang="ru-RU" sz="2400" smtClean="0"/>
              <a:t>следы, </a:t>
            </a:r>
            <a:r>
              <a:rPr lang="ru-RU" sz="2400" smtClean="0">
                <a:solidFill>
                  <a:srgbClr val="0070C0"/>
                </a:solidFill>
              </a:rPr>
              <a:t>маленькие мышиные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70C0"/>
                </a:solidFill>
              </a:rPr>
              <a:t>птичьи</a:t>
            </a:r>
            <a:r>
              <a:rPr lang="ru-RU" sz="2400" smtClean="0"/>
              <a:t> следочки.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mtClean="0"/>
              <a:t> </a:t>
            </a:r>
            <a:r>
              <a:rPr lang="ru-RU" sz="2000" smtClean="0"/>
              <a:t>И.С. Соколов-Микитов «Зимний лес»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Публицистический стиль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395288" y="1628775"/>
            <a:ext cx="8220075" cy="504031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800" i="1" smtClean="0"/>
              <a:t>«В </a:t>
            </a:r>
            <a:r>
              <a:rPr lang="ru-RU" sz="2800" i="1" smtClean="0">
                <a:solidFill>
                  <a:srgbClr val="0070C0"/>
                </a:solidFill>
              </a:rPr>
              <a:t>минувшую</a:t>
            </a:r>
            <a:r>
              <a:rPr lang="ru-RU" sz="2800" i="1" smtClean="0"/>
              <a:t> субботу </a:t>
            </a:r>
            <a:r>
              <a:rPr lang="ru-RU" sz="2800" i="1" smtClean="0">
                <a:solidFill>
                  <a:srgbClr val="0070C0"/>
                </a:solidFill>
              </a:rPr>
              <a:t>Магнитогорская </a:t>
            </a:r>
            <a:r>
              <a:rPr lang="ru-RU" sz="2800" i="1" smtClean="0"/>
              <a:t>таможня двадцатый раз отметила </a:t>
            </a:r>
            <a:r>
              <a:rPr lang="ru-RU" sz="2800" i="1" smtClean="0">
                <a:solidFill>
                  <a:srgbClr val="0070C0"/>
                </a:solidFill>
              </a:rPr>
              <a:t>профессиональный</a:t>
            </a:r>
            <a:r>
              <a:rPr lang="ru-RU" sz="2800" i="1" smtClean="0"/>
              <a:t> праздник. Современная таможня - один из </a:t>
            </a:r>
            <a:r>
              <a:rPr lang="ru-RU" sz="2800" i="1" smtClean="0">
                <a:solidFill>
                  <a:srgbClr val="0070C0"/>
                </a:solidFill>
              </a:rPr>
              <a:t>важнейших государственных </a:t>
            </a:r>
            <a:r>
              <a:rPr lang="ru-RU" sz="2800" i="1" smtClean="0"/>
              <a:t>институтов. От того, как организована её работа, во многом зависит эффективность многих отраслей </a:t>
            </a:r>
            <a:r>
              <a:rPr lang="ru-RU" sz="2800" i="1" smtClean="0">
                <a:solidFill>
                  <a:srgbClr val="0070C0"/>
                </a:solidFill>
              </a:rPr>
              <a:t>отечественной</a:t>
            </a:r>
            <a:r>
              <a:rPr lang="ru-RU" sz="2800" i="1" smtClean="0"/>
              <a:t> экономики, качество </a:t>
            </a:r>
            <a:r>
              <a:rPr lang="ru-RU" sz="2800" i="1" smtClean="0">
                <a:solidFill>
                  <a:srgbClr val="0070C0"/>
                </a:solidFill>
              </a:rPr>
              <a:t>внешнеэкономических</a:t>
            </a:r>
            <a:r>
              <a:rPr lang="ru-RU" sz="2800" i="1" smtClean="0"/>
              <a:t> связей России и, в </a:t>
            </a:r>
            <a:r>
              <a:rPr lang="ru-RU" sz="2800" i="1" smtClean="0">
                <a:solidFill>
                  <a:srgbClr val="0070C0"/>
                </a:solidFill>
              </a:rPr>
              <a:t>конечном</a:t>
            </a:r>
            <a:r>
              <a:rPr lang="ru-RU" sz="2800" i="1" smtClean="0"/>
              <a:t> счёте, уровень жизни россиян…»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000" smtClean="0"/>
              <a:t>Газета «Магнитогорский металл»,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000" smtClean="0"/>
              <a:t>октябрь 2014 год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Научный стиль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23850" y="1196975"/>
            <a:ext cx="8229600" cy="5661025"/>
          </a:xfrm>
        </p:spPr>
        <p:txBody>
          <a:bodyPr/>
          <a:lstStyle/>
          <a:p>
            <a:pPr algn="just" eaLnBrk="1" hangingPunct="1"/>
            <a:r>
              <a:rPr lang="ru-RU" sz="2400" b="1" smtClean="0"/>
              <a:t>ЛОДКА, лодочка, лодчонка </a:t>
            </a:r>
            <a:r>
              <a:rPr lang="ru-RU" sz="2400" smtClean="0"/>
              <a:t>ж. – </a:t>
            </a:r>
            <a:r>
              <a:rPr lang="ru-RU" sz="2400" smtClean="0">
                <a:solidFill>
                  <a:srgbClr val="0070C0"/>
                </a:solidFill>
              </a:rPr>
              <a:t>гребное</a:t>
            </a:r>
            <a:r>
              <a:rPr lang="ru-RU" sz="2400" smtClean="0"/>
              <a:t> судно вообще; </a:t>
            </a:r>
            <a:r>
              <a:rPr lang="ru-RU" sz="2400" smtClean="0">
                <a:solidFill>
                  <a:srgbClr val="0070C0"/>
                </a:solidFill>
              </a:rPr>
              <a:t>небольшое</a:t>
            </a:r>
            <a:r>
              <a:rPr lang="ru-RU" sz="2400" smtClean="0"/>
              <a:t> судно для </a:t>
            </a:r>
            <a:r>
              <a:rPr lang="ru-RU" sz="2400" smtClean="0">
                <a:solidFill>
                  <a:srgbClr val="0070C0"/>
                </a:solidFill>
              </a:rPr>
              <a:t>речного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70C0"/>
                </a:solidFill>
              </a:rPr>
              <a:t>прибрежного</a:t>
            </a:r>
            <a:r>
              <a:rPr lang="ru-RU" sz="2400" smtClean="0"/>
              <a:t> плавания. </a:t>
            </a:r>
            <a:r>
              <a:rPr lang="ru-RU" sz="2400" i="1" smtClean="0">
                <a:solidFill>
                  <a:srgbClr val="0070C0"/>
                </a:solidFill>
              </a:rPr>
              <a:t>Канонерская</a:t>
            </a:r>
            <a:r>
              <a:rPr lang="ru-RU" sz="2400" i="1" smtClean="0"/>
              <a:t> лодка </a:t>
            </a:r>
            <a:r>
              <a:rPr lang="ru-RU" sz="2400" smtClean="0"/>
              <a:t>– </a:t>
            </a:r>
            <a:r>
              <a:rPr lang="ru-RU" sz="2400" smtClean="0">
                <a:solidFill>
                  <a:srgbClr val="0070C0"/>
                </a:solidFill>
              </a:rPr>
              <a:t>военное мелкое </a:t>
            </a:r>
            <a:r>
              <a:rPr lang="ru-RU" sz="2400" smtClean="0"/>
              <a:t>судно, с одною или двумя пушками </a:t>
            </a:r>
            <a:r>
              <a:rPr lang="ru-RU" sz="2400" smtClean="0">
                <a:solidFill>
                  <a:srgbClr val="0070C0"/>
                </a:solidFill>
              </a:rPr>
              <a:t>большого</a:t>
            </a:r>
            <a:r>
              <a:rPr lang="ru-RU" sz="2400" smtClean="0"/>
              <a:t> калибра. </a:t>
            </a:r>
            <a:r>
              <a:rPr lang="ru-RU" sz="2400" i="1" smtClean="0">
                <a:solidFill>
                  <a:srgbClr val="0070C0"/>
                </a:solidFill>
              </a:rPr>
              <a:t>Набойная</a:t>
            </a:r>
            <a:r>
              <a:rPr lang="ru-RU" sz="2400" i="1" smtClean="0"/>
              <a:t> лодка</a:t>
            </a:r>
            <a:r>
              <a:rPr lang="ru-RU" sz="2400" smtClean="0"/>
              <a:t> – с набоями, насадами, поднятыми бортами.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000" smtClean="0"/>
              <a:t>В.И. Даль «Толковый словарь русского языка»</a:t>
            </a:r>
            <a:endParaRPr lang="ru-RU" sz="2000" smtClean="0">
              <a:latin typeface="Arial" charset="0"/>
            </a:endParaRPr>
          </a:p>
          <a:p>
            <a:pPr eaLnBrk="1" hangingPunct="1"/>
            <a:r>
              <a:rPr lang="ru-RU" sz="2400" smtClean="0"/>
              <a:t>В </a:t>
            </a:r>
            <a:r>
              <a:rPr lang="ru-RU" sz="2400" smtClean="0">
                <a:solidFill>
                  <a:schemeClr val="accent1"/>
                </a:solidFill>
              </a:rPr>
              <a:t>современном русском</a:t>
            </a:r>
            <a:r>
              <a:rPr lang="ru-RU" sz="2400" smtClean="0"/>
              <a:t> языке существует </a:t>
            </a:r>
            <a:r>
              <a:rPr lang="ru-RU" sz="2400" smtClean="0">
                <a:solidFill>
                  <a:schemeClr val="accent1"/>
                </a:solidFill>
              </a:rPr>
              <a:t>небольшая</a:t>
            </a:r>
            <a:r>
              <a:rPr lang="ru-RU" sz="2400" smtClean="0"/>
              <a:t> группа имен </a:t>
            </a:r>
            <a:r>
              <a:rPr lang="ru-RU" sz="2400" smtClean="0">
                <a:solidFill>
                  <a:schemeClr val="accent1"/>
                </a:solidFill>
              </a:rPr>
              <a:t>существительных</a:t>
            </a:r>
            <a:r>
              <a:rPr lang="ru-RU" sz="2400" smtClean="0"/>
              <a:t> с очень </a:t>
            </a:r>
            <a:r>
              <a:rPr lang="ru-RU" sz="2400" smtClean="0">
                <a:solidFill>
                  <a:schemeClr val="accent1"/>
                </a:solidFill>
              </a:rPr>
              <a:t>древними </a:t>
            </a:r>
            <a:r>
              <a:rPr lang="ru-RU" sz="2400" smtClean="0"/>
              <a:t>приставками: </a:t>
            </a:r>
            <a:r>
              <a:rPr lang="ru-RU" sz="2400" b="1" smtClean="0"/>
              <a:t>пра</a:t>
            </a:r>
            <a:r>
              <a:rPr lang="ru-RU" sz="2400" smtClean="0"/>
              <a:t>-, </a:t>
            </a:r>
            <a:r>
              <a:rPr lang="ru-RU" sz="2400" b="1" smtClean="0"/>
              <a:t>па</a:t>
            </a:r>
            <a:r>
              <a:rPr lang="ru-RU" sz="2400" smtClean="0"/>
              <a:t>- и </a:t>
            </a:r>
            <a:r>
              <a:rPr lang="ru-RU" sz="2400" b="1" smtClean="0"/>
              <a:t>су</a:t>
            </a:r>
            <a:r>
              <a:rPr lang="ru-RU" sz="2400" smtClean="0"/>
              <a:t>-. В словах </a:t>
            </a:r>
            <a:r>
              <a:rPr lang="ru-RU" sz="2400" b="1" smtClean="0"/>
              <a:t>пра</a:t>
            </a:r>
            <a:r>
              <a:rPr lang="ru-RU" sz="2400" smtClean="0"/>
              <a:t>дед, </a:t>
            </a:r>
            <a:r>
              <a:rPr lang="ru-RU" sz="2400" b="1" smtClean="0"/>
              <a:t>пра</a:t>
            </a:r>
            <a:r>
              <a:rPr lang="ru-RU" sz="2400" smtClean="0"/>
              <a:t>бабушка приставка </a:t>
            </a:r>
            <a:r>
              <a:rPr lang="ru-RU" sz="2400" b="1" smtClean="0"/>
              <a:t>пра</a:t>
            </a:r>
            <a:r>
              <a:rPr lang="ru-RU" sz="2400" smtClean="0"/>
              <a:t>- добавляет к корню значение «</a:t>
            </a:r>
            <a:r>
              <a:rPr lang="ru-RU" sz="2400" smtClean="0">
                <a:solidFill>
                  <a:schemeClr val="accent1"/>
                </a:solidFill>
              </a:rPr>
              <a:t>отдаленная</a:t>
            </a:r>
            <a:r>
              <a:rPr lang="ru-RU" sz="2400" smtClean="0"/>
              <a:t> степень </a:t>
            </a:r>
            <a:r>
              <a:rPr lang="ru-RU" sz="2400" smtClean="0">
                <a:solidFill>
                  <a:schemeClr val="accent1"/>
                </a:solidFill>
              </a:rPr>
              <a:t>прямого</a:t>
            </a:r>
            <a:r>
              <a:rPr lang="ru-RU" sz="2400" smtClean="0"/>
              <a:t> родства», в словах </a:t>
            </a:r>
            <a:r>
              <a:rPr lang="ru-RU" sz="2400" b="1" smtClean="0"/>
              <a:t>пра</a:t>
            </a:r>
            <a:r>
              <a:rPr lang="ru-RU" sz="2400" smtClean="0"/>
              <a:t>язык, прародина ее значение – «</a:t>
            </a:r>
            <a:r>
              <a:rPr lang="ru-RU" sz="2400" smtClean="0">
                <a:solidFill>
                  <a:schemeClr val="accent1"/>
                </a:solidFill>
              </a:rPr>
              <a:t>первоначальный</a:t>
            </a:r>
            <a:r>
              <a:rPr lang="ru-RU" sz="2400" smtClean="0"/>
              <a:t>, </a:t>
            </a:r>
            <a:r>
              <a:rPr lang="ru-RU" sz="2400" smtClean="0">
                <a:solidFill>
                  <a:schemeClr val="accent1"/>
                </a:solidFill>
              </a:rPr>
              <a:t>древний</a:t>
            </a:r>
            <a:r>
              <a:rPr lang="ru-RU" sz="2400" smtClean="0"/>
              <a:t>».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000" smtClean="0"/>
              <a:t>Учебник «Русский язык» 5 класс, часть первая</a:t>
            </a:r>
          </a:p>
          <a:p>
            <a:pPr algn="just" eaLnBrk="1" hangingPunct="1"/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321</TotalTime>
  <Words>414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Актуальность темы</vt:lpstr>
      <vt:lpstr>Слайд 3</vt:lpstr>
      <vt:lpstr>Имя прилагательное</vt:lpstr>
      <vt:lpstr>Роль имени прилагательного</vt:lpstr>
      <vt:lpstr>Художественный стиль</vt:lpstr>
      <vt:lpstr>Слайд 7</vt:lpstr>
      <vt:lpstr>Публицистический стиль</vt:lpstr>
      <vt:lpstr>Научный стиль</vt:lpstr>
      <vt:lpstr>Разговорный стиль</vt:lpstr>
      <vt:lpstr>Роль имени прилагательного</vt:lpstr>
      <vt:lpstr>Прилагательное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имени прилагательного  в речи</dc:title>
  <dc:creator>Ирина</dc:creator>
  <cp:lastModifiedBy>1</cp:lastModifiedBy>
  <cp:revision>12</cp:revision>
  <dcterms:created xsi:type="dcterms:W3CDTF">2014-10-24T08:15:53Z</dcterms:created>
  <dcterms:modified xsi:type="dcterms:W3CDTF">2014-12-21T07:04:38Z</dcterms:modified>
</cp:coreProperties>
</file>