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121ADD0-7B81-49D6-905D-9DF66AA9C6C5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1DD3D7-E0F9-46A8-BAB3-35ED6626F9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Викторина «Русский  народ о языке»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04864"/>
            <a:ext cx="6400800" cy="3281537"/>
          </a:xfrm>
        </p:spPr>
        <p:txBody>
          <a:bodyPr>
            <a:normAutofit fontScale="92500"/>
          </a:bodyPr>
          <a:lstStyle/>
          <a:p>
            <a:r>
              <a:rPr lang="ru-RU" sz="2600" b="1" dirty="0"/>
              <a:t>Цели:</a:t>
            </a:r>
            <a:r>
              <a:rPr lang="ru-RU" sz="2600" dirty="0"/>
              <a:t> увидеть и отметить особенности языка русского народа; учиться понимать замысловатую русскую речь; уметь составлять грамотное высказывание при рассуждении о языке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130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800800" cy="112548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На чужой роток не накинешь </a:t>
            </a:r>
            <a:r>
              <a:rPr lang="ru-RU" b="1" i="1" dirty="0" smtClean="0"/>
              <a:t>….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платок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Б) цветок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огонек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23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944816" cy="141352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Живое слово дороже мёртвой </a:t>
            </a:r>
            <a:r>
              <a:rPr lang="ru-RU" sz="3100" b="1" dirty="0" smtClean="0">
                <a:solidFill>
                  <a:srgbClr val="FF0000"/>
                </a:solidFill>
              </a:rPr>
              <a:t>…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буквы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Б) азбуки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правды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70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728792" cy="90946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Кто хочет много знать, тому надо мало </a:t>
            </a:r>
            <a:r>
              <a:rPr lang="ru-RU" sz="2400" b="1" dirty="0" smtClean="0">
                <a:solidFill>
                  <a:srgbClr val="FF0000"/>
                </a:solidFill>
              </a:rPr>
              <a:t>….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есть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Б) спать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      В) говорить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88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48680"/>
            <a:ext cx="6440760" cy="172819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                                                                  </a:t>
            </a:r>
            <a:br>
              <a:rPr lang="ru-RU" sz="2700" dirty="0" smtClean="0"/>
            </a:br>
            <a:r>
              <a:rPr lang="ru-RU" sz="2700" dirty="0"/>
              <a:t> </a:t>
            </a:r>
            <a:r>
              <a:rPr lang="ru-RU" sz="2700" dirty="0" smtClean="0"/>
              <a:t>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</a:t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>Кто </a:t>
            </a:r>
            <a:r>
              <a:rPr lang="ru-RU" sz="2700" b="1" dirty="0">
                <a:solidFill>
                  <a:srgbClr val="FF0000"/>
                </a:solidFill>
              </a:rPr>
              <a:t>много знает, </a:t>
            </a: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с </a:t>
            </a:r>
            <a:r>
              <a:rPr lang="ru-RU" sz="2700" b="1" dirty="0">
                <a:solidFill>
                  <a:srgbClr val="FF0000"/>
                </a:solidFill>
              </a:rPr>
              <a:t>того много и </a:t>
            </a:r>
            <a:r>
              <a:rPr lang="ru-RU" sz="2700" b="1" dirty="0" smtClean="0">
                <a:solidFill>
                  <a:srgbClr val="FF0000"/>
                </a:solidFill>
              </a:rPr>
              <a:t>….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           А) спрашивается</a:t>
            </a:r>
          </a:p>
          <a:p>
            <a:pPr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Б) делается</a:t>
            </a:r>
          </a:p>
          <a:p>
            <a:pPr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              В) срисовывается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2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«Отгадай загадку»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272808" cy="4824536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Поле </a:t>
            </a:r>
            <a:r>
              <a:rPr lang="ru-RU" sz="2600" dirty="0"/>
              <a:t>бело, семя чёрно, кто его сеет, тот разумеет. 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Письмо</a:t>
            </a:r>
            <a:r>
              <a:rPr lang="ru-RU" sz="2600" dirty="0">
                <a:solidFill>
                  <a:srgbClr val="0070C0"/>
                </a:solidFill>
              </a:rPr>
              <a:t>.</a:t>
            </a:r>
          </a:p>
          <a:p>
            <a:r>
              <a:rPr lang="ru-RU" sz="2600" dirty="0" smtClean="0"/>
              <a:t>Ни </a:t>
            </a:r>
            <a:r>
              <a:rPr lang="ru-RU" sz="2600" dirty="0"/>
              <a:t>небо, ни земля, видением бела </a:t>
            </a:r>
            <a:r>
              <a:rPr lang="ru-RU" sz="2600" dirty="0" smtClean="0"/>
              <a:t>: </a:t>
            </a:r>
            <a:r>
              <a:rPr lang="ru-RU" sz="2600" dirty="0"/>
              <a:t>трое по ней </a:t>
            </a:r>
            <a:r>
              <a:rPr lang="ru-RU" sz="2600" dirty="0" smtClean="0"/>
              <a:t>ходят, </a:t>
            </a:r>
            <a:r>
              <a:rPr lang="ru-RU" sz="2600" dirty="0"/>
              <a:t>одного </a:t>
            </a:r>
            <a:r>
              <a:rPr lang="ru-RU" sz="2600" dirty="0" smtClean="0"/>
              <a:t>водят, </a:t>
            </a:r>
            <a:r>
              <a:rPr lang="ru-RU" sz="2600" dirty="0"/>
              <a:t>два </a:t>
            </a:r>
            <a:r>
              <a:rPr lang="ru-RU" sz="2600" dirty="0" err="1" smtClean="0"/>
              <a:t>соглядатывают</a:t>
            </a:r>
            <a:r>
              <a:rPr lang="ru-RU" sz="2600" dirty="0" smtClean="0"/>
              <a:t>, </a:t>
            </a:r>
            <a:r>
              <a:rPr lang="ru-RU" sz="2600" dirty="0"/>
              <a:t>один </a:t>
            </a:r>
            <a:r>
              <a:rPr lang="ru-RU" sz="2600" dirty="0" smtClean="0"/>
              <a:t>повелевает.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Бумага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Пальцы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Перо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Ум</a:t>
            </a:r>
            <a:endParaRPr lang="ru-RU" sz="26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04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728792" cy="105348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«Одним словом»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424936" cy="5112568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1. </a:t>
            </a:r>
            <a:r>
              <a:rPr lang="ru-RU" sz="2800" b="1" dirty="0">
                <a:solidFill>
                  <a:srgbClr val="FF0000"/>
                </a:solidFill>
              </a:rPr>
              <a:t>Лезет с языком, </a:t>
            </a:r>
            <a:r>
              <a:rPr lang="ru-RU" sz="2800" b="1" dirty="0" smtClean="0">
                <a:solidFill>
                  <a:srgbClr val="FF0000"/>
                </a:solidFill>
              </a:rPr>
              <a:t>что </a:t>
            </a:r>
            <a:r>
              <a:rPr lang="ru-RU" sz="2800" b="1" dirty="0">
                <a:solidFill>
                  <a:srgbClr val="FF0000"/>
                </a:solidFill>
              </a:rPr>
              <a:t>с пирогом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0070C0"/>
                </a:solidFill>
              </a:rPr>
              <a:t>навязчиво.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. </a:t>
            </a:r>
            <a:r>
              <a:rPr lang="ru-RU" sz="2800" b="1" dirty="0">
                <a:solidFill>
                  <a:srgbClr val="FF0000"/>
                </a:solidFill>
              </a:rPr>
              <a:t>Говоришь по </a:t>
            </a:r>
            <a:r>
              <a:rPr lang="ru-RU" sz="2800" b="1" dirty="0" smtClean="0">
                <a:solidFill>
                  <a:srgbClr val="FF0000"/>
                </a:solidFill>
              </a:rPr>
              <a:t>секрету</a:t>
            </a:r>
            <a:r>
              <a:rPr lang="ru-RU" sz="2800" b="1" dirty="0">
                <a:solidFill>
                  <a:srgbClr val="FF0000"/>
                </a:solidFill>
              </a:rPr>
              <a:t>, а выйдет по всему свету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0070C0"/>
                </a:solidFill>
              </a:rPr>
              <a:t>болтливо.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3. </a:t>
            </a:r>
            <a:r>
              <a:rPr lang="ru-RU" sz="2800" b="1" dirty="0">
                <a:solidFill>
                  <a:srgbClr val="FF0000"/>
                </a:solidFill>
              </a:rPr>
              <a:t>Пишет, словно разводы разводит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крупно </a:t>
            </a:r>
            <a:r>
              <a:rPr lang="ru-RU" sz="2800" b="1" i="1" dirty="0">
                <a:solidFill>
                  <a:srgbClr val="0070C0"/>
                </a:solidFill>
              </a:rPr>
              <a:t>и медленно.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4</a:t>
            </a:r>
            <a:r>
              <a:rPr lang="ru-RU" sz="2800" b="1" dirty="0" smtClean="0">
                <a:solidFill>
                  <a:srgbClr val="FF0000"/>
                </a:solidFill>
              </a:rPr>
              <a:t>. </a:t>
            </a:r>
            <a:r>
              <a:rPr lang="ru-RU" sz="2800" b="1" dirty="0">
                <a:solidFill>
                  <a:srgbClr val="FF0000"/>
                </a:solidFill>
              </a:rPr>
              <a:t>Писано на решете, с подкладкой полотенца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0070C0"/>
                </a:solidFill>
              </a:rPr>
              <a:t>неразборчиво</a:t>
            </a:r>
            <a:r>
              <a:rPr lang="ru-RU" sz="2800" b="1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5. </a:t>
            </a:r>
            <a:r>
              <a:rPr lang="ru-RU" sz="2800" b="1" dirty="0">
                <a:solidFill>
                  <a:srgbClr val="FF0000"/>
                </a:solidFill>
              </a:rPr>
              <a:t>Он говорит вприкуску </a:t>
            </a:r>
          </a:p>
          <a:p>
            <a:r>
              <a:rPr lang="ru-RU" sz="2800" b="1" i="1" dirty="0">
                <a:solidFill>
                  <a:srgbClr val="0070C0"/>
                </a:solidFill>
              </a:rPr>
              <a:t>осторожно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62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«Какой это язык?»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Суконный язык = шепелявый, картавый.</a:t>
            </a:r>
          </a:p>
          <a:p>
            <a:r>
              <a:rPr lang="ru-RU" dirty="0"/>
              <a:t>2. Змеиный язык = злобный.</a:t>
            </a:r>
          </a:p>
          <a:p>
            <a:r>
              <a:rPr lang="ru-RU" dirty="0"/>
              <a:t>3. Бабий язык = болтливый.</a:t>
            </a:r>
          </a:p>
          <a:p>
            <a:r>
              <a:rPr lang="ru-RU" dirty="0"/>
              <a:t>4. Красный язык = красивый.</a:t>
            </a:r>
          </a:p>
          <a:p>
            <a:r>
              <a:rPr lang="ru-RU" dirty="0"/>
              <a:t>5. Собачий язык = громкий.</a:t>
            </a:r>
          </a:p>
          <a:p>
            <a:r>
              <a:rPr lang="ru-RU" dirty="0"/>
              <a:t>6. Коровий язык = длинный.</a:t>
            </a:r>
          </a:p>
          <a:p>
            <a:r>
              <a:rPr lang="ru-RU" dirty="0"/>
              <a:t>7. Сахарный язык = льстивый.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303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800800" cy="16295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«Найди вторую половину»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1. Сила (ума могила).</a:t>
            </a:r>
          </a:p>
          <a:p>
            <a:r>
              <a:rPr lang="ru-RU" dirty="0"/>
              <a:t>2. Ученье (красота).</a:t>
            </a:r>
          </a:p>
          <a:p>
            <a:r>
              <a:rPr lang="ru-RU" dirty="0"/>
              <a:t>3. Повторенье (мать ученья).</a:t>
            </a:r>
          </a:p>
          <a:p>
            <a:r>
              <a:rPr lang="ru-RU" dirty="0"/>
              <a:t>4. Сказано (серебро).</a:t>
            </a:r>
          </a:p>
          <a:p>
            <a:r>
              <a:rPr lang="ru-RU" dirty="0"/>
              <a:t>5. Молчок (сто рублей).</a:t>
            </a:r>
          </a:p>
          <a:p>
            <a:r>
              <a:rPr lang="ru-RU" dirty="0"/>
              <a:t>6. Язык мой (враг мой).</a:t>
            </a:r>
          </a:p>
        </p:txBody>
      </p:sp>
    </p:spTree>
    <p:extLst>
      <p:ext uri="{BB962C8B-B14F-4D97-AF65-F5344CB8AC3E}">
        <p14:creationId xmlns:p14="http://schemas.microsoft.com/office/powerpoint/2010/main" val="57073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ru-RU" dirty="0"/>
              <a:t>Подготовила учитель </a:t>
            </a:r>
          </a:p>
          <a:p>
            <a:pPr algn="r"/>
            <a:r>
              <a:rPr lang="ru-RU" dirty="0"/>
              <a:t>русского языка и литературы </a:t>
            </a:r>
            <a:endParaRPr lang="ru-RU" dirty="0" smtClean="0"/>
          </a:p>
          <a:p>
            <a:pPr algn="r"/>
            <a:r>
              <a:rPr lang="ru-RU" dirty="0" smtClean="0"/>
              <a:t>ГБОУ </a:t>
            </a:r>
            <a:r>
              <a:rPr lang="ru-RU" dirty="0"/>
              <a:t>СОШ№27 г. Севастополя</a:t>
            </a:r>
          </a:p>
          <a:p>
            <a:pPr algn="r"/>
            <a:r>
              <a:rPr lang="ru-RU" dirty="0" err="1"/>
              <a:t>Белик</a:t>
            </a:r>
            <a:r>
              <a:rPr lang="ru-RU" dirty="0"/>
              <a:t>  Людмила Афанасьевна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21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B050"/>
                </a:solidFill>
              </a:rPr>
              <a:t>«Закончи пословицу»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2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640960" cy="446449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Язык </a:t>
            </a:r>
            <a:r>
              <a:rPr lang="ru-RU" sz="2800" b="1" dirty="0">
                <a:solidFill>
                  <a:srgbClr val="FF0000"/>
                </a:solidFill>
              </a:rPr>
              <a:t>до Киева</a:t>
            </a:r>
            <a:r>
              <a:rPr lang="ru-RU" sz="2800" b="1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А) добежит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Б) доведёт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В) доскачет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73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b="1" dirty="0">
                <a:solidFill>
                  <a:srgbClr val="C00000"/>
                </a:solidFill>
              </a:rPr>
              <a:t>Петь хорошо вместе, а говорить </a:t>
            </a:r>
            <a:r>
              <a:rPr lang="ru-RU" sz="3100" dirty="0" smtClean="0">
                <a:solidFill>
                  <a:srgbClr val="C00000"/>
                </a:solidFill>
              </a:rPr>
              <a:t>….</a:t>
            </a: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хором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Б) порознь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В) дружно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4396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76672"/>
            <a:ext cx="6400800" cy="2016224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Лучше </a:t>
            </a:r>
            <a:r>
              <a:rPr lang="ru-RU" sz="2800" b="1" dirty="0">
                <a:solidFill>
                  <a:srgbClr val="FF0000"/>
                </a:solidFill>
              </a:rPr>
              <a:t>не досказать, чем</a:t>
            </a:r>
            <a:r>
              <a:rPr lang="ru-RU" sz="2800" dirty="0" smtClean="0">
                <a:solidFill>
                  <a:srgbClr val="FF0000"/>
                </a:solidFill>
              </a:rPr>
              <a:t>…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Рассказать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Б) прокричать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В) пересказать</a:t>
            </a:r>
            <a:r>
              <a:rPr lang="ru-RU" sz="2800" b="1" i="1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583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</a:t>
            </a:r>
            <a:r>
              <a:rPr lang="ru-RU" sz="2700" b="1" dirty="0" smtClean="0">
                <a:solidFill>
                  <a:srgbClr val="FF0000"/>
                </a:solidFill>
              </a:rPr>
              <a:t>Слушай </a:t>
            </a:r>
            <a:r>
              <a:rPr lang="ru-RU" sz="2700" b="1" dirty="0">
                <a:solidFill>
                  <a:srgbClr val="FF0000"/>
                </a:solidFill>
              </a:rPr>
              <a:t>больше, а говори </a:t>
            </a:r>
            <a:r>
              <a:rPr lang="ru-RU" sz="2700" dirty="0" smtClean="0">
                <a:solidFill>
                  <a:srgbClr val="FF0000"/>
                </a:solidFill>
              </a:rPr>
              <a:t>…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dirty="0" smtClean="0"/>
              <a:t>     </a:t>
            </a:r>
            <a:r>
              <a:rPr lang="ru-RU" sz="2800" b="1" i="1" dirty="0" smtClean="0">
                <a:solidFill>
                  <a:srgbClr val="0070C0"/>
                </a:solidFill>
              </a:rPr>
              <a:t>А)</a:t>
            </a:r>
            <a:r>
              <a:rPr lang="ru-RU" sz="2800" b="1" i="1" dirty="0">
                <a:solidFill>
                  <a:srgbClr val="0070C0"/>
                </a:solidFill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</a:rPr>
              <a:t>меньше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Б) громче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долго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Никто за язык </a:t>
            </a:r>
            <a:r>
              <a:rPr lang="ru-RU" sz="2800" b="1" dirty="0" smtClean="0">
                <a:solidFill>
                  <a:srgbClr val="FF0000"/>
                </a:solidFill>
              </a:rPr>
              <a:t>…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не ведет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Б) не держит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не тянет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1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Мелет до вечера, а послушать </a:t>
            </a:r>
            <a:r>
              <a:rPr lang="ru-RU" b="1" dirty="0" smtClean="0">
                <a:solidFill>
                  <a:srgbClr val="FF0000"/>
                </a:solidFill>
              </a:rPr>
              <a:t>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    </a:t>
            </a:r>
            <a:r>
              <a:rPr lang="ru-RU" sz="3200" b="1" i="1" dirty="0" smtClean="0">
                <a:solidFill>
                  <a:srgbClr val="0070C0"/>
                </a:solidFill>
              </a:rPr>
              <a:t>А) дорого</a:t>
            </a:r>
          </a:p>
          <a:p>
            <a:pPr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Б) мало</a:t>
            </a:r>
          </a:p>
          <a:p>
            <a:pPr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    В) нечего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1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92696"/>
            <a:ext cx="6400800" cy="1288504"/>
          </a:xfrm>
        </p:spPr>
        <p:txBody>
          <a:bodyPr>
            <a:normAutofit fontScale="90000"/>
          </a:bodyPr>
          <a:lstStyle/>
          <a:p>
            <a:r>
              <a:rPr lang="ru-RU" dirty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</a:t>
            </a:r>
            <a:r>
              <a:rPr lang="ru-RU" sz="3100" b="1" dirty="0" smtClean="0">
                <a:solidFill>
                  <a:srgbClr val="FF0000"/>
                </a:solidFill>
              </a:rPr>
              <a:t>Язык болтает, а голова ….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молчит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 Б) не слышит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не </a:t>
            </a:r>
            <a:r>
              <a:rPr lang="ru-RU" sz="2800" b="1" i="1" dirty="0">
                <a:solidFill>
                  <a:srgbClr val="0070C0"/>
                </a:solidFill>
              </a:rPr>
              <a:t>знает</a:t>
            </a:r>
          </a:p>
        </p:txBody>
      </p:sp>
    </p:spTree>
    <p:extLst>
      <p:ext uri="{BB962C8B-B14F-4D97-AF65-F5344CB8AC3E}">
        <p14:creationId xmlns:p14="http://schemas.microsoft.com/office/powerpoint/2010/main" val="259651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872808" cy="17015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Говорит красно, да слушать </a:t>
            </a:r>
            <a:r>
              <a:rPr lang="ru-RU" dirty="0" smtClean="0"/>
              <a:t>….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А) тошно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Б) долго</a:t>
            </a:r>
          </a:p>
          <a:p>
            <a:pPr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В) нечего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6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124</TotalTime>
  <Words>429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Викторина «Русский  народ о языке»</vt:lpstr>
      <vt:lpstr>       «Закончи пословицу»  </vt:lpstr>
      <vt:lpstr> Петь хорошо вместе, а говорить ….</vt:lpstr>
      <vt:lpstr>   Лучше не досказать, чем… </vt:lpstr>
      <vt:lpstr>                                               Слушай больше, а говори … </vt:lpstr>
      <vt:lpstr>Никто за язык …</vt:lpstr>
      <vt:lpstr>Мелет до вечера, а послушать …</vt:lpstr>
      <vt:lpstr>.                                          Язык болтает, а голова …. </vt:lpstr>
      <vt:lpstr>Говорит красно, да слушать …. </vt:lpstr>
      <vt:lpstr>На чужой роток не накинешь ….</vt:lpstr>
      <vt:lpstr>Живое слово дороже мёртвой …. </vt:lpstr>
      <vt:lpstr>Кто хочет много знать, тому надо мало …. </vt:lpstr>
      <vt:lpstr>                                                                                                                                                                                            Кто много знает,  с того много и …. </vt:lpstr>
      <vt:lpstr>«Отгадай загадку» </vt:lpstr>
      <vt:lpstr>«Одним словом» </vt:lpstr>
      <vt:lpstr>«Какой это язык?» </vt:lpstr>
      <vt:lpstr>«Найди вторую половину»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«Русский  народ о языке», посвящённая письму, грамоте, учению</dc:title>
  <dc:creator>АДМИН;Людмила</dc:creator>
  <cp:lastModifiedBy>АДМИН</cp:lastModifiedBy>
  <cp:revision>15</cp:revision>
  <dcterms:created xsi:type="dcterms:W3CDTF">2015-03-01T11:26:16Z</dcterms:created>
  <dcterms:modified xsi:type="dcterms:W3CDTF">2015-03-15T13:44:09Z</dcterms:modified>
</cp:coreProperties>
</file>