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7" r:id="rId4"/>
    <p:sldId id="261" r:id="rId5"/>
    <p:sldId id="280" r:id="rId6"/>
    <p:sldId id="281" r:id="rId7"/>
    <p:sldId id="286" r:id="rId8"/>
    <p:sldId id="284" r:id="rId9"/>
    <p:sldId id="293" r:id="rId10"/>
    <p:sldId id="287" r:id="rId11"/>
    <p:sldId id="264" r:id="rId12"/>
    <p:sldId id="288" r:id="rId13"/>
    <p:sldId id="289" r:id="rId14"/>
    <p:sldId id="291" r:id="rId15"/>
    <p:sldId id="292" r:id="rId16"/>
    <p:sldId id="290" r:id="rId17"/>
    <p:sldId id="296" r:id="rId18"/>
    <p:sldId id="294" r:id="rId19"/>
    <p:sldId id="295" r:id="rId20"/>
    <p:sldId id="298" r:id="rId21"/>
    <p:sldId id="29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7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4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онцепции современного естествознания. Учебно-методическое пособ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54293"/>
            <a:ext cx="3679853" cy="290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24482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Законы сохранения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и статика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3789040"/>
            <a:ext cx="3304456" cy="1752600"/>
          </a:xfrm>
        </p:spPr>
        <p:txBody>
          <a:bodyPr>
            <a:normAutofit fontScale="92500" lnSpcReduction="20000"/>
          </a:bodyPr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Учитель ВКК </a:t>
            </a:r>
          </a:p>
          <a:p>
            <a:pPr algn="r"/>
            <a:r>
              <a:rPr lang="ru-RU" dirty="0" smtClean="0"/>
              <a:t>Гудова Г.Н</a:t>
            </a:r>
            <a:r>
              <a:rPr lang="ru-RU" dirty="0" smtClean="0"/>
              <a:t>.</a:t>
            </a:r>
          </a:p>
          <a:p>
            <a:pPr algn="r"/>
            <a:r>
              <a:rPr lang="ru-RU" dirty="0"/>
              <a:t>МКОУ </a:t>
            </a:r>
            <a:r>
              <a:rPr lang="ru-RU" dirty="0" err="1"/>
              <a:t>Калачеевская</a:t>
            </a:r>
            <a:r>
              <a:rPr lang="ru-RU" dirty="0"/>
              <a:t> </a:t>
            </a:r>
          </a:p>
          <a:p>
            <a:pPr algn="r"/>
            <a:r>
              <a:rPr lang="ru-RU" dirty="0"/>
              <a:t>СОШ №1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002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Работа, мощность, энергия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   КПД</a:t>
                </a:r>
                <a:r>
                  <a:rPr lang="ru-RU" dirty="0"/>
                  <a:t>: </a:t>
                </a:r>
                <a:endParaRPr lang="ru-RU" i="1" dirty="0" smtClean="0"/>
              </a:p>
              <a:p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𝜂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А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полезн.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А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затрач.</m:t>
                            </m:r>
                          </m:sub>
                        </m:sSub>
                      </m:den>
                    </m:f>
                    <m:r>
                      <a:rPr lang="ru-RU" i="1">
                        <a:latin typeface="Cambria Math"/>
                      </a:rPr>
                      <m:t>∙100%</m:t>
                    </m:r>
                  </m:oMath>
                </a14:m>
                <a:r>
                  <a:rPr lang="ru-RU" dirty="0"/>
                  <a:t> ,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𝜂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полезн.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затрач.</m:t>
                            </m:r>
                          </m:sub>
                        </m:sSub>
                      </m:den>
                    </m:f>
                    <m:r>
                      <a:rPr lang="ru-RU" i="1">
                        <a:latin typeface="Cambria Math"/>
                      </a:rPr>
                      <m:t>∙100%</m:t>
                    </m:r>
                  </m:oMath>
                </a14:m>
                <a:endParaRPr lang="ru-RU" dirty="0" smtClean="0"/>
              </a:p>
              <a:p>
                <a:endParaRPr lang="ru-RU" dirty="0"/>
              </a:p>
              <a:p>
                <a:r>
                  <a:rPr lang="ru-RU" dirty="0"/>
                  <a:t>КПД наклонной плоскости:</a:t>
                </a:r>
              </a:p>
              <a:p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𝜂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𝑚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g</m:t>
                        </m:r>
                        <m:r>
                          <a:rPr lang="en-US" i="1">
                            <a:latin typeface="Cambria Math"/>
                          </a:rPr>
                          <m:t>h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𝐹𝑙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∙100%</m:t>
                    </m:r>
                  </m:oMath>
                </a14:m>
                <a:endParaRPr lang="ru-RU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𝜂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𝑚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g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𝑠𝑖𝑛</m:t>
                        </m:r>
                        <m:r>
                          <a:rPr lang="en-US" i="1">
                            <a:latin typeface="Cambria Math"/>
                          </a:rPr>
                          <m:t>𝛼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∙100%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84" t="-11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405089"/>
            <a:ext cx="2765108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00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965245" cy="5231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Импульс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1484784"/>
                <a:ext cx="7200800" cy="4679445"/>
              </a:xfrm>
            </p:spPr>
            <p:txBody>
              <a:bodyPr>
                <a:normAutofit/>
              </a:bodyPr>
              <a:lstStyle/>
              <a:p>
                <a:endParaRPr lang="ru-RU" dirty="0" smtClean="0"/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b="1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b="1" i="1">
                            <a:latin typeface="Cambria Math"/>
                          </a:rPr>
                          <m:t>𝒑</m:t>
                        </m:r>
                      </m:e>
                    </m:acc>
                    <m:r>
                      <a:rPr lang="ru-RU" b="1" i="1">
                        <a:latin typeface="Cambria Math"/>
                      </a:rPr>
                      <m:t>=</m:t>
                    </m:r>
                    <m:r>
                      <a:rPr lang="ru-RU" b="1" i="1">
                        <a:latin typeface="Cambria Math"/>
                      </a:rPr>
                      <m:t>𝒎</m:t>
                    </m:r>
                    <m:acc>
                      <m:accPr>
                        <m:chr m:val="⃗"/>
                        <m:ctrlPr>
                          <a:rPr lang="ru-RU" b="1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b="1" i="1">
                            <a:latin typeface="Cambria Math"/>
                          </a:rPr>
                          <m:t>𝒗</m:t>
                        </m:r>
                      </m:e>
                    </m:acc>
                  </m:oMath>
                </a14:m>
                <a:r>
                  <a:rPr lang="ru-RU" b="1" dirty="0"/>
                  <a:t> – </a:t>
                </a:r>
                <a:r>
                  <a:rPr lang="ru-RU" dirty="0"/>
                  <a:t>импульс тела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</m:acc>
                    <m:r>
                      <a:rPr lang="ru-RU" i="1">
                        <a:latin typeface="Cambria Math"/>
                      </a:rPr>
                      <m:t>=</m:t>
                    </m:r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i="1">
                            <a:latin typeface="Cambria Math"/>
                          </a:rPr>
                          <m:t>𝐹</m:t>
                        </m:r>
                      </m:e>
                    </m:acc>
                    <m:r>
                      <a:rPr lang="ru-RU" i="1">
                        <a:latin typeface="Cambria Math"/>
                      </a:rPr>
                      <m:t>𝑡</m:t>
                    </m:r>
                  </m:oMath>
                </a14:m>
                <a:r>
                  <a:rPr lang="ru-RU" dirty="0"/>
                  <a:t> – импульс силы </a:t>
                </a:r>
              </a:p>
              <a:p>
                <a:r>
                  <a:rPr lang="ru-RU" dirty="0"/>
                  <a:t>Изменение импульса тела равно изменению импульса силы, действующей на него: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 </m:t>
                    </m:r>
                  </m:oMath>
                </a14:m>
                <a:endParaRPr lang="ru-RU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𝑚</m:t>
                      </m:r>
                      <m:r>
                        <a:rPr lang="ru-RU" i="1">
                          <a:latin typeface="Cambria Math"/>
                        </a:rPr>
                        <m:t>∆</m:t>
                      </m:r>
                      <m:r>
                        <a:rPr lang="en-US" i="1">
                          <a:latin typeface="Cambria Math"/>
                        </a:rPr>
                        <m:t>𝑣</m:t>
                      </m:r>
                      <m:r>
                        <a:rPr lang="ru-RU" i="1">
                          <a:latin typeface="Cambria Math"/>
                        </a:rPr>
                        <m:t>=∆</m:t>
                      </m:r>
                      <m:r>
                        <a:rPr lang="en-US" i="1">
                          <a:latin typeface="Cambria Math"/>
                        </a:rPr>
                        <m:t>𝐹𝑡</m:t>
                      </m:r>
                    </m:oMath>
                  </m:oMathPara>
                </a14:m>
                <a:endParaRPr lang="ru-RU" dirty="0"/>
              </a:p>
              <a:p>
                <a:r>
                  <a:rPr lang="ru-RU" dirty="0"/>
                  <a:t>Закон сохранения импульса: В замкнутой системе векторная сумма импульсов до взаимодействия равна векторной сумме импульсов после взаимодействия при любых взаимодействиях тел системы между </a:t>
                </a:r>
                <a:r>
                  <a:rPr lang="ru-RU" dirty="0" smtClean="0"/>
                  <a:t>собой.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1484784"/>
                <a:ext cx="7200800" cy="4679445"/>
              </a:xfrm>
              <a:blipFill rotWithShape="1">
                <a:blip r:embed="rId2"/>
                <a:stretch>
                  <a:fillRect l="-8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489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965245" cy="5231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Импульс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1484785"/>
                <a:ext cx="7200800" cy="1512167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/>
                  <a:t>Закон сохранения импульса для двух тел</a:t>
                </a:r>
                <a:r>
                  <a:rPr lang="ru-RU" dirty="0"/>
                  <a:t>:</a:t>
                </a:r>
              </a:p>
              <a:p>
                <a:pPr marL="0" indent="0">
                  <a:buNone/>
                </a:pPr>
                <a:r>
                  <a:rPr lang="ru-RU" dirty="0" smtClean="0"/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</m:t>
                        </m:r>
                      </m:sub>
                    </m:sSub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ru-RU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b>
                    </m:sSub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ru-RU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</m:t>
                        </m:r>
                      </m:sub>
                    </m:sSub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acc>
                          <m:accPr>
                            <m:chr m:val="́"/>
                            <m:ctrlPr>
                              <a:rPr lang="ru-RU" i="1"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e>
                    </m:acc>
                    <m:r>
                      <a:rPr lang="ru-RU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b>
                    </m:sSub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acc>
                          <m:accPr>
                            <m:chr m:val="́"/>
                            <m:ctrlPr>
                              <a:rPr lang="ru-RU" i="1"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</m:e>
                    </m:acc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1484785"/>
                <a:ext cx="7200800" cy="1512167"/>
              </a:xfrm>
              <a:blipFill rotWithShape="1">
                <a:blip r:embed="rId2"/>
                <a:stretch>
                  <a:fillRect l="-847" t="-28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290" name="Picture 2" descr="Разработки по физике - Каталог файлов - Кабинет физики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645" y="2524323"/>
            <a:ext cx="566809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52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965245" cy="5231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Импульс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84784"/>
            <a:ext cx="7200800" cy="4679445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dirty="0"/>
              <a:t>Реактивное движение – движение тела за счет отделения от него части с некоторой скоростью. </a:t>
            </a:r>
          </a:p>
          <a:p>
            <a:r>
              <a:rPr lang="ru-RU" dirty="0"/>
              <a:t>Из закона сохранения импульса для ракеты: </a:t>
            </a:r>
            <a:r>
              <a:rPr lang="en-US" dirty="0" err="1"/>
              <a:t>M</a:t>
            </a:r>
            <a:r>
              <a:rPr lang="en-US" baseline="-25000" dirty="0" err="1"/>
              <a:t>p</a:t>
            </a:r>
            <a:r>
              <a:rPr lang="en-US" dirty="0" err="1"/>
              <a:t>V</a:t>
            </a:r>
            <a:r>
              <a:rPr lang="en-US" baseline="-25000" dirty="0" err="1"/>
              <a:t>p</a:t>
            </a:r>
            <a:r>
              <a:rPr lang="en-US" baseline="-25000" dirty="0"/>
              <a:t> </a:t>
            </a:r>
            <a:r>
              <a:rPr lang="ru-RU" dirty="0"/>
              <a:t>= </a:t>
            </a:r>
            <a:r>
              <a:rPr lang="en-US" dirty="0"/>
              <a:t>m</a:t>
            </a:r>
            <a:r>
              <a:rPr lang="ru-RU" baseline="-25000" dirty="0"/>
              <a:t>газ</a:t>
            </a:r>
            <a:r>
              <a:rPr lang="en-US" dirty="0"/>
              <a:t>V</a:t>
            </a:r>
            <a:r>
              <a:rPr lang="ru-RU" baseline="-25000" dirty="0"/>
              <a:t>газ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652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Законы сохранен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477376" cy="538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81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965245" cy="5231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Импульс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84784"/>
            <a:ext cx="7200800" cy="4679445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78508" y="1484784"/>
            <a:ext cx="65527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Алгоритм решения задач</a:t>
            </a:r>
          </a:p>
          <a:p>
            <a:r>
              <a:rPr lang="ru-RU" sz="2400" dirty="0"/>
              <a:t> на закон сохранения импульса</a:t>
            </a:r>
            <a:r>
              <a:rPr lang="ru-RU" sz="2400" dirty="0" smtClean="0"/>
              <a:t>:</a:t>
            </a:r>
          </a:p>
          <a:p>
            <a:endParaRPr lang="ru-RU" sz="2400" dirty="0"/>
          </a:p>
          <a:p>
            <a:r>
              <a:rPr lang="ru-RU" sz="2400" dirty="0"/>
              <a:t>1. Сделать два чертежа (до взаимодействия и после взаимодействия)</a:t>
            </a:r>
          </a:p>
          <a:p>
            <a:r>
              <a:rPr lang="ru-RU" sz="2400" dirty="0"/>
              <a:t>2. Написать закон сохранения импульса в векторном виде</a:t>
            </a:r>
          </a:p>
          <a:p>
            <a:r>
              <a:rPr lang="ru-RU" sz="2400" dirty="0"/>
              <a:t>3. Выбрать ось (оси) и спроектировать все импульсы.</a:t>
            </a:r>
          </a:p>
          <a:p>
            <a:r>
              <a:rPr lang="ru-RU" sz="2400" dirty="0"/>
              <a:t>4. Записать закон сохранения импульса в проекциях и решить полученное уравнение (уравнения)</a:t>
            </a:r>
          </a:p>
        </p:txBody>
      </p:sp>
    </p:spTree>
    <p:extLst>
      <p:ext uri="{BB962C8B-B14F-4D97-AF65-F5344CB8AC3E}">
        <p14:creationId xmlns:p14="http://schemas.microsoft.com/office/powerpoint/2010/main" val="134050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382219"/>
            <a:ext cx="4252517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965245" cy="5231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Импульс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1484784"/>
                <a:ext cx="7200800" cy="4679445"/>
              </a:xfrm>
            </p:spPr>
            <p:txBody>
              <a:bodyPr>
                <a:normAutofit/>
              </a:bodyPr>
              <a:lstStyle/>
              <a:p>
                <a:r>
                  <a:rPr lang="ru-RU" u="sng" dirty="0" smtClean="0"/>
                  <a:t>Примеры </a:t>
                </a:r>
                <a:r>
                  <a:rPr lang="ru-RU" u="sng" dirty="0"/>
                  <a:t>решения задач</a:t>
                </a:r>
                <a:endParaRPr lang="ru-RU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</m:t>
                        </m:r>
                      </m:sub>
                    </m:sSub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𝑣</m:t>
                            </m:r>
                          </m:e>
                          <m:sub/>
                        </m:sSub>
                      </m:e>
                    </m:acc>
                    <m:r>
                      <a:rPr lang="ru-RU" i="1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2)</m:t>
                        </m:r>
                      </m:sub>
                    </m:sSub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acc>
                          <m:accPr>
                            <m:chr m:val="́"/>
                            <m:ctrlPr>
                              <a:rPr lang="ru-RU" i="1"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𝑣</m:t>
                                </m:r>
                              </m:e>
                              <m:sub/>
                            </m:sSub>
                          </m:e>
                        </m:acc>
                      </m:e>
                    </m:acc>
                  </m:oMath>
                </a14:m>
                <a:endParaRPr lang="ru-RU" dirty="0"/>
              </a:p>
              <a:p>
                <a:endParaRPr lang="ru-RU" dirty="0"/>
              </a:p>
              <a:p>
                <a:endParaRPr lang="ru-RU" dirty="0"/>
              </a:p>
              <a:p>
                <a:endParaRPr lang="ru-RU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0=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acc>
                  </m:oMath>
                </a14:m>
                <a:endParaRPr lang="ru-RU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0= −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𝑐𝑜𝑠</m:t>
                    </m:r>
                    <m:r>
                      <a:rPr lang="en-US" i="1">
                        <a:latin typeface="Cambria Math"/>
                      </a:rPr>
                      <m:t>𝛼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1484784"/>
                <a:ext cx="7200800" cy="4679445"/>
              </a:xfrm>
              <a:blipFill rotWithShape="1">
                <a:blip r:embed="rId4"/>
                <a:stretch>
                  <a:fillRect l="-847" t="-9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5260004"/>
              </p:ext>
            </p:extLst>
          </p:nvPr>
        </p:nvGraphicFramePr>
        <p:xfrm>
          <a:off x="1619673" y="2492896"/>
          <a:ext cx="5112568" cy="12883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5" name="Точечный рисунок" r:id="rId5" imgW="2781688" imgH="695238" progId="Paint.Picture">
                  <p:embed/>
                </p:oleObj>
              </mc:Choice>
              <mc:Fallback>
                <p:oleObj name="Точечный рисунок" r:id="rId5" imgW="2781688" imgH="695238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3" y="2492896"/>
                        <a:ext cx="5112568" cy="12883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46" name="Picture 10" descr="ДЛЯ ЛЮБИТЕЛЕЙ ФИЗИКИ! &quot; Нескучная школа. Блог лицея &quot;Ковчег-…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651" y="1268760"/>
            <a:ext cx="2859809" cy="1072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52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Статика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988840"/>
            <a:ext cx="6196405" cy="3603812"/>
          </a:xfrm>
        </p:spPr>
        <p:txBody>
          <a:bodyPr/>
          <a:lstStyle/>
          <a:p>
            <a:r>
              <a:rPr lang="en-US" dirty="0"/>
              <a:t>M</a:t>
            </a:r>
            <a:r>
              <a:rPr lang="ru-RU" dirty="0"/>
              <a:t>=</a:t>
            </a:r>
            <a:r>
              <a:rPr lang="en-US" dirty="0" err="1"/>
              <a:t>F</a:t>
            </a:r>
            <a:r>
              <a:rPr lang="en-US" i="1" dirty="0" err="1"/>
              <a:t>l</a:t>
            </a:r>
            <a:r>
              <a:rPr lang="en-US" i="1" dirty="0"/>
              <a:t> </a:t>
            </a:r>
            <a:r>
              <a:rPr lang="ru-RU" dirty="0"/>
              <a:t>Момент силы</a:t>
            </a:r>
          </a:p>
          <a:p>
            <a:r>
              <a:rPr lang="en-US" i="1" dirty="0"/>
              <a:t>l</a:t>
            </a:r>
            <a:r>
              <a:rPr lang="ru-RU" i="1" dirty="0"/>
              <a:t> – </a:t>
            </a:r>
            <a:r>
              <a:rPr lang="ru-RU" dirty="0"/>
              <a:t>плечо силы- кратчайшее расстояние от точки опоры до направления действия сил. Сумма моментов сил, вращающих рычаг по часовой стрелке равен сумме моментов сил, вращающих рычаг против часовой стрелки</a:t>
            </a:r>
          </a:p>
        </p:txBody>
      </p:sp>
    </p:spTree>
    <p:extLst>
      <p:ext uri="{BB962C8B-B14F-4D97-AF65-F5344CB8AC3E}">
        <p14:creationId xmlns:p14="http://schemas.microsoft.com/office/powerpoint/2010/main" val="129303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Статика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916832"/>
            <a:ext cx="6196405" cy="417646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Рычаг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en-US" i="1" dirty="0"/>
              <a:t>F</a:t>
            </a:r>
            <a:r>
              <a:rPr lang="ru-RU" i="1" baseline="-25000" dirty="0"/>
              <a:t>1</a:t>
            </a:r>
            <a:r>
              <a:rPr lang="en-US" i="1" dirty="0"/>
              <a:t>l</a:t>
            </a:r>
            <a:r>
              <a:rPr lang="ru-RU" i="1" baseline="-25000" dirty="0"/>
              <a:t>1</a:t>
            </a:r>
            <a:r>
              <a:rPr lang="ru-RU" dirty="0"/>
              <a:t> = </a:t>
            </a:r>
            <a:r>
              <a:rPr lang="en-US" dirty="0"/>
              <a:t>F</a:t>
            </a:r>
            <a:r>
              <a:rPr lang="ru-RU" baseline="-25000" dirty="0"/>
              <a:t>2</a:t>
            </a:r>
            <a:r>
              <a:rPr lang="en-US" i="1" dirty="0"/>
              <a:t>l</a:t>
            </a:r>
            <a:r>
              <a:rPr lang="ru-RU" baseline="-25000" dirty="0"/>
              <a:t>2 </a:t>
            </a:r>
            <a:endParaRPr lang="ru-RU" dirty="0" smtClean="0"/>
          </a:p>
          <a:p>
            <a:r>
              <a:rPr lang="ru-RU" dirty="0"/>
              <a:t>Золотое правило механики: Ни один простой механизм не дает выигрыша в работе</a:t>
            </a:r>
            <a:r>
              <a:rPr lang="ru-RU" dirty="0" smtClean="0"/>
              <a:t>. Выигрывая в силе, проигрываем в расстоянии. </a:t>
            </a:r>
            <a:r>
              <a:rPr lang="ru-RU" dirty="0"/>
              <a:t>Выигрывая в </a:t>
            </a:r>
            <a:r>
              <a:rPr lang="ru-RU" dirty="0" smtClean="0"/>
              <a:t>расстоянии, </a:t>
            </a:r>
            <a:r>
              <a:rPr lang="ru-RU" dirty="0"/>
              <a:t>проигрываем </a:t>
            </a:r>
            <a:r>
              <a:rPr lang="ru-RU" dirty="0" smtClean="0"/>
              <a:t>в силе.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000" y="1951696"/>
            <a:ext cx="1966113" cy="191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951696"/>
            <a:ext cx="2016224" cy="191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85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бло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63699" y="1756271"/>
            <a:ext cx="4538266" cy="3200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Статика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988840"/>
            <a:ext cx="6196405" cy="432048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Неподвижный блок не дает выигрыша в силе, подвижный блок дает выигрыш в силе в 2 раза и проигрыш в расстоянии в 2 раза</a:t>
            </a:r>
            <a:endParaRPr lang="ru-RU" dirty="0"/>
          </a:p>
        </p:txBody>
      </p:sp>
      <p:pic>
        <p:nvPicPr>
          <p:cNvPr id="5" name="Picture 10" descr="1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0152" y="1765448"/>
            <a:ext cx="2335485" cy="302505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303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Основные понятия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Работа</a:t>
            </a:r>
            <a:r>
              <a:rPr lang="ru-RU" dirty="0"/>
              <a:t> </a:t>
            </a:r>
            <a:r>
              <a:rPr lang="ru-RU" dirty="0" smtClean="0"/>
              <a:t>–Скалярная физическая </a:t>
            </a:r>
            <a:r>
              <a:rPr lang="ru-RU" dirty="0"/>
              <a:t>величина, равная произведению силы, перемещения и косинуса угла между ними.</a:t>
            </a:r>
          </a:p>
          <a:p>
            <a:r>
              <a:rPr lang="ru-RU" b="1" dirty="0"/>
              <a:t>Мощность</a:t>
            </a:r>
            <a:r>
              <a:rPr lang="ru-RU" dirty="0"/>
              <a:t> – работа, совершаемая за единицу времени.</a:t>
            </a:r>
          </a:p>
          <a:p>
            <a:r>
              <a:rPr lang="ru-RU" b="1" dirty="0"/>
              <a:t>Консервативные</a:t>
            </a:r>
            <a:r>
              <a:rPr lang="ru-RU" dirty="0"/>
              <a:t> </a:t>
            </a:r>
            <a:r>
              <a:rPr lang="ru-RU" b="1" dirty="0"/>
              <a:t>силы</a:t>
            </a:r>
            <a:r>
              <a:rPr lang="ru-RU" dirty="0"/>
              <a:t> - силы, работа которых на замкнутом участке равна 0 (сила тяжести и сила упругости)</a:t>
            </a:r>
          </a:p>
        </p:txBody>
      </p:sp>
    </p:spTree>
    <p:extLst>
      <p:ext uri="{BB962C8B-B14F-4D97-AF65-F5344CB8AC3E}">
        <p14:creationId xmlns:p14="http://schemas.microsoft.com/office/powerpoint/2010/main" val="174634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Статика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ru-RU" dirty="0"/>
                  <a:t>Давление твердого тела:  </a:t>
                </a:r>
                <a:endParaRPr lang="ru-RU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;</m:t>
                    </m:r>
                  </m:oMath>
                </a14:m>
                <a:endParaRPr lang="ru-RU" dirty="0"/>
              </a:p>
              <a:p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𝑚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g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den>
                    </m:f>
                  </m:oMath>
                </a14:m>
                <a:r>
                  <a:rPr lang="ru-RU" i="1" dirty="0"/>
                  <a:t>; </a:t>
                </a:r>
                <a:endParaRPr lang="ru-RU" i="1" dirty="0" smtClean="0"/>
              </a:p>
              <a:p>
                <a:r>
                  <a:rPr lang="ru-RU" dirty="0" smtClean="0"/>
                  <a:t>Давление жидкости на дно и стенки сосуда: </a:t>
                </a:r>
                <a:r>
                  <a:rPr lang="en-US" dirty="0"/>
                  <a:t>P</a:t>
                </a:r>
                <a:r>
                  <a:rPr lang="ru-RU" dirty="0"/>
                  <a:t>=ρ</a:t>
                </a:r>
                <a:r>
                  <a:rPr lang="en-US" dirty="0" err="1" smtClean="0"/>
                  <a:t>gh</a:t>
                </a:r>
                <a:endParaRPr lang="ru-RU" dirty="0" smtClean="0"/>
              </a:p>
              <a:p>
                <a:r>
                  <a:rPr lang="ru-RU" dirty="0" smtClean="0"/>
                  <a:t>Закон Паскаля: Давление, производимое на жидкость или газ, передается без изменения по всем направлениям.</a:t>
                </a:r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6" t="-846" r="-20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70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171257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Статика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119256"/>
            <a:ext cx="6196405" cy="3902031"/>
          </a:xfrm>
        </p:spPr>
        <p:txBody>
          <a:bodyPr/>
          <a:lstStyle/>
          <a:p>
            <a:r>
              <a:rPr lang="ru-RU" dirty="0" smtClean="0"/>
              <a:t>Разнородные            Гидравлический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жидкости                   пресс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6692685"/>
              </p:ext>
            </p:extLst>
          </p:nvPr>
        </p:nvGraphicFramePr>
        <p:xfrm>
          <a:off x="1619672" y="3068960"/>
          <a:ext cx="2114931" cy="2240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1" name="Точечный рисунок" r:id="rId3" imgW="895238" imgH="942857" progId="Paint.Picture">
                  <p:embed/>
                </p:oleObj>
              </mc:Choice>
              <mc:Fallback>
                <p:oleObj name="Точечный рисунок" r:id="rId3" imgW="895238" imgH="942857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3068960"/>
                        <a:ext cx="2114931" cy="22408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4793231"/>
              </p:ext>
            </p:extLst>
          </p:nvPr>
        </p:nvGraphicFramePr>
        <p:xfrm>
          <a:off x="4591422" y="3083818"/>
          <a:ext cx="2960240" cy="2088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2" name="Точечный рисунок" r:id="rId5" imgW="1228571" imgH="866896" progId="Paint.Picture">
                  <p:embed/>
                </p:oleObj>
              </mc:Choice>
              <mc:Fallback>
                <p:oleObj name="Точечный рисунок" r:id="rId5" imgW="1228571" imgH="866896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1422" y="3083818"/>
                        <a:ext cx="2960240" cy="20882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1835696" y="5157192"/>
                <a:ext cx="6048672" cy="8616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3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3200" i="1">
                                <a:latin typeface="Cambria Math"/>
                              </a:rPr>
                              <m:t>𝜌</m:t>
                            </m:r>
                          </m:e>
                          <m:sub>
                            <m:r>
                              <a:rPr lang="ru-RU" sz="32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3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3200" i="1">
                                <a:latin typeface="Cambria Math"/>
                              </a:rPr>
                              <m:t>𝜌</m:t>
                            </m:r>
                          </m:e>
                          <m:sub>
                            <m:r>
                              <a:rPr lang="ru-RU" sz="32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ru-RU" sz="3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32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3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3200" i="1">
                                <a:latin typeface="Cambria Math"/>
                              </a:rPr>
                              <m:t>h</m:t>
                            </m:r>
                          </m:e>
                          <m:sub>
                            <m:r>
                              <a:rPr lang="ru-RU" sz="32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3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3200" i="1">
                                <a:latin typeface="Cambria Math"/>
                              </a:rPr>
                              <m:t>h</m:t>
                            </m:r>
                          </m:e>
                          <m:sub>
                            <m:r>
                              <a:rPr lang="ru-RU" sz="32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3200" dirty="0"/>
                  <a:t>;          </a:t>
                </a:r>
                <a:r>
                  <a:rPr lang="ru-RU" sz="3200" dirty="0" smtClean="0"/>
                  <a:t>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3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𝐹</m:t>
                            </m:r>
                          </m:e>
                          <m:sub>
                            <m:r>
                              <a:rPr lang="ru-RU" sz="32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3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𝐹</m:t>
                            </m:r>
                          </m:e>
                          <m:sub>
                            <m:r>
                              <a:rPr lang="ru-RU" sz="32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ru-RU" sz="3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32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3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ru-RU" sz="32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3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ru-RU" sz="32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5157192"/>
                <a:ext cx="6048672" cy="861646"/>
              </a:xfrm>
              <a:prstGeom prst="rect">
                <a:avLst/>
              </a:prstGeom>
              <a:blipFill rotWithShape="1">
                <a:blip r:embed="rId7"/>
                <a:stretch>
                  <a:fillRect b="-21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70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Анимация работы двигателей разных типов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417" y="1700808"/>
            <a:ext cx="432048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9454" y="2273460"/>
            <a:ext cx="6196405" cy="36038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23928" y="4653136"/>
            <a:ext cx="72008" cy="144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5877272"/>
            <a:ext cx="626469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56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Основные понятия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Энергия</a:t>
            </a:r>
            <a:r>
              <a:rPr lang="ru-RU" dirty="0"/>
              <a:t> – способность тела совершать работу</a:t>
            </a:r>
          </a:p>
          <a:p>
            <a:r>
              <a:rPr lang="ru-RU" b="1" dirty="0"/>
              <a:t>Полная механическая энергия</a:t>
            </a:r>
            <a:r>
              <a:rPr lang="ru-RU" dirty="0"/>
              <a:t> – сумма потенциальной и кинетической </a:t>
            </a:r>
            <a:r>
              <a:rPr lang="ru-RU" dirty="0" smtClean="0"/>
              <a:t>энергий тела.</a:t>
            </a:r>
            <a:endParaRPr lang="ru-RU" dirty="0"/>
          </a:p>
          <a:p>
            <a:r>
              <a:rPr lang="ru-RU" b="1" dirty="0"/>
              <a:t>Импульс</a:t>
            </a:r>
            <a:r>
              <a:rPr lang="ru-RU" dirty="0"/>
              <a:t> – векторная физическая величина, равная </a:t>
            </a:r>
            <a:r>
              <a:rPr lang="ru-RU" dirty="0" smtClean="0"/>
              <a:t>произведению массы </a:t>
            </a:r>
            <a:r>
              <a:rPr lang="ru-RU" dirty="0"/>
              <a:t>тела на его скорость.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513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Работа, мощность, энергия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Работа:</a:t>
            </a:r>
            <a:r>
              <a:rPr lang="ru-RU" dirty="0"/>
              <a:t> </a:t>
            </a:r>
            <a:r>
              <a:rPr lang="en-US" dirty="0"/>
              <a:t>A</a:t>
            </a:r>
            <a:r>
              <a:rPr lang="ru-RU" dirty="0"/>
              <a:t>=</a:t>
            </a:r>
            <a:r>
              <a:rPr lang="en-US" dirty="0"/>
              <a:t>F S cosα</a:t>
            </a:r>
            <a:endParaRPr lang="ru-RU" dirty="0"/>
          </a:p>
          <a:p>
            <a:r>
              <a:rPr lang="ru-RU" dirty="0"/>
              <a:t>Работа не совершается, если нет силы, перемещения или угол </a:t>
            </a:r>
            <a:r>
              <a:rPr lang="en-US" dirty="0"/>
              <a:t>α</a:t>
            </a:r>
            <a:r>
              <a:rPr lang="ru-RU" dirty="0"/>
              <a:t>=90</a:t>
            </a:r>
            <a:r>
              <a:rPr lang="ru-RU" baseline="30000" dirty="0"/>
              <a:t>о</a:t>
            </a:r>
            <a:endParaRPr lang="ru-RU" dirty="0"/>
          </a:p>
          <a:p>
            <a:r>
              <a:rPr lang="ru-RU" u="sng" dirty="0"/>
              <a:t>Работа силы тяжести:</a:t>
            </a:r>
            <a:endParaRPr lang="ru-RU" dirty="0"/>
          </a:p>
          <a:p>
            <a:r>
              <a:rPr lang="ru-RU" dirty="0"/>
              <a:t>Если </a:t>
            </a:r>
            <a:r>
              <a:rPr lang="en-US" dirty="0"/>
              <a:t>S</a:t>
            </a:r>
            <a:r>
              <a:rPr lang="ru-RU" dirty="0"/>
              <a:t>↑, А&lt;0, А= - </a:t>
            </a:r>
            <a:r>
              <a:rPr lang="en-US" dirty="0" err="1"/>
              <a:t>mgh</a:t>
            </a:r>
            <a:endParaRPr lang="ru-RU" dirty="0"/>
          </a:p>
          <a:p>
            <a:r>
              <a:rPr lang="ru-RU" dirty="0"/>
              <a:t>если </a:t>
            </a:r>
            <a:r>
              <a:rPr lang="en-US" dirty="0"/>
              <a:t>S</a:t>
            </a:r>
            <a:r>
              <a:rPr lang="ru-RU" dirty="0"/>
              <a:t>↓, </a:t>
            </a:r>
            <a:r>
              <a:rPr lang="en-US" dirty="0"/>
              <a:t>A</a:t>
            </a:r>
            <a:r>
              <a:rPr lang="ru-RU" dirty="0"/>
              <a:t>˃0, </a:t>
            </a:r>
            <a:r>
              <a:rPr lang="en-US" dirty="0"/>
              <a:t>A</a:t>
            </a:r>
            <a:r>
              <a:rPr lang="ru-RU" dirty="0"/>
              <a:t> = </a:t>
            </a:r>
            <a:r>
              <a:rPr lang="en-US" dirty="0" err="1"/>
              <a:t>mgh</a:t>
            </a:r>
            <a:endParaRPr lang="ru-RU" dirty="0"/>
          </a:p>
          <a:p>
            <a:r>
              <a:rPr lang="ru-RU" dirty="0"/>
              <a:t>Если </a:t>
            </a:r>
            <a:r>
              <a:rPr lang="en-US" dirty="0"/>
              <a:t>S</a:t>
            </a:r>
            <a:r>
              <a:rPr lang="ru-RU" dirty="0"/>
              <a:t> перпендикулярна </a:t>
            </a:r>
            <a:r>
              <a:rPr lang="en-US" dirty="0"/>
              <a:t>mg</a:t>
            </a:r>
            <a:r>
              <a:rPr lang="ru-RU" dirty="0"/>
              <a:t>, А=0</a:t>
            </a:r>
          </a:p>
          <a:p>
            <a:r>
              <a:rPr lang="ru-RU" dirty="0"/>
              <a:t>Работа на замкнутом участке =0</a:t>
            </a:r>
          </a:p>
          <a:p>
            <a:endParaRPr lang="ru-RU" dirty="0"/>
          </a:p>
        </p:txBody>
      </p:sp>
      <p:pic>
        <p:nvPicPr>
          <p:cNvPr id="17410" name="Picture 2" descr="Все мужчины откоментившие меня!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725144"/>
            <a:ext cx="1095375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71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Работа, мощность, энергия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ru-RU" u="sng" dirty="0"/>
                  <a:t>Работа силы трения</a:t>
                </a:r>
                <a:r>
                  <a:rPr lang="ru-RU" dirty="0"/>
                  <a:t> всегда отрицательна, т.к.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𝐹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тр</m:t>
                            </m:r>
                          </m:sub>
                        </m:sSub>
                      </m:e>
                    </m:acc>
                    <m:r>
                      <a:rPr lang="ru-RU" i="1">
                        <a:latin typeface="Cambria Math"/>
                      </a:rPr>
                      <m:t> ↑↓</m:t>
                    </m:r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</m:acc>
                  </m:oMath>
                </a14:m>
                <a:r>
                  <a:rPr lang="ru-RU" dirty="0"/>
                  <a:t> ,   </a:t>
                </a:r>
                <a:r>
                  <a:rPr lang="en-US" dirty="0"/>
                  <a:t>A</a:t>
                </a:r>
                <a:r>
                  <a:rPr lang="ru-RU" dirty="0"/>
                  <a:t> = - µ</a:t>
                </a:r>
                <a:r>
                  <a:rPr lang="en-US" dirty="0"/>
                  <a:t>N</a:t>
                </a:r>
                <a:endParaRPr lang="ru-RU" dirty="0"/>
              </a:p>
              <a:p>
                <a:r>
                  <a:rPr lang="ru-RU" dirty="0"/>
                  <a:t>Работа на замкнутом участке ≠0</a:t>
                </a:r>
              </a:p>
              <a:p>
                <a:r>
                  <a:rPr lang="ru-RU" u="sng" dirty="0"/>
                  <a:t>Работа силы упругости</a:t>
                </a:r>
                <a:r>
                  <a:rPr lang="ru-RU" dirty="0"/>
                  <a:t> отрицательна, если пружину растягивают (сжимают) внешние силы, положительна, если деформированная пружина возвращается в исходное положение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𝐴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𝑘</m:t>
                        </m:r>
                        <m:sSubSup>
                          <m:sSub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ru-RU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ru-RU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𝑘</m:t>
                        </m:r>
                        <m:sSubSup>
                          <m:sSub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ru-RU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ru-RU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ru-RU" dirty="0"/>
              </a:p>
              <a:p>
                <a:r>
                  <a:rPr lang="ru-RU" dirty="0"/>
                  <a:t>Работа на замкнутом участке =0 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6" t="-846" r="-886" b="-33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686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Работа, мощность, энергия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b="1" dirty="0"/>
                  <a:t>Мощность:</a:t>
                </a:r>
                <a:r>
                  <a:rPr lang="ru-RU" dirty="0"/>
                  <a:t>   </a:t>
                </a:r>
                <a:endParaRPr lang="ru-RU" i="1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r>
                  <a:rPr lang="ru-RU" dirty="0" smtClean="0"/>
                  <a:t>      (по определению)</a:t>
                </a:r>
                <a:endParaRPr lang="ru-RU" i="1" dirty="0" smtClean="0"/>
              </a:p>
              <a:p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𝑁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𝑚𝑔h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r>
                  <a:rPr lang="ru-RU" dirty="0"/>
                  <a:t> </a:t>
                </a:r>
                <a:r>
                  <a:rPr lang="ru-RU" dirty="0" smtClean="0"/>
                  <a:t>   (мощность, развиваемая при поднятии груза или при его падении) </a:t>
                </a:r>
                <a:endParaRPr lang="ru-RU" dirty="0"/>
              </a:p>
              <a:p>
                <a:r>
                  <a:rPr lang="en-US" dirty="0"/>
                  <a:t>N</a:t>
                </a:r>
                <a:r>
                  <a:rPr lang="ru-RU" dirty="0"/>
                  <a:t>= </a:t>
                </a:r>
                <a:r>
                  <a:rPr lang="en-US" dirty="0"/>
                  <a:t>F </a:t>
                </a:r>
                <a:r>
                  <a:rPr lang="en-US" i="1" dirty="0"/>
                  <a:t>V</a:t>
                </a:r>
                <a:r>
                  <a:rPr lang="ru-RU" dirty="0"/>
                  <a:t>    </a:t>
                </a:r>
                <a:endParaRPr lang="ru-RU" dirty="0" smtClean="0"/>
              </a:p>
              <a:p>
                <a:r>
                  <a:rPr lang="ru-RU" i="1" dirty="0" smtClean="0"/>
                  <a:t>При </a:t>
                </a:r>
                <a:r>
                  <a:rPr lang="ru-RU" i="1" dirty="0"/>
                  <a:t>движении, чтобы увеличить силу, надо сбросить скорость.</a:t>
                </a:r>
                <a:r>
                  <a:rPr lang="ru-RU" dirty="0"/>
                  <a:t>      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84" t="-1184" r="-4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686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Работа, мощность, энергия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   Энергия</a:t>
                </a:r>
                <a:r>
                  <a:rPr lang="ru-RU" b="1" dirty="0"/>
                  <a:t>:</a:t>
                </a:r>
                <a:endParaRPr lang="ru-RU" dirty="0"/>
              </a:p>
              <a:p>
                <a:r>
                  <a:rPr lang="ru-RU" u="sng" dirty="0"/>
                  <a:t>Кинетическая: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Е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к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𝑚</m:t>
                        </m:r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𝑣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ru-RU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/>
                  <a:t>(энергия движения)</a:t>
                </a:r>
              </a:p>
              <a:p>
                <a:r>
                  <a:rPr lang="ru-RU" u="sng" dirty="0"/>
                  <a:t>Потенциальная</a:t>
                </a:r>
                <a:r>
                  <a:rPr lang="ru-RU" dirty="0"/>
                  <a:t> – </a:t>
                </a:r>
                <a:r>
                  <a:rPr lang="ru-RU" i="1" dirty="0"/>
                  <a:t>энергия взаимодействия тел или их частей относительно друг друга, зависит от выбора нулевого уровня</a:t>
                </a:r>
                <a:endParaRPr lang="ru-RU" dirty="0"/>
              </a:p>
              <a:p>
                <a:r>
                  <a:rPr lang="en-US" dirty="0" err="1"/>
                  <a:t>E</a:t>
                </a:r>
                <a:r>
                  <a:rPr lang="en-US" baseline="-25000" dirty="0" err="1"/>
                  <a:t>k</a:t>
                </a:r>
                <a:r>
                  <a:rPr lang="ru-RU" dirty="0"/>
                  <a:t>=</a:t>
                </a:r>
                <a:r>
                  <a:rPr lang="en-US" dirty="0" err="1"/>
                  <a:t>mgh</a:t>
                </a:r>
                <a:r>
                  <a:rPr lang="en-US" dirty="0"/>
                  <a:t> </a:t>
                </a:r>
                <a:r>
                  <a:rPr lang="ru-RU" dirty="0"/>
                  <a:t>(тела поднятого над Землей)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𝑘</m:t>
                        </m:r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ru-RU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/>
                  <a:t> (упруго деформированного тела)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6" t="-846" r="-15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34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Работа, мощность, энергия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060848"/>
            <a:ext cx="6196405" cy="3960440"/>
          </a:xfrm>
        </p:spPr>
        <p:txBody>
          <a:bodyPr>
            <a:normAutofit lnSpcReduction="10000"/>
          </a:bodyPr>
          <a:lstStyle/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сохранения энергии: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Если в замкнутой системе не действуют силы, трения и силы сопротивления, то сумма кинетической и потенциальной энергии всех тел системы остается величиной постоянной.</a:t>
            </a:r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Теорема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кинетической энергии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Изменение кинетической энергии равно работе, совершенной силой за это время.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А=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к2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-Е</a:t>
            </a:r>
            <a:r>
              <a:rPr lang="ru-RU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Δе</a:t>
            </a:r>
            <a:r>
              <a:rPr lang="ru-RU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68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ГИА по физике - Подготовка к ГИА - Учителю школы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" t="2056" r="1375" b="3609"/>
          <a:stretch/>
        </p:blipFill>
        <p:spPr bwMode="auto">
          <a:xfrm>
            <a:off x="899592" y="836712"/>
            <a:ext cx="7211093" cy="5451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95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239</TotalTime>
  <Words>893</Words>
  <Application>Microsoft Office PowerPoint</Application>
  <PresentationFormat>Экран (4:3)</PresentationFormat>
  <Paragraphs>128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Кнопка</vt:lpstr>
      <vt:lpstr>Точечный рисунок</vt:lpstr>
      <vt:lpstr>Законы сохранения  и статика</vt:lpstr>
      <vt:lpstr>Основные понятия</vt:lpstr>
      <vt:lpstr>Основные понятия</vt:lpstr>
      <vt:lpstr>Работа, мощность, энергия</vt:lpstr>
      <vt:lpstr>Работа, мощность, энергия</vt:lpstr>
      <vt:lpstr>Работа, мощность, энергия</vt:lpstr>
      <vt:lpstr>Работа, мощность, энергия</vt:lpstr>
      <vt:lpstr>Работа, мощность, энергия</vt:lpstr>
      <vt:lpstr>Презентация PowerPoint</vt:lpstr>
      <vt:lpstr>Работа, мощность, энергия</vt:lpstr>
      <vt:lpstr>Импульс</vt:lpstr>
      <vt:lpstr>Импульс</vt:lpstr>
      <vt:lpstr>Импульс</vt:lpstr>
      <vt:lpstr>Презентация PowerPoint</vt:lpstr>
      <vt:lpstr>Импульс</vt:lpstr>
      <vt:lpstr>Импульс</vt:lpstr>
      <vt:lpstr>Статика</vt:lpstr>
      <vt:lpstr>Статика</vt:lpstr>
      <vt:lpstr>Статика</vt:lpstr>
      <vt:lpstr>Статика</vt:lpstr>
      <vt:lpstr>Статика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Динамика</dc:title>
  <dc:creator>GNGud</dc:creator>
  <cp:lastModifiedBy>Galina</cp:lastModifiedBy>
  <cp:revision>31</cp:revision>
  <dcterms:created xsi:type="dcterms:W3CDTF">2014-12-21T03:00:57Z</dcterms:created>
  <dcterms:modified xsi:type="dcterms:W3CDTF">2015-03-15T00:49:43Z</dcterms:modified>
</cp:coreProperties>
</file>