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6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77" r:id="rId20"/>
    <p:sldId id="274" r:id="rId21"/>
    <p:sldId id="275" r:id="rId22"/>
    <p:sldId id="276" r:id="rId23"/>
    <p:sldId id="278" r:id="rId24"/>
    <p:sldId id="279" r:id="rId25"/>
    <p:sldId id="281" r:id="rId26"/>
    <p:sldId id="28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>
        <p:scale>
          <a:sx n="66" d="100"/>
          <a:sy n="66" d="100"/>
        </p:scale>
        <p:origin x="-15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1BC71C-1DBA-4DD7-A4C5-CD0D085B497A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D782F8-302B-44A3-8E7D-D0205B6B02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C4ADD4-CC36-4E41-89A1-06C64EDFC8AE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275FBC-07FA-483C-85DE-4F280625FD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1E62DC-05B1-4B23-808D-69C3C83962E3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25A037-42D4-4685-A2AE-DB35B1960E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75B86-AD39-421D-B929-A7BC1575A29B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8147E-99DC-461B-8056-3543849831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84909C-6CF0-4107-AD08-8D35293362FC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7286C-EE66-4C43-B32C-6A95A92A80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CB8ACE-DFE1-4FAC-B2C6-3613C23CCFF0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D1C8B-86FB-4117-8E79-1AA595B9E5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27002-4114-40F8-A4CB-AB91269429A9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248F3-D7E3-4C16-9C61-009DB5D214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5E1FD-BC18-4FBA-8A21-64ADD3464FF5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F78AE-2994-4642-8CBA-4355E2F24B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F8F15-EEBB-4F80-B032-70F712D1EECD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BF7A65-1330-42A1-A834-AACA244B23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383144-4A8A-4D92-A13F-561447512BBD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1E4AD-4061-4434-85DF-DB5836C2C0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CA739E-8124-4634-B68F-5AC1D8C40211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EE21056-5F95-4A9C-B0B7-AD18CA01C4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362C5C-90D1-4D14-AABB-890006A8448E}" type="datetimeFigureOut">
              <a:rPr lang="ru-RU" smtClean="0"/>
              <a:pPr>
                <a:defRPr/>
              </a:pPr>
              <a:t>15.03.2015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0AA43E5-0953-41CC-A4B1-3A9550A735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0070C0"/>
                </a:solidFill>
              </a:rPr>
              <a:t>Мы за здоровый образ </a:t>
            </a:r>
            <a:r>
              <a:rPr lang="ru-RU" sz="6600" dirty="0" smtClean="0">
                <a:solidFill>
                  <a:srgbClr val="0070C0"/>
                </a:solidFill>
              </a:rPr>
              <a:t>жизни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4354885"/>
            <a:ext cx="3428995" cy="1857387"/>
          </a:xfrm>
        </p:spPr>
        <p:txBody>
          <a:bodyPr>
            <a:normAutofit fontScale="70000" lnSpcReduction="20000"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70C0"/>
                </a:solidFill>
              </a:rPr>
              <a:t>Руководитель:</a:t>
            </a:r>
            <a:r>
              <a:rPr lang="ru-RU" sz="2800" dirty="0" smtClean="0">
                <a:solidFill>
                  <a:schemeClr val="tx1"/>
                </a:solidFill>
              </a:rPr>
              <a:t> Якубович Т.В.- руководитель </a:t>
            </a:r>
            <a:r>
              <a:rPr lang="ru-RU" sz="2800" dirty="0" smtClean="0"/>
              <a:t>ШМО физическая культура и ОБЖ </a:t>
            </a:r>
          </a:p>
          <a:p>
            <a:pPr lvl="0" algn="l">
              <a:buClr>
                <a:srgbClr val="E7BC29"/>
              </a:buClr>
              <a:defRPr/>
            </a:pPr>
            <a:r>
              <a:rPr lang="ru-RU" sz="2800" dirty="0" smtClean="0">
                <a:solidFill>
                  <a:srgbClr val="0070C0"/>
                </a:solidFill>
              </a:rPr>
              <a:t>Авто</a:t>
            </a:r>
            <a:r>
              <a:rPr lang="ru-RU" sz="2800" i="1" dirty="0" smtClean="0">
                <a:solidFill>
                  <a:srgbClr val="0070C0"/>
                </a:solidFill>
              </a:rPr>
              <a:t>р:</a:t>
            </a: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r>
              <a:rPr lang="ru-RU" sz="2900" dirty="0" err="1">
                <a:solidFill>
                  <a:prstClr val="white"/>
                </a:solidFill>
              </a:rPr>
              <a:t>Подситкин</a:t>
            </a:r>
            <a:r>
              <a:rPr lang="ru-RU" sz="2900" dirty="0">
                <a:solidFill>
                  <a:prstClr val="white"/>
                </a:solidFill>
              </a:rPr>
              <a:t> </a:t>
            </a:r>
            <a:r>
              <a:rPr lang="ru-RU" sz="2900" dirty="0" smtClean="0">
                <a:solidFill>
                  <a:prstClr val="white"/>
                </a:solidFill>
              </a:rPr>
              <a:t>Кирилл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11  </a:t>
            </a:r>
            <a:r>
              <a:rPr lang="ru-RU" sz="2000" dirty="0" smtClean="0"/>
              <a:t>Б  </a:t>
            </a:r>
            <a:r>
              <a:rPr lang="ru-RU" sz="2000" dirty="0" smtClean="0"/>
              <a:t>класс  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МБОУ  «СШ № 32 им. С.А. Лавочкина»  </a:t>
            </a:r>
            <a:r>
              <a:rPr lang="ru-RU" sz="2000" smtClean="0">
                <a:solidFill>
                  <a:schemeClr val="tx1"/>
                </a:solidFill>
              </a:rPr>
              <a:t>города Смоленска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PASSWORD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4077072"/>
            <a:ext cx="3812562" cy="2413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Физическая активность.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8" y="1285875"/>
            <a:ext cx="4614862" cy="485775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rgbClr val="000000"/>
                </a:solidFill>
              </a:rPr>
              <a:t>"Физическая активность - ключевой компонент сохранения здоровья, и нам нужно приложить все усилия, чтобы не высиживать или вылеживать свои болезни, а самостоятельно их предупреждать с помощью приятной зарядки", - утверждает специалист в области исследования рака профессор Кен Фокс.</a:t>
            </a:r>
            <a:endParaRPr lang="ru-RU" dirty="0"/>
          </a:p>
        </p:txBody>
      </p:sp>
      <p:pic>
        <p:nvPicPr>
          <p:cNvPr id="4" name="Picture 5" descr="Фитнес упражнения на тренажерах позволяют нам быть здоровыми и красивы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285875"/>
            <a:ext cx="27574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%CB%E5%F2%ED%E8%E9%20%EB%E0%E3%E5%F0%FC%200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00438"/>
            <a:ext cx="339248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82980" y="704850"/>
            <a:ext cx="1378039" cy="1143000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929063"/>
            <a:ext cx="4114800" cy="27686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    и попробуйте что - </a:t>
            </a:r>
            <a:r>
              <a:rPr lang="ru-RU" sz="2800" dirty="0" err="1" smtClean="0">
                <a:solidFill>
                  <a:srgbClr val="000000"/>
                </a:solidFill>
              </a:rPr>
              <a:t>нибудь</a:t>
            </a:r>
            <a:r>
              <a:rPr lang="ru-RU" sz="2800" dirty="0" smtClean="0">
                <a:solidFill>
                  <a:srgbClr val="000000"/>
                </a:solidFill>
              </a:rPr>
              <a:t> другое. Можно заниматься ходьбой, бегом, аэробикой, йогой - неважно, что именно вы делаете, лишь бы занимались спортом </a:t>
            </a:r>
            <a:r>
              <a:rPr lang="ru-RU" sz="2800" i="1" u="sng" dirty="0" smtClean="0">
                <a:solidFill>
                  <a:srgbClr val="000000"/>
                </a:solidFill>
              </a:rPr>
              <a:t>ежедневно.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57188"/>
            <a:ext cx="4826000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1264295080-8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5775" y="3643313"/>
            <a:ext cx="4848225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525" y="158750"/>
            <a:ext cx="4168775" cy="6602413"/>
          </a:xfrm>
        </p:spPr>
      </p:pic>
      <p:pic>
        <p:nvPicPr>
          <p:cNvPr id="4" name="Picture 4" descr="758036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85813"/>
            <a:ext cx="388778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В  здоровом теле – здоровый дух.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3"/>
            <a:ext cx="8229600" cy="23574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У природы есть закон – счастлив будет только тот кто здоровье сбережет.        </a:t>
            </a:r>
          </a:p>
          <a:p>
            <a:pPr>
              <a:buNone/>
            </a:pPr>
            <a:r>
              <a:rPr lang="ru-RU" dirty="0" smtClean="0"/>
              <a:t>   Прочь гони-ка все хворобы!  Поучись-ка быть  здоровым!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4" name="Picture 4" descr="J02330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395413"/>
            <a:ext cx="2628900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02330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571625"/>
            <a:ext cx="271462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solidFill>
                  <a:srgbClr val="00B050"/>
                </a:solidFill>
              </a:rPr>
              <a:t>Отказ от вредных привычек.</a:t>
            </a:r>
            <a:endParaRPr lang="ru-RU" u="sng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00438"/>
            <a:ext cx="6900863" cy="26257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smtClean="0"/>
              <a:t>складываться стихийно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 быть побочным продуктом направленного воспитания и обучения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перерастать в устойчивые черты характера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Приобретать черты автоматизма</a:t>
            </a:r>
          </a:p>
          <a:p>
            <a:pPr>
              <a:buFont typeface="Wingdings" pitchFamily="2" charset="2"/>
              <a:buChar char="ü"/>
            </a:pPr>
            <a:r>
              <a:rPr lang="ru-RU" sz="2400" smtClean="0"/>
              <a:t>быть социально обусловленными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1285875"/>
            <a:ext cx="7215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solidFill>
                  <a:srgbClr val="FF0000"/>
                </a:solidFill>
                <a:latin typeface="Franklin Gothic Book" pitchFamily="34" charset="0"/>
              </a:rPr>
              <a:t>Вредные  привычки</a:t>
            </a:r>
            <a:r>
              <a:rPr lang="ru-RU" sz="2400" dirty="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2400" dirty="0">
                <a:latin typeface="Franklin Gothic Book" pitchFamily="34" charset="0"/>
              </a:rPr>
              <a:t>- это  сложившиеся  способы деструктивного (</a:t>
            </a:r>
            <a:r>
              <a:rPr lang="ru-RU" sz="2400" dirty="0" err="1">
                <a:latin typeface="Franklin Gothic Book" pitchFamily="34" charset="0"/>
              </a:rPr>
              <a:t>саморазрушающего</a:t>
            </a:r>
            <a:r>
              <a:rPr lang="ru-RU" sz="2400" dirty="0">
                <a:latin typeface="Franklin Gothic Book" pitchFamily="34" charset="0"/>
              </a:rPr>
              <a:t>) поведения, осуществление     которого    в    определённых ситуациях   приобретает   характер   потребности.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3071813"/>
            <a:ext cx="4786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solidFill>
                  <a:srgbClr val="0070C0"/>
                </a:solidFill>
                <a:latin typeface="Franklin Gothic Book" pitchFamily="34" charset="0"/>
              </a:rPr>
              <a:t>Вредные привычки могут: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42876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50"/>
                </a:solidFill>
              </a:rPr>
              <a:t>Что   лежит   в   основе   процессов  формирования вредных  привычек?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072437" cy="2500313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i="1" dirty="0" smtClean="0">
                <a:solidFill>
                  <a:srgbClr val="0070C0"/>
                </a:solidFill>
              </a:rPr>
              <a:t>  Феномен </a:t>
            </a:r>
            <a:r>
              <a:rPr lang="ru-RU" sz="3000" i="1" dirty="0" err="1" smtClean="0">
                <a:solidFill>
                  <a:srgbClr val="0070C0"/>
                </a:solidFill>
              </a:rPr>
              <a:t>адикции</a:t>
            </a:r>
            <a:r>
              <a:rPr lang="ru-RU" sz="3000" dirty="0" smtClean="0">
                <a:solidFill>
                  <a:srgbClr val="0070C0"/>
                </a:solidFill>
              </a:rPr>
              <a:t> </a:t>
            </a:r>
            <a:r>
              <a:rPr lang="ru-RU" sz="3000" dirty="0" smtClean="0"/>
              <a:t>(пагубного пристрастия к чему-либо).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   Человек стремится благодаря использованию тех или иных средств (веществ) заместить естественные для конкретных социальных ситуаций чувства и эмоции, избежать стресса.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714750"/>
            <a:ext cx="30321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3714750"/>
            <a:ext cx="2530475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Documents and Settings\Администратор\Рабочий стол\ИНФОРМАТИКА\документы\город конкурс\самостоятельные\физкультура , СОЧ\БергерПГ\Информационные ресурсы\Картинки\Курящи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3714750"/>
            <a:ext cx="25717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3"/>
            <a:ext cx="7772400" cy="1071571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Воздействие табака на организм.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1643063"/>
            <a:ext cx="6643687" cy="500062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инсульты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губ, полости рта, горла и гортани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повышается риск сердечного приступа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 лёгких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рак печени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язва и рак желудка, поджелудочной железы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Бесплодие</a:t>
            </a:r>
          </a:p>
          <a:p>
            <a:pPr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гангрена, вызванная закупоркой сосудов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Действие курения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на органы дыхания.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300" cy="4525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При курении табачный дым про</a:t>
            </a:r>
            <a:r>
              <a:rPr lang="en-US" dirty="0" smtClean="0"/>
              <a:t>-</a:t>
            </a:r>
            <a:r>
              <a:rPr lang="ru-RU" dirty="0" err="1" smtClean="0"/>
              <a:t>никает</a:t>
            </a:r>
            <a:r>
              <a:rPr lang="ru-RU" dirty="0" smtClean="0"/>
              <a:t> в ротовую полость, </a:t>
            </a:r>
            <a:r>
              <a:rPr lang="ru-RU" dirty="0" err="1" smtClean="0"/>
              <a:t>дыхатель</a:t>
            </a:r>
            <a:r>
              <a:rPr lang="en-US" dirty="0" smtClean="0"/>
              <a:t>-</a:t>
            </a:r>
            <a:r>
              <a:rPr lang="ru-RU" dirty="0" err="1" smtClean="0"/>
              <a:t>ные</a:t>
            </a:r>
            <a:r>
              <a:rPr lang="ru-RU" dirty="0" smtClean="0"/>
              <a:t> пути, вызывают раздражение </a:t>
            </a:r>
            <a:r>
              <a:rPr lang="ru-RU" dirty="0" err="1" smtClean="0"/>
              <a:t>сли</a:t>
            </a:r>
            <a:r>
              <a:rPr lang="en-US" dirty="0" smtClean="0"/>
              <a:t>-</a:t>
            </a:r>
            <a:r>
              <a:rPr lang="ru-RU" dirty="0" err="1" smtClean="0"/>
              <a:t>зистых</a:t>
            </a:r>
            <a:r>
              <a:rPr lang="ru-RU" dirty="0" smtClean="0"/>
              <a:t> оболочек и оседает на пленке лёгочных пузырьков.</a:t>
            </a:r>
            <a:endParaRPr lang="ru-RU" dirty="0"/>
          </a:p>
        </p:txBody>
      </p:sp>
      <p:pic>
        <p:nvPicPr>
          <p:cNvPr id="4" name="Picture 4" descr="C:\Documents and Settings\User\Рабочий стол\Чихадзинская, Кореева\ресурсы\Легкие здорового и курящего челове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643050"/>
            <a:ext cx="3571875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4357688"/>
            <a:ext cx="2428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14375" y="785813"/>
            <a:ext cx="6858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6600FF"/>
                </a:solidFill>
                <a:latin typeface="Franklin Gothic Book" pitchFamily="34" charset="0"/>
              </a:rPr>
              <a:t>В</a:t>
            </a:r>
            <a:r>
              <a:rPr lang="ru-RU" sz="3200" b="1" dirty="0">
                <a:solidFill>
                  <a:srgbClr val="6600FF"/>
                </a:solidFill>
                <a:latin typeface="Franklin Gothic Book" pitchFamily="34" charset="0"/>
              </a:rPr>
              <a:t>лияние курения на женский организм</a:t>
            </a:r>
            <a:r>
              <a:rPr lang="ru-RU" dirty="0">
                <a:solidFill>
                  <a:srgbClr val="6600FF"/>
                </a:solidFill>
                <a:latin typeface="Franklin Gothic Book" pitchFamily="34" charset="0"/>
              </a:rPr>
              <a:t>.</a:t>
            </a:r>
            <a:endParaRPr lang="ru-RU" dirty="0">
              <a:latin typeface="Franklin Gothic Boo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50" y="2071688"/>
            <a:ext cx="6072188" cy="3582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latin typeface="+mn-lt"/>
              </a:rPr>
              <a:t>Женщинам курение грозит преждевременным старением.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latin typeface="+mn-lt"/>
              </a:rPr>
              <a:t>Кожа приобретает жёлтоватый оттенок с характерным запахом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latin typeface="+mn-lt"/>
              </a:rPr>
              <a:t>Возникают осложнения при беременности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b="1" dirty="0">
                <a:latin typeface="+mn-lt"/>
              </a:rPr>
              <a:t>Учащаются случаи мёртворождения, умственная и физическая  недостаточность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5112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Употребление алкоголя – это тоже вредная привычка организма. Недаром говорят: «Потянешься за водкой – будет жизнь короткой»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25"/>
            <a:ext cx="6643687" cy="4268788"/>
          </a:xfrm>
        </p:spPr>
        <p:txBody>
          <a:bodyPr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Пьянство ведет за собой 6 зол: бедность, раздор, болезнь, потерю репутации, позор и ослабление умственной активности.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Алкоголь требует себе в жертву не только взрослых людей, но и их будущее.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В пьющих семьях 38% детей оказываются недоразвитыми и больными. В 2 раза чаще дети рождаются мертвыми. Алкоголь укорачивает жизнь в среднем на 17 лет.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Рисунок 3" descr="alku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2571750"/>
            <a:ext cx="23336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58138" cy="2000264"/>
          </a:xfrm>
        </p:spPr>
        <p:txBody>
          <a:bodyPr>
            <a:normAutofit fontScale="90000"/>
          </a:bodyPr>
          <a:lstStyle/>
          <a:p>
            <a:pPr marL="36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</a:rPr>
              <a:t>Здоровье</a:t>
            </a:r>
            <a:r>
              <a:rPr lang="ru-RU" sz="2400" dirty="0" smtClean="0"/>
              <a:t> - это состояние полного физического, душевного и социального благополучия, сопровождаемое фактическим отсутствием болезней и индивидуально </a:t>
            </a:r>
            <a:r>
              <a:rPr lang="ru-RU" sz="2400" dirty="0" err="1" smtClean="0"/>
              <a:t>фрустирующих</a:t>
            </a:r>
            <a:r>
              <a:rPr lang="ru-RU" sz="2400" dirty="0" smtClean="0"/>
              <a:t> (выводящих из состояния внутреннего спокойствия) недостатков.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5286375"/>
            <a:ext cx="6400800" cy="768350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i="1" dirty="0" smtClean="0">
                <a:solidFill>
                  <a:srgbClr val="00B050"/>
                </a:solidFill>
              </a:rPr>
              <a:t>Быть здоровым</a:t>
            </a:r>
            <a:r>
              <a:rPr lang="ru-RU" sz="2000" dirty="0" smtClean="0">
                <a:solidFill>
                  <a:srgbClr val="00B050"/>
                </a:solidFill>
              </a:rPr>
              <a:t> - </a:t>
            </a:r>
            <a:r>
              <a:rPr lang="ru-RU" sz="1600" dirty="0" smtClean="0"/>
              <a:t>значит не иметь проблем с самочувствием, быть физически и духовно полноценным человеком.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928938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J01501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2786063"/>
            <a:ext cx="2849562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3449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2286000"/>
            <a:ext cx="2132012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2553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Алкоголь и его отрицательное действие на организм.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500" y="1600200"/>
            <a:ext cx="4686300" cy="4525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cs typeface="Times New Roman" pitchFamily="18" charset="0"/>
              </a:rPr>
              <a:t>Проблема употребления алкоголя очень актуальна в наши дни. Сейчас потребление спиртных напитков в мире характеризуется огромными цифрами</a:t>
            </a: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7" descr="200807311657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785938"/>
            <a:ext cx="38100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Documents and Settings\Администратор\Мои документы\Мои рисунки\-IMAGES-\NICE\FOOD\PG1FO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714875"/>
            <a:ext cx="256857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357718" cy="64294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cs typeface="Times New Roman" pitchFamily="18" charset="0"/>
              </a:rPr>
              <a:t>При систематическом употреблении алкоголя развивается опасная болезнь – алкоголизм. Алкоголизм опасен для здоровья человека, но он излечим, как и многие другие болезни. </a:t>
            </a:r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J034348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4048" y="3476084"/>
            <a:ext cx="3024335" cy="2617211"/>
          </a:xfrm>
        </p:spPr>
      </p:pic>
      <p:pic>
        <p:nvPicPr>
          <p:cNvPr id="5" name="Рисунок 4" descr="1025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00063"/>
            <a:ext cx="38338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358246" cy="351155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>Но</a:t>
            </a:r>
            <a:r>
              <a:rPr lang="ru-RU" dirty="0" smtClean="0"/>
              <a:t> </a:t>
            </a:r>
            <a:r>
              <a:rPr lang="ru-RU" sz="3100" dirty="0" smtClean="0"/>
              <a:t>главная проблема состоит в том, что большая часть алкогольной продукции, выпускаемой негосударственными предприятиями, содержит большое количество ядовитых веществ.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276607644_900079_alkogolizmomnestradayu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3000375"/>
            <a:ext cx="3786187" cy="35258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Наркомания. Наркотические вещества, их действие на человека.</a:t>
            </a:r>
            <a:r>
              <a:rPr lang="ru-RU" sz="3600" dirty="0" smtClean="0">
                <a:solidFill>
                  <a:srgbClr val="00B050"/>
                </a:solidFill>
              </a:rPr>
              <a:t> 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5" y="1600200"/>
            <a:ext cx="4286250" cy="4525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err="1" smtClean="0">
                <a:cs typeface="Times New Roman" pitchFamily="18" charset="0"/>
              </a:rPr>
              <a:t>Злоупотpебление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наpкотическими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сpедствами</a:t>
            </a:r>
            <a:r>
              <a:rPr lang="ru-RU" dirty="0" smtClean="0">
                <a:cs typeface="Times New Roman" pitchFamily="18" charset="0"/>
              </a:rPr>
              <a:t> и незаконная </a:t>
            </a:r>
            <a:r>
              <a:rPr lang="ru-RU" dirty="0" err="1" smtClean="0">
                <a:cs typeface="Times New Roman" pitchFamily="18" charset="0"/>
              </a:rPr>
              <a:t>тоpговля</a:t>
            </a:r>
            <a:r>
              <a:rPr lang="ru-RU" dirty="0" smtClean="0">
                <a:cs typeface="Times New Roman" pitchFamily="18" charset="0"/>
              </a:rPr>
              <a:t> ими в последнее </a:t>
            </a:r>
            <a:r>
              <a:rPr lang="ru-RU" dirty="0" err="1" smtClean="0">
                <a:cs typeface="Times New Roman" pitchFamily="18" charset="0"/>
              </a:rPr>
              <a:t>вpемя</a:t>
            </a:r>
            <a:r>
              <a:rPr lang="ru-RU" dirty="0" smtClean="0">
                <a:cs typeface="Times New Roman" pitchFamily="18" charset="0"/>
              </a:rPr>
              <a:t> во многих, особенно </a:t>
            </a:r>
            <a:r>
              <a:rPr lang="ru-RU" dirty="0" err="1" smtClean="0">
                <a:cs typeface="Times New Roman" pitchFamily="18" charset="0"/>
              </a:rPr>
              <a:t>pазвитых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стpанах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миpа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пpиняли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ка</a:t>
            </a:r>
            <a:r>
              <a:rPr lang="ru-RU" dirty="0" smtClean="0">
                <a:cs typeface="Times New Roman" pitchFamily="18" charset="0"/>
              </a:rPr>
              <a:t>- </a:t>
            </a:r>
            <a:r>
              <a:rPr lang="ru-RU" dirty="0" err="1" smtClean="0">
                <a:cs typeface="Times New Roman" pitchFamily="18" charset="0"/>
              </a:rPr>
              <a:t>тастpофические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pазмеpы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026" name="Picture 2" descr="C:\Users\PASSWORD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4152929" cy="285752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243998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НАРКОТИК – от греческого «</a:t>
            </a:r>
            <a:r>
              <a:rPr lang="en-US" sz="4000" dirty="0" err="1" smtClean="0"/>
              <a:t>narkoo</a:t>
            </a:r>
            <a:r>
              <a:rPr lang="ru-RU" sz="4000" dirty="0" smtClean="0"/>
              <a:t>», что означает оцепенеть, сделаться нечувствительным.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J021524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5463" y="2736850"/>
            <a:ext cx="2617787" cy="2849563"/>
          </a:xfrm>
        </p:spPr>
      </p:pic>
      <p:pic>
        <p:nvPicPr>
          <p:cNvPr id="5" name="Рисунок 4" descr="6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5550" y="2643188"/>
            <a:ext cx="47005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357313" y="357188"/>
            <a:ext cx="6215062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Человек рождается на свет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Чтоб творить, дерзать – и не иначе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Чтоб оставить в жизни добрый след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И решить все трудные задачи.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Человек рождается на свет</a:t>
            </a:r>
            <a:br>
              <a:rPr lang="ru-RU" sz="3600">
                <a:solidFill>
                  <a:srgbClr val="FFFF00"/>
                </a:solidFill>
                <a:latin typeface="Franklin Gothic Book" pitchFamily="34" charset="0"/>
              </a:rPr>
            </a:br>
            <a:r>
              <a:rPr lang="ru-RU" sz="3600">
                <a:solidFill>
                  <a:srgbClr val="FFFF00"/>
                </a:solidFill>
                <a:latin typeface="Franklin Gothic Book" pitchFamily="34" charset="0"/>
              </a:rPr>
              <a:t>	Для чего? Ищите свой ответ.</a:t>
            </a:r>
            <a:endParaRPr lang="ru-RU" sz="36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735" y="-399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3"/>
            <a:ext cx="7786742" cy="928694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Что способствует сохранению и укреплению здоровья: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1643063"/>
            <a:ext cx="6858000" cy="4714875"/>
          </a:xfrm>
        </p:spPr>
        <p:txBody>
          <a:bodyPr>
            <a:normAutofit/>
          </a:bodyPr>
          <a:lstStyle/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Правильное питание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Закаливание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Соблюдение режима труда и отдыха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Психическая и эмоциональная устойчивость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Личная гигиена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Оптимальный уровень двигательной активности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Безопасное поведение дома, на улице, на работе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Отказ от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саморазрушающего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поведения</a:t>
            </a:r>
          </a:p>
          <a:p>
            <a:pPr marL="360000" algn="l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Здоровое сексуальное поведение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sz="1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smtClean="0">
                <a:latin typeface="Comic Sans MS" pitchFamily="66" charset="0"/>
              </a:rPr>
              <a:t>Важнейшим элементом здорового образа жизни является рациональное питание</a:t>
            </a:r>
            <a:br>
              <a:rPr lang="ru-RU" b="1" smtClean="0">
                <a:latin typeface="Comic Sans MS" pitchFamily="66" charset="0"/>
              </a:rPr>
            </a:br>
            <a:r>
              <a:rPr lang="ru-RU" smtClean="0">
                <a:latin typeface="Comic Sans MS" pitchFamily="66" charset="0"/>
              </a:rPr>
              <a:t>«Если бы люди ели только тогда, когда они очень голодны, и если бы питались простой чистой и здоровой пищей, то они и не знали бы болезней и им легче было бы управлять своей душой и телом», - так говорил Л.Н. Толстой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Правильное питание</a:t>
            </a:r>
            <a:r>
              <a:rPr lang="tt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00188"/>
            <a:ext cx="3500437" cy="12858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Строгое соблюдение ритма приема пищи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786063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>
                <a:latin typeface="Franklin Gothic Book" pitchFamily="34" charset="0"/>
              </a:rPr>
              <a:t> Отучаться насыщаться пищей до предела.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4214813"/>
            <a:ext cx="3714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>
                <a:latin typeface="Franklin Gothic Book" pitchFamily="34" charset="0"/>
              </a:rPr>
              <a:t> Пищу надо есть с вниманием и удовольствием, не спеша прожевывать и почувствовать вкус.</a:t>
            </a:r>
            <a:r>
              <a:rPr lang="ru-RU">
                <a:latin typeface="Franklin Gothic Book" pitchFamily="34" charset="0"/>
              </a:rPr>
              <a:t/>
            </a:r>
            <a:br>
              <a:rPr lang="ru-RU">
                <a:latin typeface="Franklin Gothic Book" pitchFamily="34" charset="0"/>
              </a:rPr>
            </a:br>
            <a:endParaRPr lang="ru-RU">
              <a:latin typeface="Franklin Gothic Book" pitchFamily="34" charset="0"/>
            </a:endParaRPr>
          </a:p>
        </p:txBody>
      </p:sp>
      <p:pic>
        <p:nvPicPr>
          <p:cNvPr id="8" name="Picture 5" descr="J03448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3786188"/>
            <a:ext cx="302101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21444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Употреблять в пищу сырые растительные продукты.  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043238" cy="4525963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cs typeface="Times New Roman" charset="0"/>
              </a:rPr>
              <a:t>Значение овощей в питании очень велико потому, что они являются ценным источником витаминов, углеводов, органических кислот, минеральных солей, различных вкусовых веществ, без которых пища становится безвкусной и малополезной.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Picture 10" descr="J03448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4500563"/>
            <a:ext cx="2836863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h1b9pmihhexntbxxpka8mpfbd2ubyyi3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643063"/>
            <a:ext cx="35004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Закаливание.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22"/>
            <a:ext cx="8229600" cy="57150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Comic Sans MS" pitchFamily="66" charset="0"/>
              </a:rPr>
              <a:t>Закаливание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из форм укрепления здоровья человека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14375" y="2071678"/>
            <a:ext cx="378618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Franklin Gothic Book" pitchFamily="34" charset="0"/>
              </a:rPr>
              <a:t>1000 лет назад великий врач  Древнего Востока Авиценна писал:</a:t>
            </a:r>
          </a:p>
          <a:p>
            <a:r>
              <a:rPr lang="ru-RU" sz="2000" dirty="0">
                <a:latin typeface="Franklin Gothic Book" pitchFamily="34" charset="0"/>
              </a:rPr>
              <a:t>С гимнастикой дружи,</a:t>
            </a:r>
          </a:p>
          <a:p>
            <a:r>
              <a:rPr lang="ru-RU" sz="2000" dirty="0">
                <a:latin typeface="Franklin Gothic Book" pitchFamily="34" charset="0"/>
              </a:rPr>
              <a:t>Всегда веселым будь,</a:t>
            </a:r>
          </a:p>
          <a:p>
            <a:r>
              <a:rPr lang="ru-RU" sz="2000" dirty="0">
                <a:latin typeface="Franklin Gothic Book" pitchFamily="34" charset="0"/>
              </a:rPr>
              <a:t>И проживешь 100 лет,</a:t>
            </a:r>
          </a:p>
          <a:p>
            <a:r>
              <a:rPr lang="ru-RU" sz="2000" dirty="0">
                <a:latin typeface="Franklin Gothic Book" pitchFamily="34" charset="0"/>
              </a:rPr>
              <a:t>А , может быть, и более.</a:t>
            </a:r>
          </a:p>
          <a:p>
            <a:r>
              <a:rPr lang="ru-RU" sz="2000" dirty="0">
                <a:latin typeface="Franklin Gothic Book" pitchFamily="34" charset="0"/>
              </a:rPr>
              <a:t>Микстуры, порошки –</a:t>
            </a:r>
          </a:p>
          <a:p>
            <a:r>
              <a:rPr lang="ru-RU" sz="2000" dirty="0">
                <a:latin typeface="Franklin Gothic Book" pitchFamily="34" charset="0"/>
              </a:rPr>
              <a:t>К здоровью ложный путь.</a:t>
            </a:r>
          </a:p>
          <a:p>
            <a:r>
              <a:rPr lang="ru-RU" sz="2000" dirty="0">
                <a:latin typeface="Franklin Gothic Book" pitchFamily="34" charset="0"/>
              </a:rPr>
              <a:t>Природою лечись – </a:t>
            </a:r>
          </a:p>
          <a:p>
            <a:r>
              <a:rPr lang="ru-RU" sz="2000" dirty="0">
                <a:latin typeface="Franklin Gothic Book" pitchFamily="34" charset="0"/>
              </a:rPr>
              <a:t>В саду и чистом поле.</a:t>
            </a:r>
          </a:p>
        </p:txBody>
      </p:sp>
      <p:pic>
        <p:nvPicPr>
          <p:cNvPr id="5" name="Picture 8" descr="deti_i_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85926"/>
            <a:ext cx="424815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58facd6f880763dbcdc09c2f74fac02c-hdx7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786322"/>
            <a:ext cx="243363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429125" y="5072063"/>
            <a:ext cx="2000250" cy="114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4630738" y="5027613"/>
            <a:ext cx="1727200" cy="11874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Способов закаливания много.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1785938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latin typeface="Comic Sans MS" pitchFamily="66" charset="0"/>
              </a:rPr>
              <a:t>Очень простой и эффективный способ закаливания – это хождение босиком. Дело в том, что подошвы наших ног – несколько необычный участок кожи нашего тела. Там расположены точки – проекции наших внутренних органов. Нажимая на них, можно снять боль, оказать лечебное воздействие на определенные органы</a:t>
            </a:r>
            <a:endParaRPr lang="ru-RU" dirty="0"/>
          </a:p>
        </p:txBody>
      </p:sp>
      <p:pic>
        <p:nvPicPr>
          <p:cNvPr id="4" name="Picture 9" descr="J03449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135313"/>
            <a:ext cx="3598863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J03496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3711">
            <a:off x="1192213" y="3092450"/>
            <a:ext cx="2057400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t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Вводные про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цедуры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3614738" cy="46974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 smtClean="0">
                <a:latin typeface="Comic Sans MS" pitchFamily="66" charset="0"/>
              </a:rPr>
              <a:t>Много радости приносит купание.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Через нервные окончания, которые расположены в коже, водные процедуры оказывают влияние на весь организм человека.</a:t>
            </a:r>
            <a:endParaRPr lang="ru-RU" dirty="0"/>
          </a:p>
        </p:txBody>
      </p:sp>
      <p:pic>
        <p:nvPicPr>
          <p:cNvPr id="4" name="Picture 4" descr="J03168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3714750"/>
            <a:ext cx="363537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Documents and Settings\Администратор\Мои документы\Мои рисунки\-IMAGES-\NICE\LANDS\PG1LD00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357313"/>
            <a:ext cx="29289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537</TotalTime>
  <Words>849</Words>
  <Application>Microsoft Office PowerPoint</Application>
  <PresentationFormat>Экран (4:3)</PresentationFormat>
  <Paragraphs>86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Мы за здоровый образ жизни</vt:lpstr>
      <vt:lpstr>Здоровье - это состояние полного физического, душевного и социального благополучия, сопровождаемое фактическим отсутствием болезней и индивидуально фрустирующих (выводящих из состояния внутреннего спокойствия) недостатков.</vt:lpstr>
      <vt:lpstr>Что способствует сохранению и укреплению здоровья:</vt:lpstr>
      <vt:lpstr>Слайд 4</vt:lpstr>
      <vt:lpstr>Правильное питание.</vt:lpstr>
      <vt:lpstr>Употреблять в пищу сырые растительные продукты.   </vt:lpstr>
      <vt:lpstr>Закаливание.</vt:lpstr>
      <vt:lpstr>Способов закаливания много.</vt:lpstr>
      <vt:lpstr>Вводные процедуры. </vt:lpstr>
      <vt:lpstr>Физическая активность.</vt:lpstr>
      <vt:lpstr>Слайд 11</vt:lpstr>
      <vt:lpstr>Слайд 12</vt:lpstr>
      <vt:lpstr>В  здоровом теле – здоровый дух.</vt:lpstr>
      <vt:lpstr>Отказ от вредных привычек.</vt:lpstr>
      <vt:lpstr>Что   лежит   в   основе   процессов  формирования вредных  привычек?  </vt:lpstr>
      <vt:lpstr>Воздействие табака на организм.</vt:lpstr>
      <vt:lpstr>Действие курения  на органы дыхания.</vt:lpstr>
      <vt:lpstr>Слайд 18</vt:lpstr>
      <vt:lpstr>Употребление алкоголя – это тоже вредная привычка организма. Недаром говорят: «Потянешься за водкой – будет жизнь короткой»</vt:lpstr>
      <vt:lpstr>Алкоголь и его отрицательное действие на организм.</vt:lpstr>
      <vt:lpstr>При систематическом употреблении алкоголя развивается опасная болезнь – алкоголизм. Алкоголизм опасен для здоровья человека, но он излечим, как и многие другие болезни.  </vt:lpstr>
      <vt:lpstr>Но главная проблема состоит в том, что большая часть алкогольной продукции, выпускаемой негосударственными предприятиями, содержит большое количество ядовитых веществ. </vt:lpstr>
      <vt:lpstr>Наркомания. Наркотические вещества, их действие на человека. </vt:lpstr>
      <vt:lpstr>НАРКОТИК – от греческого «narkoo», что означает оцепенеть, сделаться нечувствительным. 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жизни.</dc:title>
  <dc:creator>XTreme</dc:creator>
  <cp:lastModifiedBy>Дианочка</cp:lastModifiedBy>
  <cp:revision>56</cp:revision>
  <dcterms:created xsi:type="dcterms:W3CDTF">2011-01-22T20:14:33Z</dcterms:created>
  <dcterms:modified xsi:type="dcterms:W3CDTF">2015-03-15T17:04:10Z</dcterms:modified>
</cp:coreProperties>
</file>