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322" r:id="rId7"/>
    <p:sldId id="338" r:id="rId8"/>
    <p:sldId id="345" r:id="rId9"/>
    <p:sldId id="339" r:id="rId10"/>
    <p:sldId id="340" r:id="rId11"/>
    <p:sldId id="341" r:id="rId12"/>
    <p:sldId id="343" r:id="rId13"/>
    <p:sldId id="344" r:id="rId14"/>
    <p:sldId id="272" r:id="rId15"/>
    <p:sldId id="276" r:id="rId16"/>
    <p:sldId id="305" r:id="rId17"/>
    <p:sldId id="306" r:id="rId18"/>
    <p:sldId id="307" r:id="rId19"/>
    <p:sldId id="308" r:id="rId20"/>
    <p:sldId id="309" r:id="rId21"/>
    <p:sldId id="310" r:id="rId22"/>
    <p:sldId id="311" r:id="rId23"/>
    <p:sldId id="312" r:id="rId24"/>
    <p:sldId id="313" r:id="rId25"/>
    <p:sldId id="314" r:id="rId26"/>
    <p:sldId id="315" r:id="rId27"/>
    <p:sldId id="316" r:id="rId28"/>
    <p:sldId id="317" r:id="rId29"/>
    <p:sldId id="318" r:id="rId30"/>
    <p:sldId id="319" r:id="rId31"/>
    <p:sldId id="323" r:id="rId32"/>
    <p:sldId id="324" r:id="rId33"/>
    <p:sldId id="325" r:id="rId34"/>
    <p:sldId id="327" r:id="rId35"/>
    <p:sldId id="335" r:id="rId36"/>
    <p:sldId id="336" r:id="rId37"/>
    <p:sldId id="337" r:id="rId3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Arial" pitchFamily="34" charset="0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Arial" pitchFamily="34" charset="0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Arial" pitchFamily="34" charset="0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Arial" pitchFamily="34" charset="0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Arial" pitchFamily="34" charset="0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Arial" pitchFamily="34" charset="0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Arial" pitchFamily="34" charset="0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Arial" pitchFamily="34" charset="0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Arial" pitchFamily="34" charset="0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50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A513F0-4D40-4423-9E29-90B1D45CFA76}" type="datetimeFigureOut">
              <a:rPr lang="ru-RU"/>
              <a:pPr>
                <a:defRPr/>
              </a:pPr>
              <a:t>15.10.2014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A0A551-CFF8-4BDB-94F4-9647F307E8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0F1F5-F80A-41E0-9F8B-66DC8829335C}" type="datetimeFigureOut">
              <a:rPr lang="ru-RU"/>
              <a:pPr>
                <a:defRPr/>
              </a:pPr>
              <a:t>15.10.2014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9436C-3345-418A-BB26-6A7666C1B1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E6F6F4-1FB4-45E7-B367-5E04E279E44D}" type="datetimeFigureOut">
              <a:rPr lang="ru-RU"/>
              <a:pPr>
                <a:defRPr/>
              </a:pPr>
              <a:t>15.10.2014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E14CC-2609-4BF2-BA5C-9A99D6CBDD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D83EC-84C3-4A86-9E58-E351081759FB}" type="datetimeFigureOut">
              <a:rPr lang="ru-RU"/>
              <a:pPr>
                <a:defRPr/>
              </a:pPr>
              <a:t>15.10.2014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F24122-735B-4567-88E7-10AEF49FD5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CAC1C-F09D-4B30-9768-C9E6F2865429}" type="datetimeFigureOut">
              <a:rPr lang="ru-RU"/>
              <a:pPr>
                <a:defRPr/>
              </a:pPr>
              <a:t>15.10.2014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3004B-2333-463B-B1CF-0CB09EA9B6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BEA2EC-7FFE-4816-A2B6-ED3406A1DF83}" type="datetimeFigureOut">
              <a:rPr lang="ru-RU"/>
              <a:pPr>
                <a:defRPr/>
              </a:pPr>
              <a:t>15.10.2014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DC07D-7DF0-47FC-BD48-ECCD8BCF16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383CCF-8167-424B-B273-D0D27A308DBD}" type="datetimeFigureOut">
              <a:rPr lang="ru-RU"/>
              <a:pPr>
                <a:defRPr/>
              </a:pPr>
              <a:t>15.10.2014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1E29B-E4D8-4040-BE0F-1095E2D03A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E9285-B355-4B85-9089-0713682B5DF9}" type="datetimeFigureOut">
              <a:rPr lang="ru-RU"/>
              <a:pPr>
                <a:defRPr/>
              </a:pPr>
              <a:t>15.10.2014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0CEAD-C194-49D2-B24E-1C39C69D22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C8944-28E4-4BE8-BAE9-606C7E3E899C}" type="datetimeFigureOut">
              <a:rPr lang="ru-RU"/>
              <a:pPr>
                <a:defRPr/>
              </a:pPr>
              <a:t>15.10.2014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B099C-7702-4548-BCC1-592FE34EDF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8C1D3-BF6D-4DF2-B731-B9265C36C9DE}" type="datetimeFigureOut">
              <a:rPr lang="ru-RU"/>
              <a:pPr>
                <a:defRPr/>
              </a:pPr>
              <a:t>15.10.2014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558054-1A34-4B10-91BE-60D3FDD55C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1F9B1E-659A-42DB-B6F8-98229EBBC8F8}" type="datetimeFigureOut">
              <a:rPr lang="ru-RU"/>
              <a:pPr>
                <a:defRPr/>
              </a:pPr>
              <a:t>15.10.2014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9BBF4-B554-416B-B1BA-56C12B337A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BDDB8D8E-DADF-491D-83C5-455E8A95D839}" type="datetimeFigureOut">
              <a:rPr lang="ru-RU"/>
              <a:pPr>
                <a:defRPr/>
              </a:pPr>
              <a:t>15.10.2014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C817986-B6F8-42AE-BE6E-099D8B004C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3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ourfuture.ru/" TargetMode="External"/><Relationship Id="rId4" Type="http://schemas.openxmlformats.org/officeDocument/2006/relationships/image" Target="../media/image3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urfuture.ru/" TargetMode="External"/><Relationship Id="rId2" Type="http://schemas.openxmlformats.org/officeDocument/2006/relationships/hyperlink" Target="mailto:city@ourfuture.ru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75" y="1571625"/>
            <a:ext cx="7772400" cy="14700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>
                <a:latin typeface="Century Gothic" pitchFamily="34" charset="0"/>
                <a:ea typeface="Verdana" pitchFamily="34" charset="0"/>
                <a:cs typeface="Calibri" pitchFamily="34" charset="0"/>
              </a:rPr>
              <a:t>семинар-тренинг </a:t>
            </a:r>
            <a:r>
              <a:rPr lang="ru-RU" sz="2800" dirty="0">
                <a:latin typeface="Century Gothic" pitchFamily="34" charset="0"/>
                <a:ea typeface="Verdana" pitchFamily="34" charset="0"/>
                <a:cs typeface="Calibri" pitchFamily="34" charset="0"/>
              </a:rPr>
              <a:t/>
            </a:r>
            <a:br>
              <a:rPr lang="ru-RU" sz="2800" dirty="0">
                <a:latin typeface="Century Gothic" pitchFamily="34" charset="0"/>
                <a:ea typeface="Verdana" pitchFamily="34" charset="0"/>
                <a:cs typeface="Calibri" pitchFamily="34" charset="0"/>
              </a:rPr>
            </a:br>
            <a:r>
              <a:rPr lang="ru-RU" sz="2800" dirty="0" smtClean="0">
                <a:latin typeface="Century Gothic" pitchFamily="34" charset="0"/>
                <a:ea typeface="Verdana" pitchFamily="34" charset="0"/>
                <a:cs typeface="Calibri" pitchFamily="34" charset="0"/>
              </a:rPr>
              <a:t>«</a:t>
            </a:r>
            <a:r>
              <a:rPr lang="ru-RU" sz="2800" dirty="0" smtClean="0">
                <a:latin typeface="Century Gothic" pitchFamily="34" charset="0"/>
              </a:rPr>
              <a:t>Формирование и развитие толерантности и взаимоуважения в дошкольной образовательной </a:t>
            </a:r>
            <a:r>
              <a:rPr lang="ru-RU" sz="2800" dirty="0" smtClean="0">
                <a:latin typeface="Century Gothic" pitchFamily="34" charset="0"/>
              </a:rPr>
              <a:t>среде</a:t>
            </a:r>
            <a:r>
              <a:rPr lang="ru-RU" sz="2800" dirty="0" smtClean="0">
                <a:latin typeface="Century Gothic" pitchFamily="34" charset="0"/>
                <a:ea typeface="Verdana" pitchFamily="34" charset="0"/>
                <a:cs typeface="Calibri" pitchFamily="34" charset="0"/>
              </a:rPr>
              <a:t>»</a:t>
            </a:r>
            <a:endParaRPr lang="ru-RU" sz="2800" dirty="0">
              <a:latin typeface="Century Gothic" pitchFamily="34" charset="0"/>
              <a:ea typeface="Verdana" pitchFamily="34" charset="0"/>
              <a:cs typeface="Calibri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 fontScale="92500" lnSpcReduction="20000"/>
          </a:bodyPr>
          <a:lstStyle/>
          <a:p>
            <a:pPr algn="l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ea typeface="Verdana" pitchFamily="34" charset="0"/>
                <a:cs typeface="Calibri" pitchFamily="34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ea typeface="Verdana" pitchFamily="34" charset="0"/>
                <a:cs typeface="Calibri" pitchFamily="34" charset="0"/>
              </a:rPr>
              <a:t>В рамках Программы гармонизации межкультурных, межэтнических и  межконфессиональных отношений, воспитания культуры толерантности в   Санкт-Петербурге на 2011-2015 годы </a:t>
            </a:r>
          </a:p>
        </p:txBody>
      </p:sp>
      <p:sp>
        <p:nvSpPr>
          <p:cNvPr id="2052" name="Rectangle 1"/>
          <p:cNvSpPr>
            <a:spLocks noChangeArrowheads="1"/>
          </p:cNvSpPr>
          <p:nvPr/>
        </p:nvSpPr>
        <p:spPr bwMode="auto">
          <a:xfrm>
            <a:off x="0" y="444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  <a:ea typeface="Verdana" pitchFamily="34" charset="0"/>
              <a:cs typeface="Calibri" pitchFamily="34" charset="0"/>
            </a:endParaRPr>
          </a:p>
        </p:txBody>
      </p:sp>
      <p:pic>
        <p:nvPicPr>
          <p:cNvPr id="2053" name="Picture 3" descr="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9800" y="220663"/>
            <a:ext cx="1833563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54" name="Group 4"/>
          <p:cNvGrpSpPr>
            <a:grpSpLocks/>
          </p:cNvGrpSpPr>
          <p:nvPr/>
        </p:nvGrpSpPr>
        <p:grpSpPr bwMode="auto">
          <a:xfrm>
            <a:off x="6472238" y="6357938"/>
            <a:ext cx="2743200" cy="504825"/>
            <a:chOff x="1440" y="5874"/>
            <a:chExt cx="4320" cy="1034"/>
          </a:xfrm>
        </p:grpSpPr>
        <p:sp>
          <p:nvSpPr>
            <p:cNvPr id="2058" name="Text Box 5"/>
            <p:cNvSpPr txBox="1">
              <a:spLocks noChangeArrowheads="1"/>
            </p:cNvSpPr>
            <p:nvPr/>
          </p:nvSpPr>
          <p:spPr bwMode="auto">
            <a:xfrm>
              <a:off x="1800" y="5874"/>
              <a:ext cx="3960" cy="1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800">
                  <a:latin typeface="Calibri" pitchFamily="34" charset="0"/>
                  <a:ea typeface="Verdana" pitchFamily="34" charset="0"/>
                  <a:cs typeface="Calibri" pitchFamily="34" charset="0"/>
                </a:rPr>
                <a:t>Программа Правительства </a:t>
              </a:r>
            </a:p>
            <a:p>
              <a:r>
                <a:rPr lang="ru-RU" sz="800">
                  <a:latin typeface="Calibri" pitchFamily="34" charset="0"/>
                  <a:ea typeface="Verdana" pitchFamily="34" charset="0"/>
                  <a:cs typeface="Calibri" pitchFamily="34" charset="0"/>
                </a:rPr>
                <a:t>Санкт-Петербурга «Толерантность». </a:t>
              </a:r>
            </a:p>
            <a:p>
              <a:endParaRPr lang="ru-RU">
                <a:latin typeface="Calibri" pitchFamily="34" charset="0"/>
                <a:ea typeface="Verdana" pitchFamily="34" charset="0"/>
                <a:cs typeface="Calibri" pitchFamily="34" charset="0"/>
              </a:endParaRPr>
            </a:p>
          </p:txBody>
        </p:sp>
        <p:pic>
          <p:nvPicPr>
            <p:cNvPr id="2059" name="Picture 6" descr="11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40" y="5950"/>
              <a:ext cx="420" cy="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55" name="Rectangle 10"/>
          <p:cNvSpPr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>
              <a:latin typeface="Calibri" pitchFamily="34" charset="0"/>
              <a:ea typeface="Verdana" pitchFamily="34" charset="0"/>
              <a:cs typeface="Calibri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357188" y="6429375"/>
            <a:ext cx="1785937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2970213" algn="ctr"/>
                <a:tab pos="5940425" algn="r"/>
              </a:tabLst>
              <a:defRPr/>
            </a:pPr>
            <a:r>
              <a:rPr lang="en-US" sz="1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Verdana" pitchFamily="34" charset="0"/>
                <a:cs typeface="Calibri" pitchFamily="34" charset="0"/>
              </a:rPr>
              <a:t>www</a:t>
            </a:r>
            <a:r>
              <a:rPr lang="ru-RU" sz="1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Verdana" pitchFamily="34" charset="0"/>
                <a:cs typeface="Calibri" pitchFamily="34" charset="0"/>
              </a:rPr>
              <a:t>.</a:t>
            </a:r>
            <a:r>
              <a:rPr lang="en-US" sz="12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Verdana" pitchFamily="34" charset="0"/>
                <a:cs typeface="Calibri" pitchFamily="34" charset="0"/>
              </a:rPr>
              <a:t>spbtolerance</a:t>
            </a:r>
            <a:r>
              <a:rPr lang="ru-RU" sz="1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Verdana" pitchFamily="34" charset="0"/>
                <a:cs typeface="Calibri" pitchFamily="34" charset="0"/>
              </a:rPr>
              <a:t>.</a:t>
            </a:r>
            <a:r>
              <a:rPr lang="en-US" sz="12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Verdana" pitchFamily="34" charset="0"/>
                <a:cs typeface="Calibri" pitchFamily="34" charset="0"/>
              </a:rPr>
              <a:t>ru</a:t>
            </a:r>
            <a:endParaRPr lang="ru-RU" sz="900" dirty="0">
              <a:latin typeface="Calibri" pitchFamily="34" charset="0"/>
              <a:ea typeface="Verdana" pitchFamily="34" charset="0"/>
              <a:cs typeface="Calibri" pitchFamily="34" charset="0"/>
            </a:endParaRPr>
          </a:p>
        </p:txBody>
      </p:sp>
      <p:pic>
        <p:nvPicPr>
          <p:cNvPr id="2057" name="Рисунок 10" descr="logo-nam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6357938"/>
            <a:ext cx="150018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ctrTitle"/>
          </p:nvPr>
        </p:nvSpPr>
        <p:spPr>
          <a:xfrm>
            <a:off x="539552" y="1412776"/>
            <a:ext cx="8358188" cy="3786188"/>
          </a:xfrm>
        </p:spPr>
        <p:txBody>
          <a:bodyPr/>
          <a:lstStyle/>
          <a:p>
            <a:pPr algn="l"/>
            <a:r>
              <a:rPr lang="ru-RU" sz="1800" b="1" dirty="0" smtClean="0">
                <a:latin typeface="Century Gothic" pitchFamily="34" charset="0"/>
              </a:rPr>
              <a:t/>
            </a:r>
            <a:br>
              <a:rPr lang="ru-RU" sz="1800" b="1" dirty="0" smtClean="0">
                <a:latin typeface="Century Gothic" pitchFamily="34" charset="0"/>
              </a:rPr>
            </a:br>
            <a:r>
              <a:rPr lang="ru-RU" sz="1800" b="1" dirty="0" smtClean="0">
                <a:latin typeface="Century Gothic" pitchFamily="34" charset="0"/>
              </a:rPr>
              <a:t/>
            </a:r>
            <a:br>
              <a:rPr lang="ru-RU" sz="1800" b="1" dirty="0" smtClean="0">
                <a:latin typeface="Century Gothic" pitchFamily="34" charset="0"/>
              </a:rPr>
            </a:br>
            <a:r>
              <a:rPr lang="ru-RU" sz="1800" b="1" dirty="0" smtClean="0">
                <a:latin typeface="Century Gothic" pitchFamily="34" charset="0"/>
              </a:rPr>
              <a:t/>
            </a:r>
            <a:br>
              <a:rPr lang="ru-RU" sz="1800" b="1" dirty="0" smtClean="0">
                <a:latin typeface="Century Gothic" pitchFamily="34" charset="0"/>
              </a:rPr>
            </a:br>
            <a:r>
              <a:rPr lang="ru-RU" sz="1800" b="1" dirty="0">
                <a:latin typeface="Century Gothic" pitchFamily="34" charset="0"/>
              </a:rPr>
              <a:t/>
            </a:r>
            <a:br>
              <a:rPr lang="ru-RU" sz="1800" b="1" dirty="0">
                <a:latin typeface="Century Gothic" pitchFamily="34" charset="0"/>
              </a:rPr>
            </a:br>
            <a:r>
              <a:rPr lang="ru-RU" sz="1800" b="1" dirty="0" smtClean="0">
                <a:latin typeface="Century Gothic" pitchFamily="34" charset="0"/>
              </a:rPr>
              <a:t>Раздел 3. Культура</a:t>
            </a:r>
            <a:r>
              <a:rPr lang="ru-RU" sz="1800" dirty="0" smtClean="0">
                <a:latin typeface="Century Gothic" pitchFamily="34" charset="0"/>
              </a:rPr>
              <a:t/>
            </a:r>
            <a:br>
              <a:rPr lang="ru-RU" sz="1800" dirty="0" smtClean="0">
                <a:latin typeface="Century Gothic" pitchFamily="34" charset="0"/>
              </a:rPr>
            </a:br>
            <a:r>
              <a:rPr lang="ru-RU" sz="1800" dirty="0" smtClean="0">
                <a:latin typeface="Century Gothic" pitchFamily="34" charset="0"/>
              </a:rPr>
              <a:t/>
            </a:r>
            <a:br>
              <a:rPr lang="ru-RU" sz="1800" dirty="0" smtClean="0">
                <a:latin typeface="Century Gothic" pitchFamily="34" charset="0"/>
              </a:rPr>
            </a:br>
            <a:r>
              <a:rPr lang="ru-RU" sz="1800" dirty="0" smtClean="0">
                <a:latin typeface="Century Gothic" pitchFamily="34" charset="0"/>
              </a:rPr>
              <a:t>1. Циклы музейных образовательных программ для школьников: </a:t>
            </a:r>
            <a:br>
              <a:rPr lang="ru-RU" sz="1800" dirty="0" smtClean="0">
                <a:latin typeface="Century Gothic" pitchFamily="34" charset="0"/>
              </a:rPr>
            </a:br>
            <a:r>
              <a:rPr lang="ru-RU" sz="1800" dirty="0" smtClean="0">
                <a:latin typeface="Century Gothic" pitchFamily="34" charset="0"/>
              </a:rPr>
              <a:t>- «Познаем народы России и мира – познаем себя»,</a:t>
            </a:r>
            <a:br>
              <a:rPr lang="ru-RU" sz="1800" dirty="0" smtClean="0">
                <a:latin typeface="Century Gothic" pitchFamily="34" charset="0"/>
              </a:rPr>
            </a:br>
            <a:r>
              <a:rPr lang="ru-RU" sz="1800" dirty="0" smtClean="0">
                <a:latin typeface="Century Gothic" pitchFamily="34" charset="0"/>
              </a:rPr>
              <a:t> - «Мой Петербург»,</a:t>
            </a:r>
            <a:br>
              <a:rPr lang="ru-RU" sz="1800" dirty="0" smtClean="0">
                <a:latin typeface="Century Gothic" pitchFamily="34" charset="0"/>
              </a:rPr>
            </a:br>
            <a:r>
              <a:rPr lang="ru-RU" sz="1800" dirty="0" smtClean="0">
                <a:latin typeface="Century Gothic" pitchFamily="34" charset="0"/>
              </a:rPr>
              <a:t>- «Вместе – целая страна»</a:t>
            </a:r>
            <a:br>
              <a:rPr lang="ru-RU" sz="1800" dirty="0" smtClean="0">
                <a:latin typeface="Century Gothic" pitchFamily="34" charset="0"/>
              </a:rPr>
            </a:br>
            <a:r>
              <a:rPr lang="ru-RU" sz="1800" dirty="0" smtClean="0">
                <a:latin typeface="Century Gothic" pitchFamily="34" charset="0"/>
              </a:rPr>
              <a:t>- «Исторические путешествия из Петербурга в Петербург»</a:t>
            </a:r>
            <a:br>
              <a:rPr lang="ru-RU" sz="1800" dirty="0" smtClean="0">
                <a:latin typeface="Century Gothic" pitchFamily="34" charset="0"/>
              </a:rPr>
            </a:br>
            <a:r>
              <a:rPr lang="ru-RU" sz="1800" dirty="0" smtClean="0">
                <a:latin typeface="Century Gothic" pitchFamily="34" charset="0"/>
              </a:rPr>
              <a:t>на базе крупнейших музеев города</a:t>
            </a:r>
            <a:br>
              <a:rPr lang="ru-RU" sz="1800" dirty="0" smtClean="0">
                <a:latin typeface="Century Gothic" pitchFamily="34" charset="0"/>
              </a:rPr>
            </a:br>
            <a:r>
              <a:rPr lang="ru-RU" sz="1800" dirty="0" smtClean="0">
                <a:latin typeface="Century Gothic" pitchFamily="34" charset="0"/>
              </a:rPr>
              <a:t>- </a:t>
            </a:r>
            <a:r>
              <a:rPr lang="ru-RU" sz="1800" i="1" dirty="0" smtClean="0">
                <a:latin typeface="Century Gothic" pitchFamily="34" charset="0"/>
              </a:rPr>
              <a:t>с 2014 года - «</a:t>
            </a:r>
            <a:r>
              <a:rPr lang="ru-RU" sz="1800" i="1" dirty="0">
                <a:latin typeface="Century Gothic" pitchFamily="34" charset="0"/>
              </a:rPr>
              <a:t>Не будет гражданин достойный к Отчизне холоден душой</a:t>
            </a:r>
            <a:r>
              <a:rPr lang="ru-RU" sz="1800" i="1" dirty="0" smtClean="0">
                <a:latin typeface="Century Gothic" pitchFamily="34" charset="0"/>
              </a:rPr>
              <a:t>!» (направленный на воспитание гражданско-патриотической позиции)</a:t>
            </a:r>
            <a:r>
              <a:rPr lang="ru-RU" sz="1800" dirty="0" smtClean="0">
                <a:latin typeface="Century Gothic" pitchFamily="34" charset="0"/>
              </a:rPr>
              <a:t/>
            </a:r>
            <a:br>
              <a:rPr lang="ru-RU" sz="1800" dirty="0" smtClean="0">
                <a:latin typeface="Century Gothic" pitchFamily="34" charset="0"/>
              </a:rPr>
            </a:br>
            <a:r>
              <a:rPr lang="ru-RU" sz="1800" dirty="0" smtClean="0">
                <a:latin typeface="Century Gothic" pitchFamily="34" charset="0"/>
              </a:rPr>
              <a:t> </a:t>
            </a:r>
            <a:br>
              <a:rPr lang="ru-RU" sz="1800" dirty="0" smtClean="0">
                <a:latin typeface="Century Gothic" pitchFamily="34" charset="0"/>
              </a:rPr>
            </a:br>
            <a:r>
              <a:rPr lang="ru-RU" sz="1800" dirty="0" smtClean="0">
                <a:latin typeface="Century Gothic" pitchFamily="34" charset="0"/>
              </a:rPr>
              <a:t>2. Проекты учреждений культуры – выставки, фестивали </a:t>
            </a:r>
            <a:br>
              <a:rPr lang="ru-RU" sz="1800" dirty="0" smtClean="0">
                <a:latin typeface="Century Gothic" pitchFamily="34" charset="0"/>
              </a:rPr>
            </a:br>
            <a:r>
              <a:rPr lang="ru-RU" sz="1800" dirty="0" smtClean="0">
                <a:latin typeface="Century Gothic" pitchFamily="34" charset="0"/>
              </a:rPr>
              <a:t/>
            </a:r>
            <a:br>
              <a:rPr lang="ru-RU" sz="1800" dirty="0" smtClean="0">
                <a:latin typeface="Century Gothic" pitchFamily="34" charset="0"/>
              </a:rPr>
            </a:br>
            <a:r>
              <a:rPr lang="ru-RU" sz="1800" dirty="0" smtClean="0">
                <a:latin typeface="Century Gothic" pitchFamily="34" charset="0"/>
              </a:rPr>
              <a:t>3. Ежедневные районные мероприятия, события в Доме национальностей</a:t>
            </a:r>
            <a:br>
              <a:rPr lang="ru-RU" sz="1800" dirty="0" smtClean="0">
                <a:latin typeface="Century Gothic" pitchFamily="34" charset="0"/>
              </a:rPr>
            </a:br>
            <a:endParaRPr lang="ru-RU" sz="1800" dirty="0" smtClean="0">
              <a:latin typeface="Century Gothic" pitchFamily="34" charset="0"/>
            </a:endParaRPr>
          </a:p>
        </p:txBody>
      </p:sp>
      <p:sp>
        <p:nvSpPr>
          <p:cNvPr id="1024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0244" name="Picture 3" descr="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9800" y="220663"/>
            <a:ext cx="1833563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245" name="Group 4"/>
          <p:cNvGrpSpPr>
            <a:grpSpLocks/>
          </p:cNvGrpSpPr>
          <p:nvPr/>
        </p:nvGrpSpPr>
        <p:grpSpPr bwMode="auto">
          <a:xfrm>
            <a:off x="6472238" y="6357938"/>
            <a:ext cx="2743200" cy="504825"/>
            <a:chOff x="1440" y="5874"/>
            <a:chExt cx="4320" cy="1034"/>
          </a:xfrm>
        </p:grpSpPr>
        <p:sp>
          <p:nvSpPr>
            <p:cNvPr id="10250" name="Text Box 5"/>
            <p:cNvSpPr txBox="1">
              <a:spLocks noChangeArrowheads="1"/>
            </p:cNvSpPr>
            <p:nvPr/>
          </p:nvSpPr>
          <p:spPr bwMode="auto">
            <a:xfrm>
              <a:off x="1800" y="5874"/>
              <a:ext cx="3960" cy="1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800"/>
                <a:t>Программа Правительства </a:t>
              </a:r>
            </a:p>
            <a:p>
              <a:r>
                <a:rPr lang="ru-RU" sz="800"/>
                <a:t>Санкт-Петербурга «Толерантность». </a:t>
              </a:r>
            </a:p>
            <a:p>
              <a:endParaRPr lang="ru-RU"/>
            </a:p>
          </p:txBody>
        </p:sp>
        <p:pic>
          <p:nvPicPr>
            <p:cNvPr id="10251" name="Picture 6" descr="11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40" y="5950"/>
              <a:ext cx="420" cy="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246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142875" y="6429375"/>
            <a:ext cx="1785938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2970213" algn="ctr"/>
                <a:tab pos="5940425" algn="r"/>
              </a:tabLst>
              <a:defRPr/>
            </a:pPr>
            <a:r>
              <a:rPr lang="en-US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www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spbtolerance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ru</a:t>
            </a:r>
            <a:endParaRPr lang="ru-RU" sz="900" dirty="0">
              <a:ea typeface="+mn-ea"/>
            </a:endParaRPr>
          </a:p>
        </p:txBody>
      </p:sp>
      <p:pic>
        <p:nvPicPr>
          <p:cNvPr id="10248" name="Рисунок 10" descr="logo-nam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6357938"/>
            <a:ext cx="150018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9" name="Rectangle 1"/>
          <p:cNvSpPr>
            <a:spLocks noChangeArrowheads="1"/>
          </p:cNvSpPr>
          <p:nvPr/>
        </p:nvSpPr>
        <p:spPr bwMode="auto">
          <a:xfrm>
            <a:off x="1456403" y="1018788"/>
            <a:ext cx="623119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ru-RU" sz="1200" b="1" dirty="0">
                <a:latin typeface="Century Gothic" pitchFamily="34" charset="0"/>
                <a:cs typeface="Times New Roman" pitchFamily="18" charset="0"/>
              </a:rPr>
              <a:t>ОСНОВНЫЕ МЕРОПРИЯТИЯ ПРОГРАММЫ «ТОЛЕРАНТНОСТЬ» НА 2011-2015 ГОДЫ</a:t>
            </a:r>
            <a:endParaRPr lang="ru-RU" dirty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ctrTitle"/>
          </p:nvPr>
        </p:nvSpPr>
        <p:spPr>
          <a:xfrm>
            <a:off x="755576" y="1844824"/>
            <a:ext cx="8072438" cy="1571625"/>
          </a:xfrm>
        </p:spPr>
        <p:txBody>
          <a:bodyPr/>
          <a:lstStyle/>
          <a:p>
            <a:pPr algn="l"/>
            <a:r>
              <a:rPr lang="ru-RU" sz="1800" b="1" dirty="0" smtClean="0">
                <a:latin typeface="Century Gothic" pitchFamily="34" charset="0"/>
              </a:rPr>
              <a:t/>
            </a:r>
            <a:br>
              <a:rPr lang="ru-RU" sz="1800" b="1" dirty="0" smtClean="0">
                <a:latin typeface="Century Gothic" pitchFamily="34" charset="0"/>
              </a:rPr>
            </a:br>
            <a:r>
              <a:rPr lang="ru-RU" sz="1800" b="1" dirty="0" smtClean="0">
                <a:latin typeface="Century Gothic" pitchFamily="34" charset="0"/>
              </a:rPr>
              <a:t/>
            </a:r>
            <a:br>
              <a:rPr lang="ru-RU" sz="1800" b="1" dirty="0" smtClean="0">
                <a:latin typeface="Century Gothic" pitchFamily="34" charset="0"/>
              </a:rPr>
            </a:br>
            <a:r>
              <a:rPr lang="ru-RU" sz="1800" b="1" dirty="0" smtClean="0">
                <a:latin typeface="Century Gothic" pitchFamily="34" charset="0"/>
              </a:rPr>
              <a:t/>
            </a:r>
            <a:br>
              <a:rPr lang="ru-RU" sz="1800" b="1" dirty="0" smtClean="0">
                <a:latin typeface="Century Gothic" pitchFamily="34" charset="0"/>
              </a:rPr>
            </a:br>
            <a:r>
              <a:rPr lang="ru-RU" sz="1800" b="1" dirty="0" smtClean="0">
                <a:latin typeface="Century Gothic" pitchFamily="34" charset="0"/>
              </a:rPr>
              <a:t/>
            </a:r>
            <a:br>
              <a:rPr lang="ru-RU" sz="1800" b="1" dirty="0" smtClean="0">
                <a:latin typeface="Century Gothic" pitchFamily="34" charset="0"/>
              </a:rPr>
            </a:br>
            <a:r>
              <a:rPr lang="ru-RU" sz="1800" b="1" dirty="0" smtClean="0">
                <a:latin typeface="Century Gothic" pitchFamily="34" charset="0"/>
              </a:rPr>
              <a:t/>
            </a:r>
            <a:br>
              <a:rPr lang="ru-RU" sz="1800" b="1" dirty="0" smtClean="0">
                <a:latin typeface="Century Gothic" pitchFamily="34" charset="0"/>
              </a:rPr>
            </a:br>
            <a:r>
              <a:rPr lang="ru-RU" sz="1800" b="1" dirty="0" smtClean="0">
                <a:latin typeface="Century Gothic" pitchFamily="34" charset="0"/>
              </a:rPr>
              <a:t/>
            </a:r>
            <a:br>
              <a:rPr lang="ru-RU" sz="1800" b="1" dirty="0" smtClean="0">
                <a:latin typeface="Century Gothic" pitchFamily="34" charset="0"/>
              </a:rPr>
            </a:br>
            <a:r>
              <a:rPr lang="ru-RU" sz="1800" b="1" dirty="0" smtClean="0">
                <a:latin typeface="Century Gothic" pitchFamily="34" charset="0"/>
              </a:rPr>
              <a:t/>
            </a:r>
            <a:br>
              <a:rPr lang="ru-RU" sz="1800" b="1" dirty="0" smtClean="0">
                <a:latin typeface="Century Gothic" pitchFamily="34" charset="0"/>
              </a:rPr>
            </a:br>
            <a:r>
              <a:rPr lang="ru-RU" sz="1800" b="1" dirty="0" smtClean="0">
                <a:latin typeface="Century Gothic" pitchFamily="34" charset="0"/>
              </a:rPr>
              <a:t/>
            </a:r>
            <a:br>
              <a:rPr lang="ru-RU" sz="1800" b="1" dirty="0" smtClean="0">
                <a:latin typeface="Century Gothic" pitchFamily="34" charset="0"/>
              </a:rPr>
            </a:br>
            <a:r>
              <a:rPr lang="ru-RU" sz="1800" b="1" dirty="0" smtClean="0">
                <a:latin typeface="Century Gothic" pitchFamily="34" charset="0"/>
              </a:rPr>
              <a:t>Раздел 4. Медиа </a:t>
            </a:r>
            <a:r>
              <a:rPr lang="ru-RU" sz="1800" dirty="0" smtClean="0">
                <a:latin typeface="Century Gothic" pitchFamily="34" charset="0"/>
              </a:rPr>
              <a:t/>
            </a:r>
            <a:br>
              <a:rPr lang="ru-RU" sz="1800" dirty="0" smtClean="0">
                <a:latin typeface="Century Gothic" pitchFamily="34" charset="0"/>
              </a:rPr>
            </a:br>
            <a:r>
              <a:rPr lang="ru-RU" sz="1800" dirty="0" smtClean="0">
                <a:latin typeface="Century Gothic" pitchFamily="34" charset="0"/>
              </a:rPr>
              <a:t/>
            </a:r>
            <a:br>
              <a:rPr lang="ru-RU" sz="1800" dirty="0" smtClean="0">
                <a:latin typeface="Century Gothic" pitchFamily="34" charset="0"/>
              </a:rPr>
            </a:br>
            <a:r>
              <a:rPr lang="ru-RU" sz="1800" dirty="0" smtClean="0">
                <a:latin typeface="Century Gothic" pitchFamily="34" charset="0"/>
              </a:rPr>
              <a:t>1. Мастер-классы по противодействию проявлениям ксенофобии в Интернет (с учетом мирового опыта)</a:t>
            </a:r>
            <a:br>
              <a:rPr lang="ru-RU" sz="1800" dirty="0" smtClean="0">
                <a:latin typeface="Century Gothic" pitchFamily="34" charset="0"/>
              </a:rPr>
            </a:br>
            <a:r>
              <a:rPr lang="ru-RU" sz="1800" dirty="0" smtClean="0">
                <a:latin typeface="Century Gothic" pitchFamily="34" charset="0"/>
              </a:rPr>
              <a:t/>
            </a:r>
            <a:br>
              <a:rPr lang="ru-RU" sz="1800" dirty="0" smtClean="0">
                <a:latin typeface="Century Gothic" pitchFamily="34" charset="0"/>
              </a:rPr>
            </a:br>
            <a:r>
              <a:rPr lang="ru-RU" sz="1800" dirty="0" smtClean="0">
                <a:latin typeface="Century Gothic" pitchFamily="34" charset="0"/>
              </a:rPr>
              <a:t>2. Интернет-сайт Программы, работа в социальных сетях</a:t>
            </a:r>
            <a:br>
              <a:rPr lang="ru-RU" sz="1800" dirty="0" smtClean="0">
                <a:latin typeface="Century Gothic" pitchFamily="34" charset="0"/>
              </a:rPr>
            </a:br>
            <a:r>
              <a:rPr lang="ru-RU" sz="1800" dirty="0" smtClean="0">
                <a:latin typeface="Century Gothic" pitchFamily="34" charset="0"/>
              </a:rPr>
              <a:t>(</a:t>
            </a:r>
            <a:r>
              <a:rPr lang="en-US" sz="1800" dirty="0" smtClean="0">
                <a:latin typeface="Century Gothic" pitchFamily="34" charset="0"/>
              </a:rPr>
              <a:t>Twitter, Facebook, </a:t>
            </a:r>
            <a:r>
              <a:rPr lang="ru-RU" sz="1800" dirty="0" smtClean="0">
                <a:latin typeface="Century Gothic" pitchFamily="34" charset="0"/>
              </a:rPr>
              <a:t>Вконтакте.ру)</a:t>
            </a:r>
            <a:br>
              <a:rPr lang="ru-RU" sz="1800" dirty="0" smtClean="0">
                <a:latin typeface="Century Gothic" pitchFamily="34" charset="0"/>
              </a:rPr>
            </a:br>
            <a:r>
              <a:rPr lang="ru-RU" sz="1800" dirty="0" smtClean="0">
                <a:latin typeface="Century Gothic" pitchFamily="34" charset="0"/>
              </a:rPr>
              <a:t/>
            </a:r>
            <a:br>
              <a:rPr lang="ru-RU" sz="1800" dirty="0" smtClean="0">
                <a:latin typeface="Century Gothic" pitchFamily="34" charset="0"/>
              </a:rPr>
            </a:br>
            <a:r>
              <a:rPr lang="ru-RU" sz="1800" dirty="0" smtClean="0">
                <a:latin typeface="Century Gothic" pitchFamily="34" charset="0"/>
              </a:rPr>
              <a:t>3. Теле- и радиопрограммы </a:t>
            </a:r>
            <a:br>
              <a:rPr lang="ru-RU" sz="1800" dirty="0" smtClean="0">
                <a:latin typeface="Century Gothic" pitchFamily="34" charset="0"/>
              </a:rPr>
            </a:br>
            <a:r>
              <a:rPr lang="ru-RU" sz="1800" dirty="0" smtClean="0">
                <a:latin typeface="Century Gothic" pitchFamily="34" charset="0"/>
              </a:rPr>
              <a:t/>
            </a:r>
            <a:br>
              <a:rPr lang="ru-RU" sz="1800" dirty="0" smtClean="0">
                <a:latin typeface="Century Gothic" pitchFamily="34" charset="0"/>
              </a:rPr>
            </a:br>
            <a:r>
              <a:rPr lang="ru-RU" sz="1800" dirty="0" smtClean="0">
                <a:latin typeface="Century Gothic" pitchFamily="34" charset="0"/>
              </a:rPr>
              <a:t>4. Социальная реклама</a:t>
            </a:r>
            <a:br>
              <a:rPr lang="ru-RU" sz="1800" dirty="0" smtClean="0">
                <a:latin typeface="Century Gothic" pitchFamily="34" charset="0"/>
              </a:rPr>
            </a:br>
            <a:r>
              <a:rPr lang="ru-RU" sz="1800" dirty="0" smtClean="0">
                <a:latin typeface="Century Gothic" pitchFamily="34" charset="0"/>
              </a:rPr>
              <a:t/>
            </a:r>
            <a:br>
              <a:rPr lang="ru-RU" sz="1800" dirty="0" smtClean="0">
                <a:latin typeface="Century Gothic" pitchFamily="34" charset="0"/>
              </a:rPr>
            </a:br>
            <a:r>
              <a:rPr lang="ru-RU" sz="1800" dirty="0" smtClean="0">
                <a:latin typeface="Century Gothic" pitchFamily="34" charset="0"/>
              </a:rPr>
              <a:t>5. Статьи в газетах, в том числе для детей и молодежи</a:t>
            </a:r>
            <a:br>
              <a:rPr lang="ru-RU" sz="1800" dirty="0" smtClean="0">
                <a:latin typeface="Century Gothic" pitchFamily="34" charset="0"/>
              </a:rPr>
            </a:br>
            <a:endParaRPr lang="ru-RU" sz="1800" dirty="0" smtClean="0">
              <a:latin typeface="Century Gothic" pitchFamily="34" charset="0"/>
            </a:endParaRPr>
          </a:p>
        </p:txBody>
      </p:sp>
      <p:sp>
        <p:nvSpPr>
          <p:cNvPr id="1126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1268" name="Picture 3" descr="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9800" y="220663"/>
            <a:ext cx="1833563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269" name="Group 4"/>
          <p:cNvGrpSpPr>
            <a:grpSpLocks/>
          </p:cNvGrpSpPr>
          <p:nvPr/>
        </p:nvGrpSpPr>
        <p:grpSpPr bwMode="auto">
          <a:xfrm>
            <a:off x="6472238" y="6357938"/>
            <a:ext cx="2743200" cy="504825"/>
            <a:chOff x="1440" y="5874"/>
            <a:chExt cx="4320" cy="1034"/>
          </a:xfrm>
        </p:grpSpPr>
        <p:sp>
          <p:nvSpPr>
            <p:cNvPr id="11274" name="Text Box 5"/>
            <p:cNvSpPr txBox="1">
              <a:spLocks noChangeArrowheads="1"/>
            </p:cNvSpPr>
            <p:nvPr/>
          </p:nvSpPr>
          <p:spPr bwMode="auto">
            <a:xfrm>
              <a:off x="1800" y="5874"/>
              <a:ext cx="3960" cy="1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800"/>
                <a:t>Программа Правительства </a:t>
              </a:r>
            </a:p>
            <a:p>
              <a:r>
                <a:rPr lang="ru-RU" sz="800"/>
                <a:t>Санкт-Петербурга «Толерантность». </a:t>
              </a:r>
            </a:p>
            <a:p>
              <a:endParaRPr lang="ru-RU"/>
            </a:p>
          </p:txBody>
        </p:sp>
        <p:pic>
          <p:nvPicPr>
            <p:cNvPr id="11275" name="Picture 6" descr="11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40" y="5950"/>
              <a:ext cx="420" cy="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27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142875" y="6429375"/>
            <a:ext cx="1785938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2970213" algn="ctr"/>
                <a:tab pos="5940425" algn="r"/>
              </a:tabLst>
              <a:defRPr/>
            </a:pPr>
            <a:r>
              <a:rPr lang="en-US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www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spbtolerance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ru</a:t>
            </a:r>
            <a:endParaRPr lang="ru-RU" sz="900" dirty="0">
              <a:ea typeface="+mn-ea"/>
            </a:endParaRPr>
          </a:p>
        </p:txBody>
      </p:sp>
      <p:pic>
        <p:nvPicPr>
          <p:cNvPr id="11272" name="Рисунок 10" descr="logo-nam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6357938"/>
            <a:ext cx="150018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3" name="Rectangle 1"/>
          <p:cNvSpPr>
            <a:spLocks noChangeArrowheads="1"/>
          </p:cNvSpPr>
          <p:nvPr/>
        </p:nvSpPr>
        <p:spPr bwMode="auto">
          <a:xfrm>
            <a:off x="1456403" y="1161663"/>
            <a:ext cx="623119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ru-RU" sz="1200" b="1" dirty="0">
                <a:latin typeface="Century Gothic" pitchFamily="34" charset="0"/>
                <a:cs typeface="Times New Roman" pitchFamily="18" charset="0"/>
              </a:rPr>
              <a:t>ОСНОВНЫЕ МЕРОПРИЯТИЯ ПРОГРАММЫ «ТОЛЕРАНТНОСТЬ» НА 2011-2015 ГОДЫ</a:t>
            </a:r>
            <a:endParaRPr lang="ru-RU" dirty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ctrTitle"/>
          </p:nvPr>
        </p:nvSpPr>
        <p:spPr>
          <a:xfrm>
            <a:off x="714375" y="1714500"/>
            <a:ext cx="8072438" cy="1571625"/>
          </a:xfrm>
        </p:spPr>
        <p:txBody>
          <a:bodyPr/>
          <a:lstStyle/>
          <a:p>
            <a:pPr algn="l"/>
            <a:r>
              <a:rPr lang="ru-RU" sz="1800" b="1" dirty="0" smtClean="0">
                <a:latin typeface="Century Gothic" pitchFamily="34" charset="0"/>
              </a:rPr>
              <a:t/>
            </a:r>
            <a:br>
              <a:rPr lang="ru-RU" sz="1800" b="1" dirty="0" smtClean="0">
                <a:latin typeface="Century Gothic" pitchFamily="34" charset="0"/>
              </a:rPr>
            </a:br>
            <a:r>
              <a:rPr lang="ru-RU" sz="1800" b="1" dirty="0" smtClean="0">
                <a:latin typeface="Century Gothic" pitchFamily="34" charset="0"/>
              </a:rPr>
              <a:t/>
            </a:r>
            <a:br>
              <a:rPr lang="ru-RU" sz="1800" b="1" dirty="0" smtClean="0">
                <a:latin typeface="Century Gothic" pitchFamily="34" charset="0"/>
              </a:rPr>
            </a:br>
            <a:r>
              <a:rPr lang="ru-RU" sz="1800" b="1" dirty="0" smtClean="0">
                <a:latin typeface="Century Gothic" pitchFamily="34" charset="0"/>
              </a:rPr>
              <a:t/>
            </a:r>
            <a:br>
              <a:rPr lang="ru-RU" sz="1800" b="1" dirty="0" smtClean="0">
                <a:latin typeface="Century Gothic" pitchFamily="34" charset="0"/>
              </a:rPr>
            </a:br>
            <a:r>
              <a:rPr lang="ru-RU" sz="1800" b="1" dirty="0" smtClean="0">
                <a:latin typeface="Century Gothic" pitchFamily="34" charset="0"/>
              </a:rPr>
              <a:t/>
            </a:r>
            <a:br>
              <a:rPr lang="ru-RU" sz="1800" b="1" dirty="0" smtClean="0">
                <a:latin typeface="Century Gothic" pitchFamily="34" charset="0"/>
              </a:rPr>
            </a:br>
            <a:r>
              <a:rPr lang="ru-RU" sz="1800" b="1" dirty="0" smtClean="0">
                <a:latin typeface="Century Gothic" pitchFamily="34" charset="0"/>
              </a:rPr>
              <a:t/>
            </a:r>
            <a:br>
              <a:rPr lang="ru-RU" sz="1800" b="1" dirty="0" smtClean="0">
                <a:latin typeface="Century Gothic" pitchFamily="34" charset="0"/>
              </a:rPr>
            </a:br>
            <a:r>
              <a:rPr lang="ru-RU" sz="1800" b="1" dirty="0" smtClean="0">
                <a:latin typeface="Century Gothic" pitchFamily="34" charset="0"/>
              </a:rPr>
              <a:t/>
            </a:r>
            <a:br>
              <a:rPr lang="ru-RU" sz="1800" b="1" dirty="0" smtClean="0">
                <a:latin typeface="Century Gothic" pitchFamily="34" charset="0"/>
              </a:rPr>
            </a:br>
            <a:r>
              <a:rPr lang="ru-RU" sz="1800" b="1" dirty="0" smtClean="0">
                <a:latin typeface="Century Gothic" pitchFamily="34" charset="0"/>
              </a:rPr>
              <a:t/>
            </a:r>
            <a:br>
              <a:rPr lang="ru-RU" sz="1800" b="1" dirty="0" smtClean="0">
                <a:latin typeface="Century Gothic" pitchFamily="34" charset="0"/>
              </a:rPr>
            </a:br>
            <a:r>
              <a:rPr lang="ru-RU" sz="1800" b="1" dirty="0" smtClean="0">
                <a:latin typeface="Century Gothic" pitchFamily="34" charset="0"/>
              </a:rPr>
              <a:t/>
            </a:r>
            <a:br>
              <a:rPr lang="ru-RU" sz="1800" b="1" dirty="0" smtClean="0">
                <a:latin typeface="Century Gothic" pitchFamily="34" charset="0"/>
              </a:rPr>
            </a:br>
            <a:r>
              <a:rPr lang="ru-RU" sz="1800" b="1" dirty="0" smtClean="0">
                <a:latin typeface="Century Gothic" pitchFamily="34" charset="0"/>
              </a:rPr>
              <a:t/>
            </a:r>
            <a:br>
              <a:rPr lang="ru-RU" sz="1800" b="1" dirty="0" smtClean="0">
                <a:latin typeface="Century Gothic" pitchFamily="34" charset="0"/>
              </a:rPr>
            </a:br>
            <a:r>
              <a:rPr lang="ru-RU" sz="1800" b="1" dirty="0" smtClean="0">
                <a:latin typeface="Century Gothic" pitchFamily="34" charset="0"/>
              </a:rPr>
              <a:t>Раздел 5. Молодежь и экстремизм</a:t>
            </a:r>
            <a:r>
              <a:rPr lang="ru-RU" sz="1800" dirty="0" smtClean="0">
                <a:latin typeface="Century Gothic" pitchFamily="34" charset="0"/>
              </a:rPr>
              <a:t/>
            </a:r>
            <a:br>
              <a:rPr lang="ru-RU" sz="1800" dirty="0" smtClean="0">
                <a:latin typeface="Century Gothic" pitchFamily="34" charset="0"/>
              </a:rPr>
            </a:br>
            <a:r>
              <a:rPr lang="ru-RU" sz="1800" dirty="0" smtClean="0">
                <a:latin typeface="Century Gothic" pitchFamily="34" charset="0"/>
              </a:rPr>
              <a:t/>
            </a:r>
            <a:br>
              <a:rPr lang="ru-RU" sz="1800" dirty="0" smtClean="0">
                <a:latin typeface="Century Gothic" pitchFamily="34" charset="0"/>
              </a:rPr>
            </a:br>
            <a:r>
              <a:rPr lang="ru-RU" sz="1800" dirty="0" smtClean="0">
                <a:latin typeface="Century Gothic" pitchFamily="34" charset="0"/>
              </a:rPr>
              <a:t>1. Тренинги для тренеров, работающих с молодежью </a:t>
            </a:r>
            <a:br>
              <a:rPr lang="ru-RU" sz="1800" dirty="0" smtClean="0">
                <a:latin typeface="Century Gothic" pitchFamily="34" charset="0"/>
              </a:rPr>
            </a:br>
            <a:r>
              <a:rPr lang="ru-RU" sz="1800" dirty="0" smtClean="0">
                <a:latin typeface="Century Gothic" pitchFamily="34" charset="0"/>
              </a:rPr>
              <a:t/>
            </a:r>
            <a:br>
              <a:rPr lang="ru-RU" sz="1800" dirty="0" smtClean="0">
                <a:latin typeface="Century Gothic" pitchFamily="34" charset="0"/>
              </a:rPr>
            </a:br>
            <a:r>
              <a:rPr lang="ru-RU" sz="1800" dirty="0" smtClean="0">
                <a:latin typeface="Century Gothic" pitchFamily="34" charset="0"/>
              </a:rPr>
              <a:t>2. Молодежные образовательные игры (сити-</a:t>
            </a:r>
            <a:r>
              <a:rPr lang="ru-RU" sz="1800" dirty="0" err="1" smtClean="0">
                <a:latin typeface="Century Gothic" pitchFamily="34" charset="0"/>
              </a:rPr>
              <a:t>квесты</a:t>
            </a:r>
            <a:r>
              <a:rPr lang="ru-RU" sz="1800" dirty="0" smtClean="0">
                <a:latin typeface="Century Gothic" pitchFamily="34" charset="0"/>
              </a:rPr>
              <a:t> и др.), конкурсы, фестивали </a:t>
            </a:r>
            <a:br>
              <a:rPr lang="ru-RU" sz="1800" dirty="0" smtClean="0">
                <a:latin typeface="Century Gothic" pitchFamily="34" charset="0"/>
              </a:rPr>
            </a:br>
            <a:r>
              <a:rPr lang="ru-RU" sz="1800" dirty="0" smtClean="0">
                <a:latin typeface="Century Gothic" pitchFamily="34" charset="0"/>
              </a:rPr>
              <a:t/>
            </a:r>
            <a:br>
              <a:rPr lang="ru-RU" sz="1800" dirty="0" smtClean="0">
                <a:latin typeface="Century Gothic" pitchFamily="34" charset="0"/>
              </a:rPr>
            </a:br>
            <a:r>
              <a:rPr lang="ru-RU" sz="1800" dirty="0" smtClean="0">
                <a:latin typeface="Century Gothic" pitchFamily="34" charset="0"/>
              </a:rPr>
              <a:t>3. Мониторинг деятельности неформальных молодежных объединений</a:t>
            </a:r>
            <a:br>
              <a:rPr lang="ru-RU" sz="1800" dirty="0" smtClean="0">
                <a:latin typeface="Century Gothic" pitchFamily="34" charset="0"/>
              </a:rPr>
            </a:br>
            <a:r>
              <a:rPr lang="ru-RU" sz="1800" dirty="0" smtClean="0">
                <a:latin typeface="Century Gothic" pitchFamily="34" charset="0"/>
              </a:rPr>
              <a:t/>
            </a:r>
            <a:br>
              <a:rPr lang="ru-RU" sz="1800" dirty="0" smtClean="0">
                <a:latin typeface="Century Gothic" pitchFamily="34" charset="0"/>
              </a:rPr>
            </a:br>
            <a:r>
              <a:rPr lang="ru-RU" sz="1800" dirty="0" smtClean="0">
                <a:latin typeface="Century Gothic" pitchFamily="34" charset="0"/>
              </a:rPr>
              <a:t>4. Постер-кампания против ксенофобии среди молодежи</a:t>
            </a:r>
            <a:br>
              <a:rPr lang="ru-RU" sz="1800" dirty="0" smtClean="0">
                <a:latin typeface="Century Gothic" pitchFamily="34" charset="0"/>
              </a:rPr>
            </a:br>
            <a:r>
              <a:rPr lang="ru-RU" sz="1800" dirty="0" smtClean="0">
                <a:latin typeface="Century Gothic" pitchFamily="34" charset="0"/>
              </a:rPr>
              <a:t> </a:t>
            </a:r>
            <a:br>
              <a:rPr lang="ru-RU" sz="1800" dirty="0" smtClean="0">
                <a:latin typeface="Century Gothic" pitchFamily="34" charset="0"/>
              </a:rPr>
            </a:br>
            <a:r>
              <a:rPr lang="ru-RU" sz="1800" dirty="0" smtClean="0">
                <a:latin typeface="Century Gothic" pitchFamily="34" charset="0"/>
              </a:rPr>
              <a:t>5.</a:t>
            </a:r>
            <a:r>
              <a:rPr lang="en-US" sz="1800" dirty="0" smtClean="0">
                <a:latin typeface="Century Gothic" pitchFamily="34" charset="0"/>
              </a:rPr>
              <a:t> </a:t>
            </a:r>
            <a:r>
              <a:rPr lang="ru-RU" sz="1800" dirty="0" smtClean="0">
                <a:latin typeface="Century Gothic" pitchFamily="34" charset="0"/>
              </a:rPr>
              <a:t>Мультсериал «Мир без насилия» с использованием популярных </a:t>
            </a:r>
            <a:r>
              <a:rPr lang="ru-RU" sz="1800" dirty="0" err="1" smtClean="0">
                <a:latin typeface="Century Gothic" pitchFamily="34" charset="0"/>
              </a:rPr>
              <a:t>мультгероев</a:t>
            </a:r>
            <a:r>
              <a:rPr lang="ru-RU" sz="1800" dirty="0" smtClean="0">
                <a:latin typeface="Century Gothic" pitchFamily="34" charset="0"/>
              </a:rPr>
              <a:t/>
            </a:r>
            <a:br>
              <a:rPr lang="ru-RU" sz="1800" dirty="0" smtClean="0">
                <a:latin typeface="Century Gothic" pitchFamily="34" charset="0"/>
              </a:rPr>
            </a:br>
            <a:endParaRPr lang="ru-RU" sz="1800" dirty="0" smtClean="0">
              <a:latin typeface="Century Gothic" pitchFamily="34" charset="0"/>
            </a:endParaRPr>
          </a:p>
        </p:txBody>
      </p:sp>
      <p:sp>
        <p:nvSpPr>
          <p:cNvPr id="1331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3316" name="Picture 3" descr="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9800" y="220663"/>
            <a:ext cx="1833563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317" name="Group 4"/>
          <p:cNvGrpSpPr>
            <a:grpSpLocks/>
          </p:cNvGrpSpPr>
          <p:nvPr/>
        </p:nvGrpSpPr>
        <p:grpSpPr bwMode="auto">
          <a:xfrm>
            <a:off x="6472238" y="6357938"/>
            <a:ext cx="2743200" cy="504825"/>
            <a:chOff x="1440" y="5874"/>
            <a:chExt cx="4320" cy="1034"/>
          </a:xfrm>
        </p:grpSpPr>
        <p:sp>
          <p:nvSpPr>
            <p:cNvPr id="13322" name="Text Box 5"/>
            <p:cNvSpPr txBox="1">
              <a:spLocks noChangeArrowheads="1"/>
            </p:cNvSpPr>
            <p:nvPr/>
          </p:nvSpPr>
          <p:spPr bwMode="auto">
            <a:xfrm>
              <a:off x="1800" y="5874"/>
              <a:ext cx="3960" cy="1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800"/>
                <a:t>Программа Правительства </a:t>
              </a:r>
            </a:p>
            <a:p>
              <a:r>
                <a:rPr lang="ru-RU" sz="800"/>
                <a:t>Санкт-Петербурга «Толерантность». </a:t>
              </a:r>
            </a:p>
            <a:p>
              <a:endParaRPr lang="ru-RU"/>
            </a:p>
          </p:txBody>
        </p:sp>
        <p:pic>
          <p:nvPicPr>
            <p:cNvPr id="13323" name="Picture 6" descr="11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40" y="5950"/>
              <a:ext cx="420" cy="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331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142875" y="6429375"/>
            <a:ext cx="1785938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2970213" algn="ctr"/>
                <a:tab pos="5940425" algn="r"/>
              </a:tabLst>
              <a:defRPr/>
            </a:pPr>
            <a:r>
              <a:rPr lang="en-US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www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spbtolerance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ru</a:t>
            </a:r>
            <a:endParaRPr lang="ru-RU" sz="900" dirty="0">
              <a:ea typeface="+mn-ea"/>
            </a:endParaRPr>
          </a:p>
        </p:txBody>
      </p:sp>
      <p:pic>
        <p:nvPicPr>
          <p:cNvPr id="13320" name="Рисунок 10" descr="logo-nam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6357938"/>
            <a:ext cx="150018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1" name="Rectangle 1"/>
          <p:cNvSpPr>
            <a:spLocks noChangeArrowheads="1"/>
          </p:cNvSpPr>
          <p:nvPr/>
        </p:nvSpPr>
        <p:spPr bwMode="auto">
          <a:xfrm>
            <a:off x="1456403" y="1161663"/>
            <a:ext cx="623119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ru-RU" sz="1200" b="1" dirty="0">
                <a:latin typeface="Century Gothic" pitchFamily="34" charset="0"/>
                <a:cs typeface="Times New Roman" pitchFamily="18" charset="0"/>
              </a:rPr>
              <a:t>ОСНОВНЫЕ МЕРОПРИЯТИЯ ПРОГРАММЫ «ТОЛЕРАНТНОСТЬ» НА 2011-2015 ГОДЫ</a:t>
            </a:r>
            <a:endParaRPr lang="ru-RU" dirty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ctrTitle"/>
          </p:nvPr>
        </p:nvSpPr>
        <p:spPr>
          <a:xfrm>
            <a:off x="714375" y="1714500"/>
            <a:ext cx="8072438" cy="1571625"/>
          </a:xfrm>
        </p:spPr>
        <p:txBody>
          <a:bodyPr/>
          <a:lstStyle/>
          <a:p>
            <a:pPr algn="l"/>
            <a:r>
              <a:rPr lang="ru-RU" sz="1800" b="1" dirty="0" smtClean="0">
                <a:latin typeface="Century Gothic" pitchFamily="34" charset="0"/>
              </a:rPr>
              <a:t/>
            </a:r>
            <a:br>
              <a:rPr lang="ru-RU" sz="1800" b="1" dirty="0" smtClean="0">
                <a:latin typeface="Century Gothic" pitchFamily="34" charset="0"/>
              </a:rPr>
            </a:br>
            <a:r>
              <a:rPr lang="ru-RU" sz="1800" b="1" dirty="0" smtClean="0">
                <a:latin typeface="Century Gothic" pitchFamily="34" charset="0"/>
              </a:rPr>
              <a:t/>
            </a:r>
            <a:br>
              <a:rPr lang="ru-RU" sz="1800" b="1" dirty="0" smtClean="0">
                <a:latin typeface="Century Gothic" pitchFamily="34" charset="0"/>
              </a:rPr>
            </a:br>
            <a:r>
              <a:rPr lang="ru-RU" sz="1800" b="1" dirty="0" smtClean="0">
                <a:latin typeface="Century Gothic" pitchFamily="34" charset="0"/>
              </a:rPr>
              <a:t/>
            </a:r>
            <a:br>
              <a:rPr lang="ru-RU" sz="1800" b="1" dirty="0" smtClean="0">
                <a:latin typeface="Century Gothic" pitchFamily="34" charset="0"/>
              </a:rPr>
            </a:br>
            <a:r>
              <a:rPr lang="ru-RU" sz="1800" b="1" dirty="0" smtClean="0">
                <a:latin typeface="Century Gothic" pitchFamily="34" charset="0"/>
              </a:rPr>
              <a:t/>
            </a:r>
            <a:br>
              <a:rPr lang="ru-RU" sz="1800" b="1" dirty="0" smtClean="0">
                <a:latin typeface="Century Gothic" pitchFamily="34" charset="0"/>
              </a:rPr>
            </a:br>
            <a:r>
              <a:rPr lang="ru-RU" sz="1800" b="1" dirty="0" smtClean="0">
                <a:latin typeface="Century Gothic" pitchFamily="34" charset="0"/>
              </a:rPr>
              <a:t/>
            </a:r>
            <a:br>
              <a:rPr lang="ru-RU" sz="1800" b="1" dirty="0" smtClean="0">
                <a:latin typeface="Century Gothic" pitchFamily="34" charset="0"/>
              </a:rPr>
            </a:br>
            <a:r>
              <a:rPr lang="ru-RU" sz="1800" b="1" dirty="0" smtClean="0">
                <a:latin typeface="Century Gothic" pitchFamily="34" charset="0"/>
              </a:rPr>
              <a:t/>
            </a:r>
            <a:br>
              <a:rPr lang="ru-RU" sz="1800" b="1" dirty="0" smtClean="0">
                <a:latin typeface="Century Gothic" pitchFamily="34" charset="0"/>
              </a:rPr>
            </a:br>
            <a:r>
              <a:rPr lang="ru-RU" sz="1800" b="1" dirty="0" smtClean="0">
                <a:latin typeface="Century Gothic" pitchFamily="34" charset="0"/>
              </a:rPr>
              <a:t/>
            </a:r>
            <a:br>
              <a:rPr lang="ru-RU" sz="1800" b="1" dirty="0" smtClean="0">
                <a:latin typeface="Century Gothic" pitchFamily="34" charset="0"/>
              </a:rPr>
            </a:br>
            <a:r>
              <a:rPr lang="ru-RU" sz="1800" b="1" dirty="0" smtClean="0">
                <a:latin typeface="Century Gothic" pitchFamily="34" charset="0"/>
              </a:rPr>
              <a:t/>
            </a:r>
            <a:br>
              <a:rPr lang="ru-RU" sz="1800" b="1" dirty="0" smtClean="0">
                <a:latin typeface="Century Gothic" pitchFamily="34" charset="0"/>
              </a:rPr>
            </a:br>
            <a:r>
              <a:rPr lang="ru-RU" sz="1800" b="1" dirty="0" smtClean="0">
                <a:latin typeface="Century Gothic" pitchFamily="34" charset="0"/>
              </a:rPr>
              <a:t>Раздел 6. Мониторинг и научное сопровождение</a:t>
            </a:r>
            <a:br>
              <a:rPr lang="ru-RU" sz="1800" b="1" dirty="0" smtClean="0">
                <a:latin typeface="Century Gothic" pitchFamily="34" charset="0"/>
              </a:rPr>
            </a:br>
            <a:r>
              <a:rPr lang="ru-RU" sz="1800" dirty="0" smtClean="0">
                <a:latin typeface="Century Gothic" pitchFamily="34" charset="0"/>
              </a:rPr>
              <a:t/>
            </a:r>
            <a:br>
              <a:rPr lang="ru-RU" sz="1800" dirty="0" smtClean="0">
                <a:latin typeface="Century Gothic" pitchFamily="34" charset="0"/>
              </a:rPr>
            </a:br>
            <a:r>
              <a:rPr lang="ru-RU" sz="1800" dirty="0" smtClean="0">
                <a:latin typeface="Century Gothic" pitchFamily="34" charset="0"/>
              </a:rPr>
              <a:t>1. Комплекс социологических исследований о влиянии миграционных процессов на деятельность города </a:t>
            </a:r>
            <a:br>
              <a:rPr lang="ru-RU" sz="1800" dirty="0" smtClean="0">
                <a:latin typeface="Century Gothic" pitchFamily="34" charset="0"/>
              </a:rPr>
            </a:br>
            <a:r>
              <a:rPr lang="ru-RU" sz="1800" dirty="0" smtClean="0">
                <a:latin typeface="Century Gothic" pitchFamily="34" charset="0"/>
              </a:rPr>
              <a:t/>
            </a:r>
            <a:br>
              <a:rPr lang="ru-RU" sz="1800" dirty="0" smtClean="0">
                <a:latin typeface="Century Gothic" pitchFamily="34" charset="0"/>
              </a:rPr>
            </a:br>
            <a:r>
              <a:rPr lang="ru-RU" sz="1800" dirty="0" smtClean="0">
                <a:latin typeface="Century Gothic" pitchFamily="34" charset="0"/>
              </a:rPr>
              <a:t>2. Мониторинг эффективности реализации программы</a:t>
            </a:r>
            <a:br>
              <a:rPr lang="ru-RU" sz="1800" dirty="0" smtClean="0">
                <a:latin typeface="Century Gothic" pitchFamily="34" charset="0"/>
              </a:rPr>
            </a:br>
            <a:r>
              <a:rPr lang="ru-RU" sz="1800" dirty="0" smtClean="0">
                <a:latin typeface="Century Gothic" pitchFamily="34" charset="0"/>
              </a:rPr>
              <a:t/>
            </a:r>
            <a:br>
              <a:rPr lang="ru-RU" sz="1800" dirty="0" smtClean="0">
                <a:latin typeface="Century Gothic" pitchFamily="34" charset="0"/>
              </a:rPr>
            </a:br>
            <a:r>
              <a:rPr lang="ru-RU" sz="1800" dirty="0" smtClean="0">
                <a:latin typeface="Century Gothic" pitchFamily="34" charset="0"/>
              </a:rPr>
              <a:t>3. Выпуск справочно-информационных изданий</a:t>
            </a:r>
            <a:br>
              <a:rPr lang="ru-RU" sz="1800" dirty="0" smtClean="0">
                <a:latin typeface="Century Gothic" pitchFamily="34" charset="0"/>
              </a:rPr>
            </a:br>
            <a:r>
              <a:rPr lang="ru-RU" sz="1800" dirty="0" smtClean="0">
                <a:latin typeface="Century Gothic" pitchFamily="34" charset="0"/>
              </a:rPr>
              <a:t/>
            </a:r>
            <a:br>
              <a:rPr lang="ru-RU" sz="1800" dirty="0" smtClean="0">
                <a:latin typeface="Century Gothic" pitchFamily="34" charset="0"/>
              </a:rPr>
            </a:br>
            <a:r>
              <a:rPr lang="ru-RU" sz="1800" dirty="0" smtClean="0">
                <a:latin typeface="Century Gothic" pitchFamily="34" charset="0"/>
              </a:rPr>
              <a:t>4. Обмен опытом с мировым сообществом</a:t>
            </a:r>
            <a:br>
              <a:rPr lang="ru-RU" sz="1800" dirty="0" smtClean="0">
                <a:latin typeface="Century Gothic" pitchFamily="34" charset="0"/>
              </a:rPr>
            </a:br>
            <a:r>
              <a:rPr lang="ru-RU" sz="1800" dirty="0" smtClean="0">
                <a:latin typeface="Century Gothic" pitchFamily="34" charset="0"/>
              </a:rPr>
              <a:t/>
            </a:r>
            <a:br>
              <a:rPr lang="ru-RU" sz="1800" dirty="0" smtClean="0">
                <a:latin typeface="Century Gothic" pitchFamily="34" charset="0"/>
              </a:rPr>
            </a:br>
            <a:r>
              <a:rPr lang="ru-RU" sz="1800" dirty="0" smtClean="0">
                <a:latin typeface="Century Gothic" pitchFamily="34" charset="0"/>
              </a:rPr>
              <a:t>5. Исследование деятельности диаспор</a:t>
            </a:r>
            <a:br>
              <a:rPr lang="ru-RU" sz="1800" dirty="0" smtClean="0">
                <a:latin typeface="Century Gothic" pitchFamily="34" charset="0"/>
              </a:rPr>
            </a:br>
            <a:endParaRPr lang="ru-RU" sz="1800" dirty="0" smtClean="0">
              <a:latin typeface="Century Gothic" pitchFamily="34" charset="0"/>
            </a:endParaRPr>
          </a:p>
        </p:txBody>
      </p:sp>
      <p:sp>
        <p:nvSpPr>
          <p:cNvPr id="1433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4340" name="Picture 3" descr="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9800" y="220663"/>
            <a:ext cx="1833563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341" name="Group 4"/>
          <p:cNvGrpSpPr>
            <a:grpSpLocks/>
          </p:cNvGrpSpPr>
          <p:nvPr/>
        </p:nvGrpSpPr>
        <p:grpSpPr bwMode="auto">
          <a:xfrm>
            <a:off x="6472238" y="6357938"/>
            <a:ext cx="2743200" cy="504825"/>
            <a:chOff x="1440" y="5874"/>
            <a:chExt cx="4320" cy="1034"/>
          </a:xfrm>
        </p:grpSpPr>
        <p:sp>
          <p:nvSpPr>
            <p:cNvPr id="14346" name="Text Box 5"/>
            <p:cNvSpPr txBox="1">
              <a:spLocks noChangeArrowheads="1"/>
            </p:cNvSpPr>
            <p:nvPr/>
          </p:nvSpPr>
          <p:spPr bwMode="auto">
            <a:xfrm>
              <a:off x="1800" y="5874"/>
              <a:ext cx="3960" cy="1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800"/>
                <a:t>Программа Правительства </a:t>
              </a:r>
            </a:p>
            <a:p>
              <a:r>
                <a:rPr lang="ru-RU" sz="800"/>
                <a:t>Санкт-Петербурга «Толерантность». </a:t>
              </a:r>
            </a:p>
            <a:p>
              <a:endParaRPr lang="ru-RU"/>
            </a:p>
          </p:txBody>
        </p:sp>
        <p:pic>
          <p:nvPicPr>
            <p:cNvPr id="14347" name="Picture 6" descr="11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40" y="5950"/>
              <a:ext cx="420" cy="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4342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142875" y="6429375"/>
            <a:ext cx="1785938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2970213" algn="ctr"/>
                <a:tab pos="5940425" algn="r"/>
              </a:tabLst>
              <a:defRPr/>
            </a:pPr>
            <a:r>
              <a:rPr lang="en-US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www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spbtolerance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ru</a:t>
            </a:r>
            <a:endParaRPr lang="ru-RU" sz="900" dirty="0">
              <a:ea typeface="+mn-ea"/>
            </a:endParaRPr>
          </a:p>
        </p:txBody>
      </p:sp>
      <p:pic>
        <p:nvPicPr>
          <p:cNvPr id="14344" name="Рисунок 10" descr="logo-nam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6357938"/>
            <a:ext cx="150018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5" name="Rectangle 1"/>
          <p:cNvSpPr>
            <a:spLocks noChangeArrowheads="1"/>
          </p:cNvSpPr>
          <p:nvPr/>
        </p:nvSpPr>
        <p:spPr bwMode="auto">
          <a:xfrm>
            <a:off x="0" y="1071563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ru-RU" sz="1200" b="1">
                <a:cs typeface="Times New Roman" pitchFamily="18" charset="0"/>
              </a:rPr>
              <a:t>ОСНОВНЫЕ МЕРОПРИЯТИЯ ПРОГРАММЫ «ТОЛЕРАНТНОСТЬ» НА 2011-2015 ГОДЫ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ctrTitle"/>
          </p:nvPr>
        </p:nvSpPr>
        <p:spPr>
          <a:xfrm>
            <a:off x="642938" y="1928813"/>
            <a:ext cx="7772400" cy="642937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latin typeface="Century Gothic" pitchFamily="34" charset="0"/>
              </a:rPr>
              <a:t>Проект </a:t>
            </a:r>
            <a:r>
              <a:rPr lang="ru-RU" sz="2800" b="1" dirty="0" smtClean="0">
                <a:latin typeface="Century Gothic" pitchFamily="34" charset="0"/>
              </a:rPr>
              <a:t>«</a:t>
            </a:r>
            <a:r>
              <a:rPr lang="ru-RU" sz="2800" b="1" dirty="0" smtClean="0">
                <a:latin typeface="Century Gothic" pitchFamily="34" charset="0"/>
              </a:rPr>
              <a:t>Безопасный и комфортный процесс воспитания и обучения</a:t>
            </a:r>
            <a:r>
              <a:rPr lang="ru-RU" sz="2800" b="1" dirty="0" smtClean="0">
                <a:latin typeface="Century Gothic" pitchFamily="34" charset="0"/>
              </a:rPr>
              <a:t>»</a:t>
            </a:r>
            <a:endParaRPr lang="ru-RU" sz="2800" dirty="0" smtClean="0">
              <a:latin typeface="Century Gothic" pitchFamily="34" charset="0"/>
            </a:endParaRPr>
          </a:p>
        </p:txBody>
      </p:sp>
      <p:sp>
        <p:nvSpPr>
          <p:cNvPr id="1843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75" y="2857500"/>
            <a:ext cx="6400800" cy="3000375"/>
          </a:xfrm>
        </p:spPr>
        <p:txBody>
          <a:bodyPr/>
          <a:lstStyle/>
          <a:p>
            <a:pPr algn="l" eaLnBrk="1" hangingPunct="1"/>
            <a:r>
              <a:rPr lang="ru-RU" sz="2000" b="1" dirty="0" smtClean="0">
                <a:solidFill>
                  <a:schemeClr val="tx1"/>
                </a:solidFill>
                <a:latin typeface="Century Gothic" pitchFamily="34" charset="0"/>
              </a:rPr>
              <a:t>Требования к проекту: </a:t>
            </a:r>
          </a:p>
          <a:p>
            <a:pPr algn="l" eaLnBrk="1" hangingPunct="1"/>
            <a:r>
              <a:rPr lang="ru-RU" sz="2000" dirty="0" smtClean="0">
                <a:solidFill>
                  <a:schemeClr val="tx1"/>
                </a:solidFill>
                <a:latin typeface="Century Gothic" pitchFamily="34" charset="0"/>
              </a:rPr>
              <a:t> рисунок</a:t>
            </a:r>
          </a:p>
          <a:p>
            <a:pPr algn="l" eaLnBrk="1" hangingPunct="1"/>
            <a:r>
              <a:rPr lang="ru-RU" sz="2000" dirty="0" smtClean="0">
                <a:solidFill>
                  <a:schemeClr val="tx1"/>
                </a:solidFill>
                <a:latin typeface="Century Gothic" pitchFamily="34" charset="0"/>
              </a:rPr>
              <a:t> презентация (</a:t>
            </a:r>
            <a:r>
              <a:rPr lang="en-US" sz="2000" dirty="0" smtClean="0">
                <a:solidFill>
                  <a:schemeClr val="tx1"/>
                </a:solidFill>
                <a:latin typeface="Century Gothic" pitchFamily="34" charset="0"/>
              </a:rPr>
              <a:t>1</a:t>
            </a:r>
            <a:r>
              <a:rPr lang="ru-RU" sz="2000" dirty="0" smtClean="0">
                <a:solidFill>
                  <a:schemeClr val="tx1"/>
                </a:solidFill>
                <a:latin typeface="Century Gothic" pitchFamily="34" charset="0"/>
              </a:rPr>
              <a:t> мин)</a:t>
            </a:r>
          </a:p>
          <a:p>
            <a:pPr algn="l" eaLnBrk="1" hangingPunct="1"/>
            <a:r>
              <a:rPr lang="ru-RU" sz="2000" dirty="0" smtClean="0">
                <a:solidFill>
                  <a:schemeClr val="tx1"/>
                </a:solidFill>
                <a:latin typeface="Century Gothic" pitchFamily="34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Century Gothic" pitchFamily="34" charset="0"/>
              </a:rPr>
              <a:t>5</a:t>
            </a:r>
            <a:r>
              <a:rPr lang="ru-RU" sz="2000" dirty="0" smtClean="0">
                <a:solidFill>
                  <a:schemeClr val="tx1"/>
                </a:solidFill>
                <a:latin typeface="Century Gothic" pitchFamily="34" charset="0"/>
              </a:rPr>
              <a:t> ключевых факторов безопасности и комфорта (на отдельных карточках)</a:t>
            </a:r>
          </a:p>
          <a:p>
            <a:pPr algn="l" eaLnBrk="1" hangingPunct="1"/>
            <a:r>
              <a:rPr lang="ru-RU" sz="2000" i="1" dirty="0" smtClean="0">
                <a:solidFill>
                  <a:schemeClr val="tx1"/>
                </a:solidFill>
                <a:latin typeface="Century Gothic" pitchFamily="34" charset="0"/>
              </a:rPr>
              <a:t> </a:t>
            </a:r>
          </a:p>
          <a:p>
            <a:pPr algn="l" eaLnBrk="1" hangingPunct="1"/>
            <a:r>
              <a:rPr lang="ru-RU" sz="1600" i="1" dirty="0" smtClean="0">
                <a:solidFill>
                  <a:schemeClr val="tx1"/>
                </a:solidFill>
                <a:latin typeface="Century Gothic" pitchFamily="34" charset="0"/>
              </a:rPr>
              <a:t>*Помним про всех участников образовательного процесса: детей, </a:t>
            </a:r>
            <a:r>
              <a:rPr lang="ru-RU" sz="1600" i="1" dirty="0" smtClean="0">
                <a:solidFill>
                  <a:schemeClr val="tx1"/>
                </a:solidFill>
                <a:latin typeface="Century Gothic" pitchFamily="34" charset="0"/>
              </a:rPr>
              <a:t>воспитателей, </a:t>
            </a:r>
            <a:r>
              <a:rPr lang="ru-RU" sz="1600" i="1" dirty="0" smtClean="0">
                <a:solidFill>
                  <a:schemeClr val="tx1"/>
                </a:solidFill>
                <a:latin typeface="Century Gothic" pitchFamily="34" charset="0"/>
              </a:rPr>
              <a:t>администрацию, родителей</a:t>
            </a:r>
            <a:endParaRPr lang="ru-RU" sz="1600" dirty="0" smtClean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18436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8437" name="Picture 3" descr="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9800" y="220663"/>
            <a:ext cx="1833563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8438" name="Group 4"/>
          <p:cNvGrpSpPr>
            <a:grpSpLocks/>
          </p:cNvGrpSpPr>
          <p:nvPr/>
        </p:nvGrpSpPr>
        <p:grpSpPr bwMode="auto">
          <a:xfrm>
            <a:off x="6472238" y="6357938"/>
            <a:ext cx="2743200" cy="504825"/>
            <a:chOff x="1440" y="5874"/>
            <a:chExt cx="4320" cy="1034"/>
          </a:xfrm>
        </p:grpSpPr>
        <p:sp>
          <p:nvSpPr>
            <p:cNvPr id="18443" name="Text Box 5"/>
            <p:cNvSpPr txBox="1">
              <a:spLocks noChangeArrowheads="1"/>
            </p:cNvSpPr>
            <p:nvPr/>
          </p:nvSpPr>
          <p:spPr bwMode="auto">
            <a:xfrm>
              <a:off x="1800" y="5874"/>
              <a:ext cx="3960" cy="1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800"/>
                <a:t>Программа Правительства </a:t>
              </a:r>
            </a:p>
            <a:p>
              <a:r>
                <a:rPr lang="ru-RU" sz="800"/>
                <a:t>Санкт-Петербурга «Толерантность». </a:t>
              </a:r>
            </a:p>
            <a:p>
              <a:endParaRPr lang="ru-RU"/>
            </a:p>
          </p:txBody>
        </p:sp>
        <p:pic>
          <p:nvPicPr>
            <p:cNvPr id="18444" name="Picture 6" descr="11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40" y="5950"/>
              <a:ext cx="420" cy="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8439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142875" y="6429375"/>
            <a:ext cx="1785938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2970213" algn="ctr"/>
                <a:tab pos="5940425" algn="r"/>
              </a:tabLst>
              <a:defRPr/>
            </a:pPr>
            <a:r>
              <a:rPr lang="en-US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www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spbtolerance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ru</a:t>
            </a:r>
            <a:endParaRPr lang="ru-RU" sz="900" dirty="0">
              <a:ea typeface="+mn-ea"/>
            </a:endParaRPr>
          </a:p>
        </p:txBody>
      </p:sp>
      <p:sp>
        <p:nvSpPr>
          <p:cNvPr id="18441" name="Прямоугольник 10"/>
          <p:cNvSpPr>
            <a:spLocks noChangeArrowheads="1"/>
          </p:cNvSpPr>
          <p:nvPr/>
        </p:nvSpPr>
        <p:spPr bwMode="auto">
          <a:xfrm>
            <a:off x="3851920" y="980728"/>
            <a:ext cx="457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1200" i="1" dirty="0">
                <a:latin typeface="Century Gothic" pitchFamily="34" charset="0"/>
              </a:rPr>
              <a:t>Все люди рождаются свободными и равными в своем достоинстве и правах. </a:t>
            </a:r>
            <a:br>
              <a:rPr lang="ru-RU" sz="1200" i="1" dirty="0">
                <a:latin typeface="Century Gothic" pitchFamily="34" charset="0"/>
              </a:rPr>
            </a:br>
            <a:r>
              <a:rPr lang="ru-RU" sz="1200" i="1" dirty="0">
                <a:latin typeface="Century Gothic" pitchFamily="34" charset="0"/>
              </a:rPr>
              <a:t>Всеобщая Декларация прав человека </a:t>
            </a:r>
            <a:endParaRPr lang="ru-RU" sz="1200" dirty="0">
              <a:latin typeface="Century Gothic" pitchFamily="34" charset="0"/>
            </a:endParaRPr>
          </a:p>
        </p:txBody>
      </p:sp>
      <p:pic>
        <p:nvPicPr>
          <p:cNvPr id="18442" name="Рисунок 11" descr="logo-nam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6357938"/>
            <a:ext cx="150018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ctrTitle"/>
          </p:nvPr>
        </p:nvSpPr>
        <p:spPr>
          <a:xfrm>
            <a:off x="642938" y="785813"/>
            <a:ext cx="7772400" cy="642937"/>
          </a:xfrm>
        </p:spPr>
        <p:txBody>
          <a:bodyPr/>
          <a:lstStyle/>
          <a:p>
            <a:pPr eaLnBrk="1" hangingPunct="1"/>
            <a:r>
              <a:rPr lang="ru-RU" sz="2400" b="1" dirty="0" smtClean="0">
                <a:latin typeface="Century Gothic" pitchFamily="34" charset="0"/>
              </a:rPr>
              <a:t>Факторы среды образовательного учреждения: </a:t>
            </a:r>
            <a:endParaRPr lang="ru-RU" sz="2400" dirty="0" smtClean="0">
              <a:latin typeface="Century Gothic" pitchFamily="34" charset="0"/>
            </a:endParaRPr>
          </a:p>
        </p:txBody>
      </p:sp>
      <p:sp>
        <p:nvSpPr>
          <p:cNvPr id="1945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484784"/>
            <a:ext cx="7858125" cy="4643437"/>
          </a:xfrm>
        </p:spPr>
        <p:txBody>
          <a:bodyPr/>
          <a:lstStyle/>
          <a:p>
            <a:pPr algn="l" eaLnBrk="1" hangingPunct="1">
              <a:spcBef>
                <a:spcPct val="0"/>
              </a:spcBef>
            </a:pPr>
            <a:r>
              <a:rPr lang="ru-RU" sz="1300" b="1" i="1" dirty="0" smtClean="0">
                <a:solidFill>
                  <a:schemeClr val="tx1"/>
                </a:solidFill>
                <a:latin typeface="Century Gothic" pitchFamily="34" charset="0"/>
              </a:rPr>
              <a:t>Физические</a:t>
            </a:r>
            <a:r>
              <a:rPr lang="ru-RU" sz="1300" dirty="0" smtClean="0">
                <a:solidFill>
                  <a:schemeClr val="tx1"/>
                </a:solidFill>
                <a:latin typeface="Century Gothic" pitchFamily="34" charset="0"/>
              </a:rPr>
              <a:t> факторы среды – пространственно-временные факторы, параметры помещения, санитарно-гигиенические условия, специфика местоположения, климатические условия и т.д. </a:t>
            </a:r>
          </a:p>
          <a:p>
            <a:pPr algn="l" eaLnBrk="1" hangingPunct="1">
              <a:spcBef>
                <a:spcPct val="0"/>
              </a:spcBef>
            </a:pPr>
            <a:r>
              <a:rPr lang="ru-RU" sz="1300" dirty="0" smtClean="0">
                <a:solidFill>
                  <a:schemeClr val="tx1"/>
                </a:solidFill>
                <a:latin typeface="Century Gothic" pitchFamily="34" charset="0"/>
              </a:rPr>
              <a:t>  </a:t>
            </a:r>
          </a:p>
          <a:p>
            <a:pPr algn="l" eaLnBrk="1" hangingPunct="1">
              <a:spcBef>
                <a:spcPct val="0"/>
              </a:spcBef>
            </a:pPr>
            <a:r>
              <a:rPr lang="ru-RU" sz="1300" b="1" i="1" dirty="0" smtClean="0">
                <a:solidFill>
                  <a:schemeClr val="tx1"/>
                </a:solidFill>
                <a:latin typeface="Century Gothic" pitchFamily="34" charset="0"/>
              </a:rPr>
              <a:t>Социальные </a:t>
            </a:r>
            <a:r>
              <a:rPr lang="ru-RU" sz="1300" dirty="0" smtClean="0">
                <a:solidFill>
                  <a:schemeClr val="tx1"/>
                </a:solidFill>
                <a:latin typeface="Century Gothic" pitchFamily="34" charset="0"/>
              </a:rPr>
              <a:t>факторы - социально-демографический состав </a:t>
            </a:r>
            <a:r>
              <a:rPr lang="ru-RU" sz="1300" dirty="0" smtClean="0">
                <a:solidFill>
                  <a:schemeClr val="tx1"/>
                </a:solidFill>
                <a:latin typeface="Century Gothic" pitchFamily="34" charset="0"/>
              </a:rPr>
              <a:t>воспитанников, воспитателей, </a:t>
            </a:r>
            <a:r>
              <a:rPr lang="ru-RU" sz="1300" dirty="0" smtClean="0">
                <a:solidFill>
                  <a:schemeClr val="tx1"/>
                </a:solidFill>
                <a:latin typeface="Century Gothic" pitchFamily="34" charset="0"/>
              </a:rPr>
              <a:t>образовательный, культурный, материальный уровень участников взаимодействия.  </a:t>
            </a:r>
          </a:p>
          <a:p>
            <a:pPr algn="l" eaLnBrk="1" hangingPunct="1">
              <a:spcBef>
                <a:spcPct val="0"/>
              </a:spcBef>
            </a:pPr>
            <a:r>
              <a:rPr lang="ru-RU" sz="1300" dirty="0" smtClean="0">
                <a:solidFill>
                  <a:schemeClr val="tx1"/>
                </a:solidFill>
                <a:latin typeface="Century Gothic" pitchFamily="34" charset="0"/>
              </a:rPr>
              <a:t> </a:t>
            </a:r>
          </a:p>
          <a:p>
            <a:pPr algn="l" eaLnBrk="1" hangingPunct="1">
              <a:spcBef>
                <a:spcPct val="0"/>
              </a:spcBef>
            </a:pPr>
            <a:r>
              <a:rPr lang="ru-RU" sz="1300" b="1" i="1" dirty="0" smtClean="0">
                <a:solidFill>
                  <a:schemeClr val="tx1"/>
                </a:solidFill>
                <a:latin typeface="Century Gothic" pitchFamily="34" charset="0"/>
              </a:rPr>
              <a:t>Социально-психологические</a:t>
            </a:r>
            <a:r>
              <a:rPr lang="ru-RU" sz="1300" dirty="0" smtClean="0">
                <a:solidFill>
                  <a:schemeClr val="tx1"/>
                </a:solidFill>
                <a:latin typeface="Century Gothic" pitchFamily="34" charset="0"/>
              </a:rPr>
              <a:t> факторы  могут быть представлены двумя уровнями:</a:t>
            </a:r>
          </a:p>
          <a:p>
            <a:pPr algn="l" eaLnBrk="1" hangingPunct="1">
              <a:spcBef>
                <a:spcPct val="0"/>
              </a:spcBef>
            </a:pPr>
            <a:r>
              <a:rPr lang="ru-RU" sz="1300" dirty="0" smtClean="0">
                <a:solidFill>
                  <a:schemeClr val="tx1"/>
                </a:solidFill>
                <a:latin typeface="Century Gothic" pitchFamily="34" charset="0"/>
              </a:rPr>
              <a:t>“идеология” организации, определяемая  системой ценностей педагогической или психологической команды, единство взаимопонимания стратегических целей развития  учреждения или проекта,  наличие “командного духа” в коллективе.  </a:t>
            </a:r>
          </a:p>
          <a:p>
            <a:pPr algn="l" eaLnBrk="1" hangingPunct="1">
              <a:spcBef>
                <a:spcPct val="0"/>
              </a:spcBef>
            </a:pPr>
            <a:r>
              <a:rPr lang="ru-RU" sz="1300" dirty="0" smtClean="0">
                <a:solidFill>
                  <a:schemeClr val="tx1"/>
                </a:solidFill>
                <a:latin typeface="Century Gothic" pitchFamily="34" charset="0"/>
              </a:rPr>
              <a:t>характеристики коммуникативного пространства: стиль общения, формальные и неписаные нормы, уровень сплоченности  детского  коллектива и команды </a:t>
            </a:r>
            <a:r>
              <a:rPr lang="ru-RU" sz="1300" dirty="0" smtClean="0">
                <a:solidFill>
                  <a:schemeClr val="tx1"/>
                </a:solidFill>
                <a:latin typeface="Century Gothic" pitchFamily="34" charset="0"/>
              </a:rPr>
              <a:t>воспитателей.  </a:t>
            </a:r>
            <a:endParaRPr lang="ru-RU" sz="1300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 algn="l" eaLnBrk="1" hangingPunct="1">
              <a:spcBef>
                <a:spcPct val="0"/>
              </a:spcBef>
            </a:pPr>
            <a:r>
              <a:rPr lang="ru-RU" sz="1300" dirty="0" smtClean="0">
                <a:solidFill>
                  <a:schemeClr val="tx1"/>
                </a:solidFill>
                <a:latin typeface="Century Gothic" pitchFamily="34" charset="0"/>
              </a:rPr>
              <a:t> </a:t>
            </a:r>
          </a:p>
          <a:p>
            <a:pPr algn="l" eaLnBrk="1" hangingPunct="1">
              <a:spcBef>
                <a:spcPct val="0"/>
              </a:spcBef>
            </a:pPr>
            <a:r>
              <a:rPr lang="ru-RU" sz="1300" b="1" i="1" dirty="0" smtClean="0">
                <a:solidFill>
                  <a:schemeClr val="tx1"/>
                </a:solidFill>
                <a:latin typeface="Century Gothic" pitchFamily="34" charset="0"/>
              </a:rPr>
              <a:t>Психологические</a:t>
            </a:r>
            <a:r>
              <a:rPr lang="ru-RU" sz="1300" i="1" dirty="0" smtClean="0">
                <a:solidFill>
                  <a:schemeClr val="tx1"/>
                </a:solidFill>
                <a:latin typeface="Century Gothic" pitchFamily="34" charset="0"/>
              </a:rPr>
              <a:t> </a:t>
            </a:r>
            <a:r>
              <a:rPr lang="ru-RU" sz="1300" dirty="0" smtClean="0">
                <a:solidFill>
                  <a:schemeClr val="tx1"/>
                </a:solidFill>
                <a:latin typeface="Century Gothic" pitchFamily="34" charset="0"/>
              </a:rPr>
              <a:t>параметры развивающей среды - интеллектуальный, волевой, творческий потенциал  </a:t>
            </a:r>
            <a:r>
              <a:rPr lang="ru-RU" sz="1300" dirty="0" smtClean="0">
                <a:solidFill>
                  <a:schemeClr val="tx1"/>
                </a:solidFill>
                <a:latin typeface="Century Gothic" pitchFamily="34" charset="0"/>
              </a:rPr>
              <a:t>воспитателей </a:t>
            </a:r>
            <a:r>
              <a:rPr lang="ru-RU" sz="1300" dirty="0" smtClean="0">
                <a:solidFill>
                  <a:schemeClr val="tx1"/>
                </a:solidFill>
                <a:latin typeface="Century Gothic" pitchFamily="34" charset="0"/>
              </a:rPr>
              <a:t>и ресурсы оптимального индивидуального развития каждого ребенка.</a:t>
            </a:r>
          </a:p>
          <a:p>
            <a:pPr algn="l" eaLnBrk="1" hangingPunct="1">
              <a:spcBef>
                <a:spcPct val="0"/>
              </a:spcBef>
            </a:pPr>
            <a:r>
              <a:rPr lang="ru-RU" sz="1300" dirty="0" smtClean="0">
                <a:solidFill>
                  <a:schemeClr val="tx1"/>
                </a:solidFill>
                <a:latin typeface="Century Gothic" pitchFamily="34" charset="0"/>
              </a:rPr>
              <a:t> </a:t>
            </a:r>
          </a:p>
          <a:p>
            <a:pPr algn="l" eaLnBrk="1" hangingPunct="1">
              <a:spcBef>
                <a:spcPct val="0"/>
              </a:spcBef>
            </a:pPr>
            <a:r>
              <a:rPr lang="ru-RU" sz="1300" b="1" i="1" dirty="0" smtClean="0">
                <a:solidFill>
                  <a:schemeClr val="tx1"/>
                </a:solidFill>
                <a:latin typeface="Century Gothic" pitchFamily="34" charset="0"/>
              </a:rPr>
              <a:t>Педагогические</a:t>
            </a:r>
            <a:r>
              <a:rPr lang="ru-RU" sz="1300" dirty="0" smtClean="0">
                <a:solidFill>
                  <a:schemeClr val="tx1"/>
                </a:solidFill>
                <a:latin typeface="Century Gothic" pitchFamily="34" charset="0"/>
              </a:rPr>
              <a:t> факторы развивающей среды - совокупность образовательных или развивающих программ, планов, дидактических материалов, используемых в работе.</a:t>
            </a:r>
          </a:p>
          <a:p>
            <a:pPr algn="r" eaLnBrk="1" hangingPunct="1">
              <a:spcBef>
                <a:spcPct val="0"/>
              </a:spcBef>
            </a:pPr>
            <a:r>
              <a:rPr lang="ru-RU" sz="1300" dirty="0" smtClean="0">
                <a:solidFill>
                  <a:schemeClr val="tx1"/>
                </a:solidFill>
                <a:latin typeface="Century Gothic" pitchFamily="34" charset="0"/>
              </a:rPr>
              <a:t> (Яничева Т.Г. )</a:t>
            </a:r>
          </a:p>
        </p:txBody>
      </p:sp>
      <p:sp>
        <p:nvSpPr>
          <p:cNvPr id="19460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9461" name="Picture 3" descr="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9800" y="220663"/>
            <a:ext cx="1833563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9462" name="Group 4"/>
          <p:cNvGrpSpPr>
            <a:grpSpLocks/>
          </p:cNvGrpSpPr>
          <p:nvPr/>
        </p:nvGrpSpPr>
        <p:grpSpPr bwMode="auto">
          <a:xfrm>
            <a:off x="6472238" y="6357938"/>
            <a:ext cx="2743200" cy="504825"/>
            <a:chOff x="1440" y="5874"/>
            <a:chExt cx="4320" cy="1034"/>
          </a:xfrm>
        </p:grpSpPr>
        <p:sp>
          <p:nvSpPr>
            <p:cNvPr id="19466" name="Text Box 5"/>
            <p:cNvSpPr txBox="1">
              <a:spLocks noChangeArrowheads="1"/>
            </p:cNvSpPr>
            <p:nvPr/>
          </p:nvSpPr>
          <p:spPr bwMode="auto">
            <a:xfrm>
              <a:off x="1800" y="5874"/>
              <a:ext cx="3960" cy="1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800"/>
                <a:t>Программа Правительства </a:t>
              </a:r>
            </a:p>
            <a:p>
              <a:r>
                <a:rPr lang="ru-RU" sz="800"/>
                <a:t>Санкт-Петербурга «Толерантность». </a:t>
              </a:r>
            </a:p>
            <a:p>
              <a:endParaRPr lang="ru-RU"/>
            </a:p>
          </p:txBody>
        </p:sp>
        <p:pic>
          <p:nvPicPr>
            <p:cNvPr id="19467" name="Picture 6" descr="11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40" y="5950"/>
              <a:ext cx="420" cy="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463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142875" y="6429375"/>
            <a:ext cx="1785938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2970213" algn="ctr"/>
                <a:tab pos="5940425" algn="r"/>
              </a:tabLst>
              <a:defRPr/>
            </a:pPr>
            <a:r>
              <a:rPr lang="en-US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www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spbtolerance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ru</a:t>
            </a:r>
            <a:endParaRPr lang="ru-RU" sz="900" dirty="0">
              <a:ea typeface="+mn-ea"/>
            </a:endParaRPr>
          </a:p>
        </p:txBody>
      </p:sp>
      <p:pic>
        <p:nvPicPr>
          <p:cNvPr id="19465" name="Рисунок 10" descr="logo-nam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6357938"/>
            <a:ext cx="150018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08720"/>
            <a:ext cx="7772400" cy="78581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i="1" dirty="0">
                <a:latin typeface="Century Gothic" pitchFamily="34" charset="0"/>
              </a:rPr>
              <a:t> </a:t>
            </a:r>
            <a:r>
              <a:rPr lang="ru-RU" sz="2800" dirty="0">
                <a:latin typeface="Century Gothic" pitchFamily="34" charset="0"/>
              </a:rPr>
              <a:t>Факторы стресса в профессиональной деятельности </a:t>
            </a:r>
            <a:r>
              <a:rPr lang="ru-RU" sz="2800" dirty="0" smtClean="0">
                <a:latin typeface="Century Gothic" pitchFamily="34" charset="0"/>
              </a:rPr>
              <a:t>педагогов и воспитателей</a:t>
            </a:r>
            <a:endParaRPr lang="ru-RU" sz="2800" dirty="0">
              <a:latin typeface="Century Gothic" pitchFamily="34" charset="0"/>
            </a:endParaRPr>
          </a:p>
        </p:txBody>
      </p:sp>
      <p:sp>
        <p:nvSpPr>
          <p:cNvPr id="2253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2532" name="Picture 3" descr="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9800" y="220663"/>
            <a:ext cx="1833563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2533" name="Group 4"/>
          <p:cNvGrpSpPr>
            <a:grpSpLocks/>
          </p:cNvGrpSpPr>
          <p:nvPr/>
        </p:nvGrpSpPr>
        <p:grpSpPr bwMode="auto">
          <a:xfrm>
            <a:off x="6472238" y="6357938"/>
            <a:ext cx="2743200" cy="504825"/>
            <a:chOff x="1440" y="5874"/>
            <a:chExt cx="4320" cy="1034"/>
          </a:xfrm>
        </p:grpSpPr>
        <p:sp>
          <p:nvSpPr>
            <p:cNvPr id="22539" name="Text Box 5"/>
            <p:cNvSpPr txBox="1">
              <a:spLocks noChangeArrowheads="1"/>
            </p:cNvSpPr>
            <p:nvPr/>
          </p:nvSpPr>
          <p:spPr bwMode="auto">
            <a:xfrm>
              <a:off x="1800" y="5874"/>
              <a:ext cx="3960" cy="1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800"/>
                <a:t>Программа Правительства </a:t>
              </a:r>
            </a:p>
            <a:p>
              <a:r>
                <a:rPr lang="ru-RU" sz="800"/>
                <a:t>Санкт-Петербурга «Толерантность». </a:t>
              </a:r>
            </a:p>
            <a:p>
              <a:endParaRPr lang="ru-RU"/>
            </a:p>
          </p:txBody>
        </p:sp>
        <p:pic>
          <p:nvPicPr>
            <p:cNvPr id="22540" name="Picture 6" descr="11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40" y="5950"/>
              <a:ext cx="420" cy="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253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142875" y="6429375"/>
            <a:ext cx="1785938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2970213" algn="ctr"/>
                <a:tab pos="5940425" algn="r"/>
              </a:tabLst>
              <a:defRPr/>
            </a:pPr>
            <a:r>
              <a:rPr lang="en-US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www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spbtolerance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ru</a:t>
            </a:r>
            <a:endParaRPr lang="ru-RU" sz="900" dirty="0">
              <a:ea typeface="+mn-ea"/>
            </a:endParaRPr>
          </a:p>
        </p:txBody>
      </p:sp>
      <p:pic>
        <p:nvPicPr>
          <p:cNvPr id="22536" name="Рисунок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6862" y="1700808"/>
            <a:ext cx="8303610" cy="459165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2537" name="Прямоугольник 12"/>
          <p:cNvSpPr>
            <a:spLocks noChangeArrowheads="1"/>
          </p:cNvSpPr>
          <p:nvPr/>
        </p:nvSpPr>
        <p:spPr bwMode="auto">
          <a:xfrm>
            <a:off x="1500188" y="5786438"/>
            <a:ext cx="223811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>
                <a:latin typeface="Century Gothic" pitchFamily="34" charset="0"/>
              </a:rPr>
              <a:t>По данным АППО</a:t>
            </a:r>
          </a:p>
        </p:txBody>
      </p:sp>
      <p:pic>
        <p:nvPicPr>
          <p:cNvPr id="22538" name="Рисунок 13" descr="logo-name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14750" y="6286500"/>
            <a:ext cx="150018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75" y="1143000"/>
            <a:ext cx="8072438" cy="14287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>
                <a:latin typeface="Century Gothic" pitchFamily="34" charset="0"/>
              </a:rPr>
              <a:t>Профессиональное выгорание – </a:t>
            </a:r>
            <a:r>
              <a:rPr lang="ru-RU" sz="2200" dirty="0">
                <a:latin typeface="Century Gothic" pitchFamily="34" charset="0"/>
              </a:rPr>
              <a:t>это синдром, развивающийся на фоне хронического стресса и ведущий к истощению эмоционально-энергетических и личностных ресурсов человека.</a:t>
            </a:r>
          </a:p>
        </p:txBody>
      </p:sp>
      <p:sp>
        <p:nvSpPr>
          <p:cNvPr id="2355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3212976"/>
            <a:ext cx="7358062" cy="2643187"/>
          </a:xfrm>
        </p:spPr>
        <p:txBody>
          <a:bodyPr/>
          <a:lstStyle/>
          <a:p>
            <a:pPr algn="just" eaLnBrk="1" hangingPunct="1"/>
            <a:r>
              <a:rPr lang="ru-RU" sz="1800" dirty="0" smtClean="0">
                <a:solidFill>
                  <a:schemeClr val="tx1"/>
                </a:solidFill>
                <a:latin typeface="Century Gothic" pitchFamily="34" charset="0"/>
              </a:rPr>
              <a:t>Синдром профессионального выгорания – самая опасная профессиональная болезнь тех, кто работает с людьми: учителей, социальных работников, психологов, врачей, журналистов – всех, чья деятельность невозможна без общения. </a:t>
            </a:r>
          </a:p>
          <a:p>
            <a:pPr algn="just" eaLnBrk="1" hangingPunct="1"/>
            <a:r>
              <a:rPr lang="ru-RU" sz="1800" dirty="0" smtClean="0">
                <a:solidFill>
                  <a:schemeClr val="tx1"/>
                </a:solidFill>
                <a:latin typeface="Century Gothic" pitchFamily="34" charset="0"/>
              </a:rPr>
              <a:t>Не случайно первая исследовательница этого явления Кристина Маслач назвала свою книгу: “Эмоциональное сгорание – плата за сочувствие”.</a:t>
            </a:r>
          </a:p>
        </p:txBody>
      </p:sp>
      <p:sp>
        <p:nvSpPr>
          <p:cNvPr id="23556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3557" name="Picture 3" descr="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9800" y="220663"/>
            <a:ext cx="1833563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3558" name="Group 4"/>
          <p:cNvGrpSpPr>
            <a:grpSpLocks/>
          </p:cNvGrpSpPr>
          <p:nvPr/>
        </p:nvGrpSpPr>
        <p:grpSpPr bwMode="auto">
          <a:xfrm>
            <a:off x="6472238" y="6357938"/>
            <a:ext cx="2743200" cy="504825"/>
            <a:chOff x="1440" y="5874"/>
            <a:chExt cx="4320" cy="1034"/>
          </a:xfrm>
        </p:grpSpPr>
        <p:sp>
          <p:nvSpPr>
            <p:cNvPr id="23562" name="Text Box 5"/>
            <p:cNvSpPr txBox="1">
              <a:spLocks noChangeArrowheads="1"/>
            </p:cNvSpPr>
            <p:nvPr/>
          </p:nvSpPr>
          <p:spPr bwMode="auto">
            <a:xfrm>
              <a:off x="1800" y="5874"/>
              <a:ext cx="3960" cy="1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800"/>
                <a:t>Программа Правительства </a:t>
              </a:r>
            </a:p>
            <a:p>
              <a:r>
                <a:rPr lang="ru-RU" sz="800"/>
                <a:t>Санкт-Петербурга «Толерантность». </a:t>
              </a:r>
            </a:p>
            <a:p>
              <a:endParaRPr lang="ru-RU"/>
            </a:p>
          </p:txBody>
        </p:sp>
        <p:pic>
          <p:nvPicPr>
            <p:cNvPr id="23563" name="Picture 6" descr="11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40" y="5950"/>
              <a:ext cx="420" cy="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559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142875" y="6429375"/>
            <a:ext cx="1785938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2970213" algn="ctr"/>
                <a:tab pos="5940425" algn="r"/>
              </a:tabLst>
              <a:defRPr/>
            </a:pPr>
            <a:r>
              <a:rPr lang="en-US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www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spbtolerance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ru</a:t>
            </a:r>
            <a:endParaRPr lang="ru-RU" sz="900" dirty="0">
              <a:ea typeface="+mn-ea"/>
            </a:endParaRPr>
          </a:p>
        </p:txBody>
      </p:sp>
      <p:pic>
        <p:nvPicPr>
          <p:cNvPr id="23561" name="Рисунок 10" descr="logo-nam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6215063"/>
            <a:ext cx="150018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50" y="980728"/>
            <a:ext cx="7675190" cy="4591397"/>
          </a:xfrm>
        </p:spPr>
        <p:txBody>
          <a:bodyPr/>
          <a:lstStyle/>
          <a:p>
            <a:pPr algn="l" eaLnBrk="1" hangingPunct="1"/>
            <a:r>
              <a:rPr lang="ru-RU" sz="2400" b="1" dirty="0" smtClean="0">
                <a:solidFill>
                  <a:schemeClr val="tx1"/>
                </a:solidFill>
                <a:latin typeface="Century Gothic" pitchFamily="34" charset="0"/>
              </a:rPr>
              <a:t>Физические симптомы эмоционального выгорания: </a:t>
            </a:r>
          </a:p>
          <a:p>
            <a:pPr algn="l" eaLnBrk="1" hangingPunct="1"/>
            <a:r>
              <a:rPr lang="ru-RU" sz="2400" dirty="0" smtClean="0">
                <a:solidFill>
                  <a:schemeClr val="tx1"/>
                </a:solidFill>
                <a:latin typeface="Century Gothic" pitchFamily="34" charset="0"/>
              </a:rPr>
              <a:t>усталость, физическое утомление, истощение </a:t>
            </a:r>
          </a:p>
          <a:p>
            <a:pPr algn="l" eaLnBrk="1" hangingPunct="1"/>
            <a:r>
              <a:rPr lang="ru-RU" sz="2400" dirty="0" smtClean="0">
                <a:solidFill>
                  <a:schemeClr val="tx1"/>
                </a:solidFill>
                <a:latin typeface="Century Gothic" pitchFamily="34" charset="0"/>
              </a:rPr>
              <a:t>изменение веса</a:t>
            </a:r>
          </a:p>
          <a:p>
            <a:pPr algn="l" eaLnBrk="1" hangingPunct="1"/>
            <a:r>
              <a:rPr lang="ru-RU" sz="2400" dirty="0" smtClean="0">
                <a:solidFill>
                  <a:schemeClr val="tx1"/>
                </a:solidFill>
                <a:latin typeface="Century Gothic" pitchFamily="34" charset="0"/>
              </a:rPr>
              <a:t>недостаточный сон, бессонница </a:t>
            </a:r>
          </a:p>
          <a:p>
            <a:pPr algn="l" eaLnBrk="1" hangingPunct="1"/>
            <a:r>
              <a:rPr lang="ru-RU" sz="2400" dirty="0" smtClean="0">
                <a:solidFill>
                  <a:schemeClr val="tx1"/>
                </a:solidFill>
                <a:latin typeface="Century Gothic" pitchFamily="34" charset="0"/>
              </a:rPr>
              <a:t>плохое общее состояние здоровья, в т.ч. по ощущениям затрудненное дыхание, одышка </a:t>
            </a:r>
          </a:p>
          <a:p>
            <a:pPr algn="l" eaLnBrk="1" hangingPunct="1"/>
            <a:r>
              <a:rPr lang="ru-RU" sz="2400" dirty="0" smtClean="0">
                <a:solidFill>
                  <a:schemeClr val="tx1"/>
                </a:solidFill>
                <a:latin typeface="Century Gothic" pitchFamily="34" charset="0"/>
              </a:rPr>
              <a:t>тошнота, головокружение, чрезмерная потливость, дрожь </a:t>
            </a:r>
          </a:p>
          <a:p>
            <a:pPr algn="l" eaLnBrk="1" hangingPunct="1"/>
            <a:r>
              <a:rPr lang="ru-RU" sz="2400" dirty="0" smtClean="0">
                <a:solidFill>
                  <a:schemeClr val="tx1"/>
                </a:solidFill>
                <a:latin typeface="Century Gothic" pitchFamily="34" charset="0"/>
              </a:rPr>
              <a:t>повышение артериального давления </a:t>
            </a:r>
          </a:p>
          <a:p>
            <a:pPr algn="l" eaLnBrk="1" hangingPunct="1"/>
            <a:r>
              <a:rPr lang="ru-RU" sz="2400" dirty="0" smtClean="0">
                <a:solidFill>
                  <a:schemeClr val="tx1"/>
                </a:solidFill>
                <a:latin typeface="Century Gothic" pitchFamily="34" charset="0"/>
              </a:rPr>
              <a:t>язвы и воспалительные заболевания кожи </a:t>
            </a:r>
          </a:p>
          <a:p>
            <a:pPr algn="l" eaLnBrk="1" hangingPunct="1"/>
            <a:r>
              <a:rPr lang="ru-RU" sz="2400" dirty="0" smtClean="0">
                <a:solidFill>
                  <a:schemeClr val="tx1"/>
                </a:solidFill>
                <a:latin typeface="Century Gothic" pitchFamily="34" charset="0"/>
              </a:rPr>
              <a:t>болезни сердечно-сосудистой системы </a:t>
            </a:r>
          </a:p>
        </p:txBody>
      </p:sp>
      <p:sp>
        <p:nvSpPr>
          <p:cNvPr id="24580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4581" name="Picture 3" descr="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9800" y="220663"/>
            <a:ext cx="1833563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4582" name="Group 4"/>
          <p:cNvGrpSpPr>
            <a:grpSpLocks/>
          </p:cNvGrpSpPr>
          <p:nvPr/>
        </p:nvGrpSpPr>
        <p:grpSpPr bwMode="auto">
          <a:xfrm>
            <a:off x="6472238" y="6357938"/>
            <a:ext cx="2743200" cy="504825"/>
            <a:chOff x="1440" y="5874"/>
            <a:chExt cx="4320" cy="1034"/>
          </a:xfrm>
        </p:grpSpPr>
        <p:sp>
          <p:nvSpPr>
            <p:cNvPr id="24586" name="Text Box 5"/>
            <p:cNvSpPr txBox="1">
              <a:spLocks noChangeArrowheads="1"/>
            </p:cNvSpPr>
            <p:nvPr/>
          </p:nvSpPr>
          <p:spPr bwMode="auto">
            <a:xfrm>
              <a:off x="1800" y="5874"/>
              <a:ext cx="3960" cy="1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800"/>
                <a:t>Программа Правительства </a:t>
              </a:r>
            </a:p>
            <a:p>
              <a:r>
                <a:rPr lang="ru-RU" sz="800"/>
                <a:t>Санкт-Петербурга «Толерантность». </a:t>
              </a:r>
            </a:p>
            <a:p>
              <a:endParaRPr lang="ru-RU"/>
            </a:p>
          </p:txBody>
        </p:sp>
        <p:pic>
          <p:nvPicPr>
            <p:cNvPr id="24587" name="Picture 6" descr="11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40" y="5950"/>
              <a:ext cx="420" cy="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4583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142875" y="6429375"/>
            <a:ext cx="1785938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2970213" algn="ctr"/>
                <a:tab pos="5940425" algn="r"/>
              </a:tabLst>
              <a:defRPr/>
            </a:pPr>
            <a:r>
              <a:rPr lang="en-US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www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spbtolerance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ru</a:t>
            </a:r>
            <a:endParaRPr lang="ru-RU" sz="900" dirty="0">
              <a:ea typeface="+mn-ea"/>
            </a:endParaRPr>
          </a:p>
        </p:txBody>
      </p:sp>
      <p:pic>
        <p:nvPicPr>
          <p:cNvPr id="24585" name="Рисунок 10" descr="logo-nam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63" y="6286500"/>
            <a:ext cx="1500187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052737"/>
            <a:ext cx="7848872" cy="5233764"/>
          </a:xfrm>
        </p:spPr>
        <p:txBody>
          <a:bodyPr/>
          <a:lstStyle/>
          <a:p>
            <a:pPr algn="l" eaLnBrk="1" hangingPunct="1"/>
            <a:r>
              <a:rPr lang="ru-RU" sz="2400" b="1" dirty="0" smtClean="0">
                <a:solidFill>
                  <a:schemeClr val="tx1"/>
                </a:solidFill>
                <a:latin typeface="Century Gothic" pitchFamily="34" charset="0"/>
              </a:rPr>
              <a:t>Эмоциональные симптомы эмоционального выгорания:</a:t>
            </a:r>
          </a:p>
          <a:p>
            <a:pPr algn="l" eaLnBrk="1" hangingPunct="1"/>
            <a:r>
              <a:rPr lang="ru-RU" sz="1800" dirty="0" smtClean="0">
                <a:solidFill>
                  <a:schemeClr val="tx1"/>
                </a:solidFill>
                <a:latin typeface="Century Gothic" pitchFamily="34" charset="0"/>
              </a:rPr>
              <a:t>недостаток эмоций </a:t>
            </a:r>
          </a:p>
          <a:p>
            <a:pPr algn="l" eaLnBrk="1" hangingPunct="1"/>
            <a:r>
              <a:rPr lang="ru-RU" sz="1800" dirty="0" smtClean="0">
                <a:solidFill>
                  <a:schemeClr val="tx1"/>
                </a:solidFill>
                <a:latin typeface="Century Gothic" pitchFamily="34" charset="0"/>
              </a:rPr>
              <a:t>пессимизм, цинизм и черствость в работе и личной жизни</a:t>
            </a:r>
          </a:p>
          <a:p>
            <a:pPr algn="l" eaLnBrk="1" hangingPunct="1"/>
            <a:r>
              <a:rPr lang="ru-RU" sz="1800" dirty="0" smtClean="0">
                <a:solidFill>
                  <a:schemeClr val="tx1"/>
                </a:solidFill>
                <a:latin typeface="Century Gothic" pitchFamily="34" charset="0"/>
              </a:rPr>
              <a:t>безразличие, усталость, ощущение беспомощности и безнадежности</a:t>
            </a:r>
          </a:p>
          <a:p>
            <a:pPr algn="l" eaLnBrk="1" hangingPunct="1"/>
            <a:r>
              <a:rPr lang="ru-RU" sz="1800" dirty="0" smtClean="0">
                <a:solidFill>
                  <a:schemeClr val="tx1"/>
                </a:solidFill>
                <a:latin typeface="Century Gothic" pitchFamily="34" charset="0"/>
              </a:rPr>
              <a:t>агрессивность, раздражительность</a:t>
            </a:r>
          </a:p>
          <a:p>
            <a:pPr algn="l" eaLnBrk="1" hangingPunct="1"/>
            <a:r>
              <a:rPr lang="ru-RU" sz="1800" dirty="0" smtClean="0">
                <a:solidFill>
                  <a:schemeClr val="tx1"/>
                </a:solidFill>
                <a:latin typeface="Century Gothic" pitchFamily="34" charset="0"/>
              </a:rPr>
              <a:t>тревога, усиление иррационального беспокойства, неспособность сосредоточиться </a:t>
            </a:r>
          </a:p>
          <a:p>
            <a:pPr algn="l" eaLnBrk="1" hangingPunct="1"/>
            <a:r>
              <a:rPr lang="ru-RU" sz="1800" dirty="0" smtClean="0">
                <a:solidFill>
                  <a:schemeClr val="tx1"/>
                </a:solidFill>
                <a:latin typeface="Century Gothic" pitchFamily="34" charset="0"/>
              </a:rPr>
              <a:t>депрессия, чувство вины</a:t>
            </a:r>
          </a:p>
          <a:p>
            <a:pPr algn="l" eaLnBrk="1" hangingPunct="1"/>
            <a:r>
              <a:rPr lang="ru-RU" sz="1800" dirty="0" smtClean="0">
                <a:solidFill>
                  <a:schemeClr val="tx1"/>
                </a:solidFill>
                <a:latin typeface="Century Gothic" pitchFamily="34" charset="0"/>
              </a:rPr>
              <a:t>истерики, душевные страдания</a:t>
            </a:r>
          </a:p>
          <a:p>
            <a:pPr algn="l" eaLnBrk="1" hangingPunct="1"/>
            <a:r>
              <a:rPr lang="ru-RU" sz="1800" dirty="0" smtClean="0">
                <a:solidFill>
                  <a:schemeClr val="tx1"/>
                </a:solidFill>
                <a:latin typeface="Century Gothic" pitchFamily="34" charset="0"/>
              </a:rPr>
              <a:t>потеря идеалов, надежд или профессиональных перспектив</a:t>
            </a:r>
          </a:p>
          <a:p>
            <a:pPr algn="l" eaLnBrk="1" hangingPunct="1"/>
            <a:r>
              <a:rPr lang="ru-RU" sz="1800" dirty="0" smtClean="0">
                <a:solidFill>
                  <a:schemeClr val="tx1"/>
                </a:solidFill>
                <a:latin typeface="Century Gothic" pitchFamily="34" charset="0"/>
              </a:rPr>
              <a:t> увеличение деперсонализации своей или других - люди становятся безликими, как манекены</a:t>
            </a:r>
          </a:p>
          <a:p>
            <a:pPr algn="l" eaLnBrk="1" hangingPunct="1"/>
            <a:r>
              <a:rPr lang="ru-RU" sz="1800" dirty="0" smtClean="0">
                <a:solidFill>
                  <a:schemeClr val="tx1"/>
                </a:solidFill>
                <a:latin typeface="Century Gothic" pitchFamily="34" charset="0"/>
              </a:rPr>
              <a:t>преобладает чувство одиночества</a:t>
            </a:r>
          </a:p>
        </p:txBody>
      </p:sp>
      <p:sp>
        <p:nvSpPr>
          <p:cNvPr id="2560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5605" name="Picture 3" descr="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9800" y="220663"/>
            <a:ext cx="1833563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5606" name="Group 4"/>
          <p:cNvGrpSpPr>
            <a:grpSpLocks/>
          </p:cNvGrpSpPr>
          <p:nvPr/>
        </p:nvGrpSpPr>
        <p:grpSpPr bwMode="auto">
          <a:xfrm>
            <a:off x="6472238" y="6357938"/>
            <a:ext cx="2743200" cy="504825"/>
            <a:chOff x="1440" y="5874"/>
            <a:chExt cx="4320" cy="1034"/>
          </a:xfrm>
        </p:grpSpPr>
        <p:sp>
          <p:nvSpPr>
            <p:cNvPr id="25610" name="Text Box 5"/>
            <p:cNvSpPr txBox="1">
              <a:spLocks noChangeArrowheads="1"/>
            </p:cNvSpPr>
            <p:nvPr/>
          </p:nvSpPr>
          <p:spPr bwMode="auto">
            <a:xfrm>
              <a:off x="1800" y="5874"/>
              <a:ext cx="3960" cy="1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800"/>
                <a:t>Программа Правительства </a:t>
              </a:r>
            </a:p>
            <a:p>
              <a:r>
                <a:rPr lang="ru-RU" sz="800"/>
                <a:t>Санкт-Петербурга «Толерантность». </a:t>
              </a:r>
            </a:p>
            <a:p>
              <a:endParaRPr lang="ru-RU"/>
            </a:p>
          </p:txBody>
        </p:sp>
        <p:pic>
          <p:nvPicPr>
            <p:cNvPr id="25611" name="Picture 6" descr="11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40" y="5950"/>
              <a:ext cx="420" cy="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5607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142875" y="6429375"/>
            <a:ext cx="1785938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2970213" algn="ctr"/>
                <a:tab pos="5940425" algn="r"/>
              </a:tabLst>
              <a:defRPr/>
            </a:pPr>
            <a:r>
              <a:rPr lang="en-US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www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spbtolerance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ru</a:t>
            </a:r>
            <a:endParaRPr lang="ru-RU" sz="900" dirty="0">
              <a:ea typeface="+mn-ea"/>
            </a:endParaRPr>
          </a:p>
        </p:txBody>
      </p:sp>
      <p:pic>
        <p:nvPicPr>
          <p:cNvPr id="25609" name="Рисунок 10" descr="logo-nam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75" y="6286500"/>
            <a:ext cx="150018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683568" y="908720"/>
            <a:ext cx="7772400" cy="1143000"/>
          </a:xfrm>
        </p:spPr>
        <p:txBody>
          <a:bodyPr/>
          <a:lstStyle/>
          <a:p>
            <a:pPr algn="l" eaLnBrk="1" hangingPunct="1"/>
            <a:r>
              <a:rPr lang="ru-RU" sz="2400" b="1" dirty="0" smtClean="0">
                <a:latin typeface="Century Gothic" pitchFamily="34" charset="0"/>
              </a:rPr>
              <a:t>Ведущие:</a:t>
            </a:r>
            <a:endParaRPr lang="ru-RU" sz="2400" dirty="0" smtClean="0">
              <a:latin typeface="Century Gothic" pitchFamily="34" charset="0"/>
            </a:endParaRPr>
          </a:p>
        </p:txBody>
      </p:sp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772816"/>
            <a:ext cx="8001000" cy="4165054"/>
          </a:xfrm>
        </p:spPr>
        <p:txBody>
          <a:bodyPr/>
          <a:lstStyle/>
          <a:p>
            <a:pPr indent="-339725" algn="l" eaLnBrk="1" hangingPunct="1"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300" dirty="0" smtClean="0">
                <a:solidFill>
                  <a:schemeClr val="tx1"/>
                </a:solidFill>
                <a:latin typeface="Century Gothic" pitchFamily="34" charset="0"/>
              </a:rPr>
              <a:t>Яничева Татьяна Гелиевна</a:t>
            </a:r>
          </a:p>
          <a:p>
            <a:pPr indent="-339725" algn="l" eaLnBrk="1" hangingPunct="1"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300" dirty="0" smtClean="0">
                <a:solidFill>
                  <a:schemeClr val="tx1"/>
                </a:solidFill>
                <a:latin typeface="Century Gothic" pitchFamily="34" charset="0"/>
              </a:rPr>
              <a:t>Березников Андрей Александрович</a:t>
            </a:r>
          </a:p>
          <a:p>
            <a:pPr indent="-339725" algn="l" eaLnBrk="1" hangingPunct="1"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300" dirty="0" smtClean="0">
                <a:solidFill>
                  <a:schemeClr val="tx1"/>
                </a:solidFill>
                <a:latin typeface="Century Gothic" pitchFamily="34" charset="0"/>
              </a:rPr>
              <a:t>Трофимова Наталия Борисовна</a:t>
            </a:r>
          </a:p>
          <a:p>
            <a:pPr indent="-339725" algn="l" eaLnBrk="1" hangingPunct="1"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300" dirty="0" smtClean="0">
                <a:solidFill>
                  <a:schemeClr val="tx1"/>
                </a:solidFill>
                <a:latin typeface="Century Gothic" pitchFamily="34" charset="0"/>
              </a:rPr>
              <a:t>Дединкин Александр Михайлович</a:t>
            </a:r>
          </a:p>
          <a:p>
            <a:pPr indent="-339725" algn="l" eaLnBrk="1" hangingPunct="1"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300" dirty="0" smtClean="0">
                <a:solidFill>
                  <a:schemeClr val="tx1"/>
                </a:solidFill>
                <a:latin typeface="Century Gothic" pitchFamily="34" charset="0"/>
              </a:rPr>
              <a:t>Кулаков Иван Сергеевич</a:t>
            </a:r>
          </a:p>
          <a:p>
            <a:pPr indent="-339725" algn="l" eaLnBrk="1" hangingPunct="1"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300" dirty="0" smtClean="0">
                <a:solidFill>
                  <a:schemeClr val="tx1"/>
                </a:solidFill>
                <a:latin typeface="Century Gothic" pitchFamily="34" charset="0"/>
              </a:rPr>
              <a:t>Чернышева Александра Игоревна </a:t>
            </a:r>
          </a:p>
          <a:p>
            <a:pPr indent="-339725" algn="l" eaLnBrk="1" hangingPunct="1"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300" dirty="0" smtClean="0">
                <a:solidFill>
                  <a:schemeClr val="tx1"/>
                </a:solidFill>
                <a:latin typeface="Century Gothic" pitchFamily="34" charset="0"/>
              </a:rPr>
              <a:t>Романова Елена Алексеевна </a:t>
            </a:r>
          </a:p>
          <a:p>
            <a:pPr indent="-339725" algn="l" eaLnBrk="1" hangingPunct="1"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300" dirty="0" smtClean="0">
                <a:solidFill>
                  <a:schemeClr val="tx1"/>
                </a:solidFill>
                <a:latin typeface="Century Gothic" pitchFamily="34" charset="0"/>
              </a:rPr>
              <a:t>Доценко Елена Владимировна</a:t>
            </a:r>
          </a:p>
          <a:p>
            <a:pPr indent="-339725" algn="l" eaLnBrk="1" hangingPunct="1"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300" dirty="0" smtClean="0">
                <a:solidFill>
                  <a:schemeClr val="tx1"/>
                </a:solidFill>
                <a:latin typeface="Century Gothic" pitchFamily="34" charset="0"/>
              </a:rPr>
              <a:t>Панасюк Дмитрий Валерьевич</a:t>
            </a:r>
          </a:p>
          <a:p>
            <a:pPr indent="-339725" algn="l" eaLnBrk="1" hangingPunct="1"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300" dirty="0" smtClean="0">
                <a:solidFill>
                  <a:schemeClr val="tx1"/>
                </a:solidFill>
                <a:latin typeface="Century Gothic" pitchFamily="34" charset="0"/>
              </a:rPr>
              <a:t>Явшиц Ян Генрихович</a:t>
            </a:r>
          </a:p>
          <a:p>
            <a:pPr indent="-339725" algn="l" eaLnBrk="1" hangingPunct="1"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300" dirty="0" smtClean="0">
                <a:solidFill>
                  <a:schemeClr val="tx1"/>
                </a:solidFill>
                <a:latin typeface="Century Gothic" pitchFamily="34" charset="0"/>
              </a:rPr>
              <a:t>Новикова Варвара Александровна</a:t>
            </a:r>
            <a:endParaRPr lang="en-US" sz="1300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 indent="-339725" algn="l" eaLnBrk="1" hangingPunct="1"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300" dirty="0" smtClean="0">
                <a:solidFill>
                  <a:schemeClr val="tx1"/>
                </a:solidFill>
                <a:latin typeface="Century Gothic" pitchFamily="34" charset="0"/>
              </a:rPr>
              <a:t>Зеленцов Кирилл Олегович</a:t>
            </a:r>
          </a:p>
          <a:p>
            <a:pPr indent="-339725" algn="l" eaLnBrk="1" hangingPunct="1"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300" dirty="0" smtClean="0">
                <a:solidFill>
                  <a:schemeClr val="tx1"/>
                </a:solidFill>
                <a:latin typeface="Century Gothic" pitchFamily="34" charset="0"/>
              </a:rPr>
              <a:t>Василенко Алёна Андреевна</a:t>
            </a:r>
          </a:p>
          <a:p>
            <a:pPr indent="-339725" algn="l" eaLnBrk="1" hangingPunct="1"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300" dirty="0" smtClean="0">
                <a:solidFill>
                  <a:schemeClr val="tx1"/>
                </a:solidFill>
                <a:latin typeface="Century Gothic" pitchFamily="34" charset="0"/>
              </a:rPr>
              <a:t>Портнова Галина Игоревна</a:t>
            </a:r>
          </a:p>
          <a:p>
            <a:pPr indent="-339725" algn="l" eaLnBrk="1" hangingPunct="1"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300" dirty="0" smtClean="0">
                <a:solidFill>
                  <a:schemeClr val="tx1"/>
                </a:solidFill>
                <a:latin typeface="Century Gothic" pitchFamily="34" charset="0"/>
              </a:rPr>
              <a:t>Парникель Данил Андреевич</a:t>
            </a:r>
          </a:p>
          <a:p>
            <a:pPr algn="l" eaLnBrk="1" hangingPunct="1">
              <a:lnSpc>
                <a:spcPct val="80000"/>
              </a:lnSpc>
            </a:pPr>
            <a:endParaRPr lang="ru-RU" sz="1300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 algn="l" eaLnBrk="1" hangingPunct="1">
              <a:lnSpc>
                <a:spcPct val="80000"/>
              </a:lnSpc>
            </a:pPr>
            <a:r>
              <a:rPr lang="ru-RU" sz="1300" dirty="0" smtClean="0">
                <a:solidFill>
                  <a:schemeClr val="tx1"/>
                </a:solidFill>
                <a:latin typeface="Century Gothic" pitchFamily="34" charset="0"/>
              </a:rPr>
              <a:t>Психологи, специалисты </a:t>
            </a:r>
            <a:r>
              <a:rPr lang="ru-RU" sz="1300" b="1" dirty="0" smtClean="0">
                <a:solidFill>
                  <a:schemeClr val="tx1"/>
                </a:solidFill>
                <a:latin typeface="Century Gothic" pitchFamily="34" charset="0"/>
              </a:rPr>
              <a:t>НОУ ДО «Архитектура Будущего»</a:t>
            </a:r>
          </a:p>
          <a:p>
            <a:pPr algn="l" eaLnBrk="1" hangingPunct="1">
              <a:lnSpc>
                <a:spcPct val="80000"/>
              </a:lnSpc>
            </a:pPr>
            <a:endParaRPr lang="ru-RU" sz="1300" dirty="0" smtClean="0">
              <a:solidFill>
                <a:srgbClr val="898989"/>
              </a:solidFill>
              <a:latin typeface="Century Gothic" pitchFamily="34" charset="0"/>
            </a:endParaRPr>
          </a:p>
          <a:p>
            <a:pPr algn="l" eaLnBrk="1" hangingPunct="1">
              <a:lnSpc>
                <a:spcPct val="80000"/>
              </a:lnSpc>
            </a:pPr>
            <a:r>
              <a:rPr lang="ru-RU" sz="1300" dirty="0" smtClean="0">
                <a:solidFill>
                  <a:schemeClr val="tx1"/>
                </a:solidFill>
                <a:latin typeface="Century Gothic" pitchFamily="34" charset="0"/>
              </a:rPr>
              <a:t>«Архитектура Будущего» - психологическое развитие и обучение детей, подростков, молодежи.</a:t>
            </a:r>
          </a:p>
          <a:p>
            <a:pPr algn="l" eaLnBrk="1" hangingPunct="1">
              <a:lnSpc>
                <a:spcPct val="80000"/>
              </a:lnSpc>
            </a:pPr>
            <a:endParaRPr lang="ru-RU" sz="1300" dirty="0" smtClean="0">
              <a:solidFill>
                <a:srgbClr val="FF0000"/>
              </a:solidFill>
              <a:latin typeface="Century Gothic" pitchFamily="34" charset="0"/>
            </a:endParaRPr>
          </a:p>
          <a:p>
            <a:pPr algn="l" eaLnBrk="1" hangingPunct="1">
              <a:lnSpc>
                <a:spcPct val="80000"/>
              </a:lnSpc>
            </a:pPr>
            <a:r>
              <a:rPr lang="ru-RU" sz="1300" dirty="0" smtClean="0">
                <a:solidFill>
                  <a:srgbClr val="898989"/>
                </a:solidFill>
                <a:latin typeface="Century Gothic" pitchFamily="34" charset="0"/>
              </a:rPr>
              <a:t>по заказу Комитета по образованию администрации Санкт-Петербурга</a:t>
            </a:r>
          </a:p>
        </p:txBody>
      </p:sp>
      <p:sp>
        <p:nvSpPr>
          <p:cNvPr id="3076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3077" name="Picture 3" descr="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9800" y="220663"/>
            <a:ext cx="1833563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078" name="Group 4"/>
          <p:cNvGrpSpPr>
            <a:grpSpLocks/>
          </p:cNvGrpSpPr>
          <p:nvPr/>
        </p:nvGrpSpPr>
        <p:grpSpPr bwMode="auto">
          <a:xfrm>
            <a:off x="6472238" y="6357938"/>
            <a:ext cx="2743200" cy="504825"/>
            <a:chOff x="1440" y="5874"/>
            <a:chExt cx="4320" cy="1034"/>
          </a:xfrm>
        </p:grpSpPr>
        <p:sp>
          <p:nvSpPr>
            <p:cNvPr id="3083" name="Text Box 5"/>
            <p:cNvSpPr txBox="1">
              <a:spLocks noChangeArrowheads="1"/>
            </p:cNvSpPr>
            <p:nvPr/>
          </p:nvSpPr>
          <p:spPr bwMode="auto">
            <a:xfrm>
              <a:off x="1800" y="5874"/>
              <a:ext cx="3960" cy="1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800"/>
                <a:t>Программа Правительства </a:t>
              </a:r>
            </a:p>
            <a:p>
              <a:r>
                <a:rPr lang="ru-RU" sz="800"/>
                <a:t>Санкт-Петербурга «Толерантность». </a:t>
              </a:r>
            </a:p>
            <a:p>
              <a:endParaRPr lang="ru-RU"/>
            </a:p>
          </p:txBody>
        </p:sp>
        <p:pic>
          <p:nvPicPr>
            <p:cNvPr id="3084" name="Picture 6" descr="11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40" y="5950"/>
              <a:ext cx="420" cy="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079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14313" y="6357938"/>
            <a:ext cx="1785937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2970213" algn="ctr"/>
                <a:tab pos="5940425" algn="r"/>
              </a:tabLst>
              <a:defRPr/>
            </a:pPr>
            <a:r>
              <a:rPr lang="en-US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www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spbtolerance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ru</a:t>
            </a:r>
            <a:endParaRPr lang="ru-RU" sz="900" dirty="0">
              <a:ea typeface="+mn-ea"/>
            </a:endParaRPr>
          </a:p>
        </p:txBody>
      </p:sp>
      <p:pic>
        <p:nvPicPr>
          <p:cNvPr id="3081" name="Рисунок 10" descr="Logo_osn_новый размер_новый размер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3" y="2214563"/>
            <a:ext cx="1525587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2" name="Рисунок 11" descr="logo-name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9000" y="6357938"/>
            <a:ext cx="150018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052736"/>
            <a:ext cx="7286625" cy="3429000"/>
          </a:xfrm>
        </p:spPr>
        <p:txBody>
          <a:bodyPr/>
          <a:lstStyle/>
          <a:p>
            <a:pPr algn="l" eaLnBrk="1" hangingPunct="1"/>
            <a:r>
              <a:rPr lang="ru-RU" sz="2400" b="1" dirty="0" smtClean="0">
                <a:solidFill>
                  <a:schemeClr val="tx1"/>
                </a:solidFill>
                <a:latin typeface="Century Gothic" pitchFamily="34" charset="0"/>
              </a:rPr>
              <a:t>Поведенческие симптомы эмоционального выгорания: </a:t>
            </a:r>
          </a:p>
          <a:p>
            <a:pPr algn="l" eaLnBrk="1" hangingPunct="1"/>
            <a:r>
              <a:rPr lang="ru-RU" sz="2400" dirty="0" smtClean="0">
                <a:solidFill>
                  <a:schemeClr val="tx1"/>
                </a:solidFill>
                <a:latin typeface="Century Gothic" pitchFamily="34" charset="0"/>
              </a:rPr>
              <a:t>рабочее время более 45 часов в неделю </a:t>
            </a:r>
          </a:p>
          <a:p>
            <a:pPr algn="l" eaLnBrk="1" hangingPunct="1"/>
            <a:r>
              <a:rPr lang="ru-RU" sz="2400" dirty="0" smtClean="0">
                <a:solidFill>
                  <a:schemeClr val="tx1"/>
                </a:solidFill>
                <a:latin typeface="Century Gothic" pitchFamily="34" charset="0"/>
              </a:rPr>
              <a:t>во время работы появляется усталость и желание отдохнуть</a:t>
            </a:r>
          </a:p>
          <a:p>
            <a:pPr algn="l" eaLnBrk="1" hangingPunct="1"/>
            <a:r>
              <a:rPr lang="ru-RU" sz="2400" dirty="0" smtClean="0">
                <a:solidFill>
                  <a:schemeClr val="tx1"/>
                </a:solidFill>
                <a:latin typeface="Century Gothic" pitchFamily="34" charset="0"/>
              </a:rPr>
              <a:t>безразличие к еде</a:t>
            </a:r>
          </a:p>
          <a:p>
            <a:pPr algn="l" eaLnBrk="1" hangingPunct="1"/>
            <a:r>
              <a:rPr lang="ru-RU" sz="2400" dirty="0" smtClean="0">
                <a:solidFill>
                  <a:schemeClr val="tx1"/>
                </a:solidFill>
                <a:latin typeface="Century Gothic" pitchFamily="34" charset="0"/>
              </a:rPr>
              <a:t>малая физическая нагрузка</a:t>
            </a:r>
          </a:p>
          <a:p>
            <a:pPr algn="l" eaLnBrk="1" hangingPunct="1"/>
            <a:r>
              <a:rPr lang="ru-RU" sz="2400" dirty="0" smtClean="0">
                <a:solidFill>
                  <a:schemeClr val="tx1"/>
                </a:solidFill>
                <a:latin typeface="Century Gothic" pitchFamily="34" charset="0"/>
              </a:rPr>
              <a:t>оправдание употребления табака, алкоголя, лекарств</a:t>
            </a:r>
          </a:p>
          <a:p>
            <a:pPr algn="l" eaLnBrk="1" hangingPunct="1"/>
            <a:r>
              <a:rPr lang="ru-RU" sz="2400" dirty="0" smtClean="0">
                <a:solidFill>
                  <a:schemeClr val="tx1"/>
                </a:solidFill>
                <a:latin typeface="Century Gothic" pitchFamily="34" charset="0"/>
              </a:rPr>
              <a:t>несчастные случаи - падения, травмы, аварии </a:t>
            </a:r>
          </a:p>
          <a:p>
            <a:pPr algn="l" eaLnBrk="1" hangingPunct="1"/>
            <a:r>
              <a:rPr lang="ru-RU" sz="2400" dirty="0" smtClean="0">
                <a:solidFill>
                  <a:schemeClr val="tx1"/>
                </a:solidFill>
                <a:latin typeface="Century Gothic" pitchFamily="34" charset="0"/>
              </a:rPr>
              <a:t>импульсивное эмоциональное поведение</a:t>
            </a:r>
          </a:p>
        </p:txBody>
      </p:sp>
      <p:sp>
        <p:nvSpPr>
          <p:cNvPr id="26628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6629" name="Picture 3" descr="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9800" y="220663"/>
            <a:ext cx="1833563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6630" name="Group 4"/>
          <p:cNvGrpSpPr>
            <a:grpSpLocks/>
          </p:cNvGrpSpPr>
          <p:nvPr/>
        </p:nvGrpSpPr>
        <p:grpSpPr bwMode="auto">
          <a:xfrm>
            <a:off x="6472238" y="6357938"/>
            <a:ext cx="2743200" cy="504825"/>
            <a:chOff x="1440" y="5874"/>
            <a:chExt cx="4320" cy="1034"/>
          </a:xfrm>
        </p:grpSpPr>
        <p:sp>
          <p:nvSpPr>
            <p:cNvPr id="26634" name="Text Box 5"/>
            <p:cNvSpPr txBox="1">
              <a:spLocks noChangeArrowheads="1"/>
            </p:cNvSpPr>
            <p:nvPr/>
          </p:nvSpPr>
          <p:spPr bwMode="auto">
            <a:xfrm>
              <a:off x="1800" y="5874"/>
              <a:ext cx="3960" cy="1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800"/>
                <a:t>Программа Правительства </a:t>
              </a:r>
            </a:p>
            <a:p>
              <a:r>
                <a:rPr lang="ru-RU" sz="800"/>
                <a:t>Санкт-Петербурга «Толерантность». </a:t>
              </a:r>
            </a:p>
            <a:p>
              <a:endParaRPr lang="ru-RU"/>
            </a:p>
          </p:txBody>
        </p:sp>
        <p:pic>
          <p:nvPicPr>
            <p:cNvPr id="26635" name="Picture 6" descr="11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40" y="5950"/>
              <a:ext cx="420" cy="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6631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142875" y="6429375"/>
            <a:ext cx="1785938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2970213" algn="ctr"/>
                <a:tab pos="5940425" algn="r"/>
              </a:tabLst>
              <a:defRPr/>
            </a:pPr>
            <a:r>
              <a:rPr lang="en-US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www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spbtolerance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ru</a:t>
            </a:r>
            <a:endParaRPr lang="ru-RU" sz="900" dirty="0">
              <a:ea typeface="+mn-ea"/>
            </a:endParaRPr>
          </a:p>
        </p:txBody>
      </p:sp>
      <p:pic>
        <p:nvPicPr>
          <p:cNvPr id="26633" name="Рисунок 10" descr="logo-nam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75" y="6286500"/>
            <a:ext cx="150018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813" y="1052736"/>
            <a:ext cx="7286625" cy="4233639"/>
          </a:xfrm>
        </p:spPr>
        <p:txBody>
          <a:bodyPr/>
          <a:lstStyle/>
          <a:p>
            <a:pPr algn="l" eaLnBrk="1" hangingPunct="1"/>
            <a:r>
              <a:rPr lang="ru-RU" sz="2400" b="1" dirty="0" smtClean="0">
                <a:solidFill>
                  <a:schemeClr val="tx1"/>
                </a:solidFill>
                <a:latin typeface="Century Gothic" pitchFamily="34" charset="0"/>
              </a:rPr>
              <a:t>Интеллектуальное состояние эмоционального выгорания: </a:t>
            </a:r>
          </a:p>
          <a:p>
            <a:pPr algn="l" eaLnBrk="1" hangingPunct="1"/>
            <a:r>
              <a:rPr lang="ru-RU" sz="2000" dirty="0" smtClean="0">
                <a:solidFill>
                  <a:schemeClr val="tx1"/>
                </a:solidFill>
                <a:latin typeface="Century Gothic" pitchFamily="34" charset="0"/>
              </a:rPr>
              <a:t>падение интереса к новым теориям и идеям в работе, к альтернативным подходам в решении проблем; </a:t>
            </a:r>
          </a:p>
          <a:p>
            <a:pPr algn="l" eaLnBrk="1" hangingPunct="1"/>
            <a:r>
              <a:rPr lang="ru-RU" sz="2000" dirty="0" smtClean="0">
                <a:solidFill>
                  <a:schemeClr val="tx1"/>
                </a:solidFill>
                <a:latin typeface="Century Gothic" pitchFamily="34" charset="0"/>
              </a:rPr>
              <a:t>скука, тоска, апатия, падение вкуса и интереса к жизни; </a:t>
            </a:r>
          </a:p>
          <a:p>
            <a:pPr algn="l" eaLnBrk="1" hangingPunct="1"/>
            <a:r>
              <a:rPr lang="ru-RU" sz="2000" dirty="0" smtClean="0">
                <a:solidFill>
                  <a:schemeClr val="tx1"/>
                </a:solidFill>
                <a:latin typeface="Century Gothic" pitchFamily="34" charset="0"/>
              </a:rPr>
              <a:t>большее предпочтение стандартным шаблонам, рутине, нежели творческому подходу; </a:t>
            </a:r>
          </a:p>
          <a:p>
            <a:pPr algn="l" eaLnBrk="1" hangingPunct="1"/>
            <a:r>
              <a:rPr lang="ru-RU" sz="2000" dirty="0" smtClean="0">
                <a:solidFill>
                  <a:schemeClr val="tx1"/>
                </a:solidFill>
                <a:latin typeface="Century Gothic" pitchFamily="34" charset="0"/>
              </a:rPr>
              <a:t>цинизм или безразличие к новшествам; </a:t>
            </a:r>
          </a:p>
          <a:p>
            <a:pPr algn="l" eaLnBrk="1" hangingPunct="1"/>
            <a:r>
              <a:rPr lang="ru-RU" sz="2000" dirty="0" smtClean="0">
                <a:solidFill>
                  <a:schemeClr val="tx1"/>
                </a:solidFill>
                <a:latin typeface="Century Gothic" pitchFamily="34" charset="0"/>
              </a:rPr>
              <a:t>малое участие или отказ от участия в развивающих экспериментах - тренингах, образовании; </a:t>
            </a:r>
          </a:p>
          <a:p>
            <a:pPr algn="l" eaLnBrk="1" hangingPunct="1"/>
            <a:r>
              <a:rPr lang="ru-RU" sz="2000" dirty="0" smtClean="0">
                <a:solidFill>
                  <a:schemeClr val="tx1"/>
                </a:solidFill>
                <a:latin typeface="Century Gothic" pitchFamily="34" charset="0"/>
              </a:rPr>
              <a:t>формальное выполнение работы</a:t>
            </a:r>
          </a:p>
        </p:txBody>
      </p:sp>
      <p:sp>
        <p:nvSpPr>
          <p:cNvPr id="27652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7653" name="Picture 3" descr="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9800" y="220663"/>
            <a:ext cx="1833563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7654" name="Group 4"/>
          <p:cNvGrpSpPr>
            <a:grpSpLocks/>
          </p:cNvGrpSpPr>
          <p:nvPr/>
        </p:nvGrpSpPr>
        <p:grpSpPr bwMode="auto">
          <a:xfrm>
            <a:off x="6472238" y="6357938"/>
            <a:ext cx="2743200" cy="504825"/>
            <a:chOff x="1440" y="5874"/>
            <a:chExt cx="4320" cy="1034"/>
          </a:xfrm>
        </p:grpSpPr>
        <p:sp>
          <p:nvSpPr>
            <p:cNvPr id="27658" name="Text Box 5"/>
            <p:cNvSpPr txBox="1">
              <a:spLocks noChangeArrowheads="1"/>
            </p:cNvSpPr>
            <p:nvPr/>
          </p:nvSpPr>
          <p:spPr bwMode="auto">
            <a:xfrm>
              <a:off x="1800" y="5874"/>
              <a:ext cx="3960" cy="1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800"/>
                <a:t>Программа Правительства </a:t>
              </a:r>
            </a:p>
            <a:p>
              <a:r>
                <a:rPr lang="ru-RU" sz="800"/>
                <a:t>Санкт-Петербурга «Толерантность». </a:t>
              </a:r>
            </a:p>
            <a:p>
              <a:endParaRPr lang="ru-RU"/>
            </a:p>
          </p:txBody>
        </p:sp>
        <p:pic>
          <p:nvPicPr>
            <p:cNvPr id="27659" name="Picture 6" descr="11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40" y="5950"/>
              <a:ext cx="420" cy="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7655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142875" y="6429375"/>
            <a:ext cx="1785938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2970213" algn="ctr"/>
                <a:tab pos="5940425" algn="r"/>
              </a:tabLst>
              <a:defRPr/>
            </a:pPr>
            <a:r>
              <a:rPr lang="en-US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www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spbtolerance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ru</a:t>
            </a:r>
            <a:endParaRPr lang="ru-RU" sz="900" dirty="0">
              <a:ea typeface="+mn-ea"/>
            </a:endParaRPr>
          </a:p>
        </p:txBody>
      </p:sp>
      <p:pic>
        <p:nvPicPr>
          <p:cNvPr id="27657" name="Рисунок 10" descr="logo-nam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6286500"/>
            <a:ext cx="150018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813" y="1052736"/>
            <a:ext cx="7286625" cy="4305077"/>
          </a:xfrm>
        </p:spPr>
        <p:txBody>
          <a:bodyPr/>
          <a:lstStyle/>
          <a:p>
            <a:pPr algn="l" eaLnBrk="1" hangingPunct="1"/>
            <a:r>
              <a:rPr lang="ru-RU" sz="2400" b="1" dirty="0" smtClean="0">
                <a:solidFill>
                  <a:schemeClr val="tx1"/>
                </a:solidFill>
                <a:latin typeface="Century Gothic" pitchFamily="34" charset="0"/>
              </a:rPr>
              <a:t>Социальные симптомы эмоционального выгорания:</a:t>
            </a:r>
          </a:p>
          <a:p>
            <a:pPr algn="l" eaLnBrk="1" hangingPunct="1"/>
            <a:r>
              <a:rPr lang="ru-RU" sz="2400" dirty="0" smtClean="0">
                <a:solidFill>
                  <a:schemeClr val="tx1"/>
                </a:solidFill>
                <a:latin typeface="Century Gothic" pitchFamily="34" charset="0"/>
              </a:rPr>
              <a:t>низкая социальная активность</a:t>
            </a:r>
          </a:p>
          <a:p>
            <a:pPr algn="l" eaLnBrk="1" hangingPunct="1"/>
            <a:r>
              <a:rPr lang="ru-RU" sz="2400" dirty="0" smtClean="0">
                <a:solidFill>
                  <a:schemeClr val="tx1"/>
                </a:solidFill>
                <a:latin typeface="Century Gothic" pitchFamily="34" charset="0"/>
              </a:rPr>
              <a:t>падение интереса к досугу, увлечениям</a:t>
            </a:r>
          </a:p>
          <a:p>
            <a:pPr algn="l" eaLnBrk="1" hangingPunct="1"/>
            <a:r>
              <a:rPr lang="ru-RU" sz="2400" dirty="0" smtClean="0">
                <a:solidFill>
                  <a:schemeClr val="tx1"/>
                </a:solidFill>
                <a:latin typeface="Century Gothic" pitchFamily="34" charset="0"/>
              </a:rPr>
              <a:t>социальные контакты ограничиваются работой</a:t>
            </a:r>
          </a:p>
          <a:p>
            <a:pPr algn="l" eaLnBrk="1" hangingPunct="1"/>
            <a:r>
              <a:rPr lang="ru-RU" sz="2400" dirty="0" smtClean="0">
                <a:solidFill>
                  <a:schemeClr val="tx1"/>
                </a:solidFill>
                <a:latin typeface="Century Gothic" pitchFamily="34" charset="0"/>
              </a:rPr>
              <a:t>скудные отношения на работе и дома</a:t>
            </a:r>
          </a:p>
          <a:p>
            <a:pPr algn="l" eaLnBrk="1" hangingPunct="1"/>
            <a:r>
              <a:rPr lang="ru-RU" sz="2400" dirty="0" smtClean="0">
                <a:solidFill>
                  <a:schemeClr val="tx1"/>
                </a:solidFill>
                <a:latin typeface="Century Gothic" pitchFamily="34" charset="0"/>
              </a:rPr>
              <a:t>ощущение изоляции, непонимания других и другими</a:t>
            </a:r>
          </a:p>
          <a:p>
            <a:pPr algn="l" eaLnBrk="1" hangingPunct="1"/>
            <a:r>
              <a:rPr lang="ru-RU" sz="2400" dirty="0" smtClean="0">
                <a:solidFill>
                  <a:schemeClr val="tx1"/>
                </a:solidFill>
                <a:latin typeface="Century Gothic" pitchFamily="34" charset="0"/>
              </a:rPr>
              <a:t>ощущение недостатка поддержки со стороны семьи, друзей, коллег</a:t>
            </a:r>
          </a:p>
        </p:txBody>
      </p:sp>
      <p:sp>
        <p:nvSpPr>
          <p:cNvPr id="28676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8677" name="Picture 3" descr="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9800" y="220663"/>
            <a:ext cx="1833563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8678" name="Group 4"/>
          <p:cNvGrpSpPr>
            <a:grpSpLocks/>
          </p:cNvGrpSpPr>
          <p:nvPr/>
        </p:nvGrpSpPr>
        <p:grpSpPr bwMode="auto">
          <a:xfrm>
            <a:off x="6472238" y="6357938"/>
            <a:ext cx="2743200" cy="504825"/>
            <a:chOff x="1440" y="5874"/>
            <a:chExt cx="4320" cy="1034"/>
          </a:xfrm>
        </p:grpSpPr>
        <p:sp>
          <p:nvSpPr>
            <p:cNvPr id="28682" name="Text Box 5"/>
            <p:cNvSpPr txBox="1">
              <a:spLocks noChangeArrowheads="1"/>
            </p:cNvSpPr>
            <p:nvPr/>
          </p:nvSpPr>
          <p:spPr bwMode="auto">
            <a:xfrm>
              <a:off x="1800" y="5874"/>
              <a:ext cx="3960" cy="1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800"/>
                <a:t>Программа Правительства </a:t>
              </a:r>
            </a:p>
            <a:p>
              <a:r>
                <a:rPr lang="ru-RU" sz="800"/>
                <a:t>Санкт-Петербурга «Толерантность». </a:t>
              </a:r>
            </a:p>
            <a:p>
              <a:endParaRPr lang="ru-RU"/>
            </a:p>
          </p:txBody>
        </p:sp>
        <p:pic>
          <p:nvPicPr>
            <p:cNvPr id="28683" name="Picture 6" descr="11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40" y="5950"/>
              <a:ext cx="420" cy="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8679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142875" y="6429375"/>
            <a:ext cx="1785938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2970213" algn="ctr"/>
                <a:tab pos="5940425" algn="r"/>
              </a:tabLst>
              <a:defRPr/>
            </a:pPr>
            <a:r>
              <a:rPr lang="en-US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www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spbtolerance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ru</a:t>
            </a:r>
            <a:endParaRPr lang="ru-RU" sz="900" dirty="0">
              <a:ea typeface="+mn-ea"/>
            </a:endParaRPr>
          </a:p>
        </p:txBody>
      </p:sp>
      <p:pic>
        <p:nvPicPr>
          <p:cNvPr id="28681" name="Рисунок 10" descr="logo-nam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8" y="6286500"/>
            <a:ext cx="1500187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908720"/>
            <a:ext cx="7772400" cy="78581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latin typeface="Century Gothic" pitchFamily="34" charset="0"/>
              </a:rPr>
              <a:t>Ситуации, влияющие на возникновение синдрома эмоционального выгорания</a:t>
            </a:r>
            <a:r>
              <a:rPr lang="en-US" sz="2800" b="1" dirty="0" smtClean="0">
                <a:latin typeface="Century Gothic" pitchFamily="34" charset="0"/>
              </a:rPr>
              <a:t> </a:t>
            </a:r>
            <a:endParaRPr lang="ru-RU" sz="2800" dirty="0">
              <a:latin typeface="Century Gothic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1772816"/>
            <a:ext cx="7848872" cy="314325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1"/>
                </a:solidFill>
                <a:latin typeface="Century Gothic" pitchFamily="34" charset="0"/>
              </a:rPr>
              <a:t>Начало </a:t>
            </a:r>
            <a:r>
              <a:rPr lang="ru-RU" sz="2000" dirty="0">
                <a:solidFill>
                  <a:schemeClr val="tx1"/>
                </a:solidFill>
                <a:latin typeface="Century Gothic" pitchFamily="34" charset="0"/>
              </a:rPr>
              <a:t>своей деятельности после отпуска, каникул, курсов (функция – адаптационная</a:t>
            </a:r>
            <a:r>
              <a:rPr lang="ru-RU" sz="2000" dirty="0" smtClean="0">
                <a:solidFill>
                  <a:schemeClr val="tx1"/>
                </a:solidFill>
                <a:latin typeface="Century Gothic" pitchFamily="34" charset="0"/>
              </a:rPr>
              <a:t>)</a:t>
            </a:r>
          </a:p>
          <a:p>
            <a:pPr algn="l" eaLnBrk="1" fontAlgn="auto" hangingPunct="1">
              <a:spcAft>
                <a:spcPts val="0"/>
              </a:spcAft>
              <a:defRPr/>
            </a:pPr>
            <a:endParaRPr lang="ru-RU" sz="2000" dirty="0">
              <a:solidFill>
                <a:schemeClr val="tx1"/>
              </a:solidFill>
              <a:latin typeface="Century Gothic" pitchFamily="34" charset="0"/>
            </a:endParaRP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  <a:latin typeface="Century Gothic" pitchFamily="34" charset="0"/>
              </a:rPr>
              <a:t>Ситуации эмоционально неадекватного общения с субъектами образовательного процесса, особенно с администрацией и родителями (функция –защитная</a:t>
            </a:r>
            <a:r>
              <a:rPr lang="ru-RU" sz="2000" dirty="0" smtClean="0">
                <a:solidFill>
                  <a:schemeClr val="tx1"/>
                </a:solidFill>
                <a:latin typeface="Century Gothic" pitchFamily="34" charset="0"/>
              </a:rPr>
              <a:t>)</a:t>
            </a:r>
          </a:p>
          <a:p>
            <a:pPr algn="l" eaLnBrk="1" fontAlgn="auto" hangingPunct="1">
              <a:spcAft>
                <a:spcPts val="0"/>
              </a:spcAft>
              <a:defRPr/>
            </a:pPr>
            <a:endParaRPr lang="ru-RU" sz="2000" dirty="0">
              <a:solidFill>
                <a:schemeClr val="tx1"/>
              </a:solidFill>
              <a:latin typeface="Century Gothic" pitchFamily="34" charset="0"/>
            </a:endParaRP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  <a:latin typeface="Century Gothic" pitchFamily="34" charset="0"/>
              </a:rPr>
              <a:t>Проведение открытых </a:t>
            </a:r>
            <a:r>
              <a:rPr lang="ru-RU" sz="2000" dirty="0" smtClean="0">
                <a:solidFill>
                  <a:schemeClr val="tx1"/>
                </a:solidFill>
                <a:latin typeface="Century Gothic" pitchFamily="34" charset="0"/>
              </a:rPr>
              <a:t>занятий, </a:t>
            </a:r>
            <a:r>
              <a:rPr lang="ru-RU" sz="2000" dirty="0">
                <a:solidFill>
                  <a:schemeClr val="tx1"/>
                </a:solidFill>
                <a:latin typeface="Century Gothic" pitchFamily="34" charset="0"/>
              </a:rPr>
              <a:t>мероприятий, на которые было потрачено много сил и энергии, а в результате не получено соответствующего </a:t>
            </a:r>
            <a:r>
              <a:rPr lang="ru-RU" sz="2000" dirty="0" smtClean="0">
                <a:solidFill>
                  <a:schemeClr val="tx1"/>
                </a:solidFill>
                <a:latin typeface="Century Gothic" pitchFamily="34" charset="0"/>
              </a:rPr>
              <a:t>удовлетворения </a:t>
            </a:r>
          </a:p>
          <a:p>
            <a:pPr algn="l" eaLnBrk="1" fontAlgn="auto" hangingPunct="1">
              <a:spcAft>
                <a:spcPts val="0"/>
              </a:spcAft>
              <a:defRPr/>
            </a:pPr>
            <a:endParaRPr lang="ru-RU" sz="2000" dirty="0">
              <a:solidFill>
                <a:schemeClr val="tx1"/>
              </a:solidFill>
              <a:latin typeface="Century Gothic" pitchFamily="34" charset="0"/>
            </a:endParaRP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  <a:latin typeface="Century Gothic" pitchFamily="34" charset="0"/>
              </a:rPr>
              <a:t>Окончание учебного года.</a:t>
            </a:r>
          </a:p>
        </p:txBody>
      </p:sp>
      <p:sp>
        <p:nvSpPr>
          <p:cNvPr id="29700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9701" name="Picture 3" descr="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9800" y="220663"/>
            <a:ext cx="1833563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9702" name="Group 4"/>
          <p:cNvGrpSpPr>
            <a:grpSpLocks/>
          </p:cNvGrpSpPr>
          <p:nvPr/>
        </p:nvGrpSpPr>
        <p:grpSpPr bwMode="auto">
          <a:xfrm>
            <a:off x="6472238" y="6357938"/>
            <a:ext cx="2743200" cy="504825"/>
            <a:chOff x="1440" y="5874"/>
            <a:chExt cx="4320" cy="1034"/>
          </a:xfrm>
        </p:grpSpPr>
        <p:sp>
          <p:nvSpPr>
            <p:cNvPr id="29706" name="Text Box 5"/>
            <p:cNvSpPr txBox="1">
              <a:spLocks noChangeArrowheads="1"/>
            </p:cNvSpPr>
            <p:nvPr/>
          </p:nvSpPr>
          <p:spPr bwMode="auto">
            <a:xfrm>
              <a:off x="1800" y="5874"/>
              <a:ext cx="3960" cy="1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800"/>
                <a:t>Программа Правительства </a:t>
              </a:r>
            </a:p>
            <a:p>
              <a:r>
                <a:rPr lang="ru-RU" sz="800"/>
                <a:t>Санкт-Петербурга «Толерантность». </a:t>
              </a:r>
            </a:p>
            <a:p>
              <a:endParaRPr lang="ru-RU"/>
            </a:p>
          </p:txBody>
        </p:sp>
        <p:pic>
          <p:nvPicPr>
            <p:cNvPr id="29707" name="Picture 6" descr="11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40" y="5950"/>
              <a:ext cx="420" cy="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9703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142875" y="6429375"/>
            <a:ext cx="1785938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2970213" algn="ctr"/>
                <a:tab pos="5940425" algn="r"/>
              </a:tabLst>
              <a:defRPr/>
            </a:pPr>
            <a:r>
              <a:rPr lang="en-US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www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spbtolerance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ru</a:t>
            </a:r>
            <a:endParaRPr lang="ru-RU" sz="900" dirty="0">
              <a:ea typeface="+mn-ea"/>
            </a:endParaRPr>
          </a:p>
        </p:txBody>
      </p:sp>
      <p:pic>
        <p:nvPicPr>
          <p:cNvPr id="29705" name="Рисунок 10" descr="logo-nam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6215063"/>
            <a:ext cx="150018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836712"/>
            <a:ext cx="7772400" cy="78581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latin typeface="Century Gothic" pitchFamily="34" charset="0"/>
              </a:rPr>
              <a:t>Причины  эмоционального </a:t>
            </a:r>
            <a:r>
              <a:rPr lang="ru-RU" sz="2800" b="1" dirty="0" smtClean="0">
                <a:latin typeface="Century Gothic" pitchFamily="34" charset="0"/>
              </a:rPr>
              <a:t>выгорания</a:t>
            </a:r>
            <a:endParaRPr lang="ru-RU" sz="2800" dirty="0">
              <a:latin typeface="Century Gothic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556792"/>
            <a:ext cx="7858125" cy="4071937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1500" dirty="0" smtClean="0">
                <a:solidFill>
                  <a:schemeClr val="tx1"/>
                </a:solidFill>
                <a:latin typeface="Century Gothic" pitchFamily="34" charset="0"/>
              </a:rPr>
              <a:t>высокая </a:t>
            </a:r>
            <a:r>
              <a:rPr lang="ru-RU" sz="1500" dirty="0">
                <a:solidFill>
                  <a:schemeClr val="tx1"/>
                </a:solidFill>
                <a:latin typeface="Century Gothic" pitchFamily="34" charset="0"/>
              </a:rPr>
              <a:t>эмоциональная включенность в деятельность — эмоциональная </a:t>
            </a:r>
            <a:r>
              <a:rPr lang="ru-RU" sz="1500" dirty="0" smtClean="0">
                <a:solidFill>
                  <a:schemeClr val="tx1"/>
                </a:solidFill>
                <a:latin typeface="Century Gothic" pitchFamily="34" charset="0"/>
              </a:rPr>
              <a:t>перегрузка</a:t>
            </a:r>
          </a:p>
          <a:p>
            <a:pPr algn="l" eaLnBrk="1" fontAlgn="auto" hangingPunct="1">
              <a:spcAft>
                <a:spcPts val="0"/>
              </a:spcAft>
              <a:buFontTx/>
              <a:buChar char="-"/>
              <a:defRPr/>
            </a:pPr>
            <a:endParaRPr lang="ru-RU" sz="1500" dirty="0">
              <a:solidFill>
                <a:schemeClr val="tx1"/>
              </a:solidFill>
              <a:latin typeface="Century Gothic" pitchFamily="34" charset="0"/>
            </a:endParaRP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1500" dirty="0" smtClean="0">
                <a:solidFill>
                  <a:schemeClr val="tx1"/>
                </a:solidFill>
                <a:latin typeface="Century Gothic" pitchFamily="34" charset="0"/>
              </a:rPr>
              <a:t>отсутствие </a:t>
            </a:r>
            <a:r>
              <a:rPr lang="ru-RU" sz="1500" dirty="0">
                <a:solidFill>
                  <a:schemeClr val="tx1"/>
                </a:solidFill>
                <a:latin typeface="Century Gothic" pitchFamily="34" charset="0"/>
              </a:rPr>
              <a:t>четкой связи между процессом обучения и получаемым результатом, </a:t>
            </a:r>
            <a:r>
              <a:rPr lang="ru-RU" sz="1500" dirty="0" smtClean="0">
                <a:solidFill>
                  <a:schemeClr val="tx1"/>
                </a:solidFill>
                <a:latin typeface="Century Gothic" pitchFamily="34" charset="0"/>
              </a:rPr>
              <a:t>- несоответствие </a:t>
            </a:r>
            <a:r>
              <a:rPr lang="ru-RU" sz="1500" dirty="0">
                <a:solidFill>
                  <a:schemeClr val="tx1"/>
                </a:solidFill>
                <a:latin typeface="Century Gothic" pitchFamily="34" charset="0"/>
              </a:rPr>
              <a:t>результатов затраченным </a:t>
            </a:r>
            <a:r>
              <a:rPr lang="ru-RU" sz="1500" dirty="0" smtClean="0">
                <a:solidFill>
                  <a:schemeClr val="tx1"/>
                </a:solidFill>
                <a:latin typeface="Century Gothic" pitchFamily="34" charset="0"/>
              </a:rPr>
              <a:t>силам</a:t>
            </a:r>
          </a:p>
          <a:p>
            <a:pPr algn="l" eaLnBrk="1" fontAlgn="auto" hangingPunct="1">
              <a:spcAft>
                <a:spcPts val="0"/>
              </a:spcAft>
              <a:buFontTx/>
              <a:buChar char="-"/>
              <a:defRPr/>
            </a:pPr>
            <a:endParaRPr lang="ru-RU" sz="1500" dirty="0">
              <a:solidFill>
                <a:schemeClr val="tx1"/>
              </a:solidFill>
              <a:latin typeface="Century Gothic" pitchFamily="34" charset="0"/>
            </a:endParaRP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1500" dirty="0" smtClean="0">
                <a:solidFill>
                  <a:schemeClr val="tx1"/>
                </a:solidFill>
                <a:latin typeface="Century Gothic" pitchFamily="34" charset="0"/>
              </a:rPr>
              <a:t>жесткие </a:t>
            </a:r>
            <a:r>
              <a:rPr lang="ru-RU" sz="1500" dirty="0">
                <a:solidFill>
                  <a:schemeClr val="tx1"/>
                </a:solidFill>
                <a:latin typeface="Century Gothic" pitchFamily="34" charset="0"/>
              </a:rPr>
              <a:t>временные рамки </a:t>
            </a:r>
            <a:r>
              <a:rPr lang="ru-RU" sz="1500" dirty="0" smtClean="0">
                <a:solidFill>
                  <a:schemeClr val="tx1"/>
                </a:solidFill>
                <a:latin typeface="Century Gothic" pitchFamily="34" charset="0"/>
              </a:rPr>
              <a:t>деятельности, </a:t>
            </a:r>
            <a:r>
              <a:rPr lang="ru-RU" sz="1500" dirty="0">
                <a:solidFill>
                  <a:schemeClr val="tx1"/>
                </a:solidFill>
                <a:latin typeface="Century Gothic" pitchFamily="34" charset="0"/>
              </a:rPr>
              <a:t>ограниченность времени </a:t>
            </a:r>
            <a:r>
              <a:rPr lang="ru-RU" sz="1500" dirty="0" smtClean="0">
                <a:solidFill>
                  <a:schemeClr val="tx1"/>
                </a:solidFill>
                <a:latin typeface="Century Gothic" pitchFamily="34" charset="0"/>
              </a:rPr>
              <a:t>для </a:t>
            </a:r>
            <a:r>
              <a:rPr lang="ru-RU" sz="1500" dirty="0">
                <a:solidFill>
                  <a:schemeClr val="tx1"/>
                </a:solidFill>
                <a:latin typeface="Century Gothic" pitchFamily="34" charset="0"/>
              </a:rPr>
              <a:t>реализации поставленных </a:t>
            </a:r>
            <a:r>
              <a:rPr lang="ru-RU" sz="1500" dirty="0" smtClean="0">
                <a:solidFill>
                  <a:schemeClr val="tx1"/>
                </a:solidFill>
                <a:latin typeface="Century Gothic" pitchFamily="34" charset="0"/>
              </a:rPr>
              <a:t>целей</a:t>
            </a:r>
          </a:p>
          <a:p>
            <a:pPr algn="l" eaLnBrk="1" fontAlgn="auto" hangingPunct="1">
              <a:spcAft>
                <a:spcPts val="0"/>
              </a:spcAft>
              <a:buFontTx/>
              <a:buChar char="-"/>
              <a:defRPr/>
            </a:pPr>
            <a:endParaRPr lang="ru-RU" sz="1500" dirty="0">
              <a:solidFill>
                <a:schemeClr val="tx1"/>
              </a:solidFill>
              <a:latin typeface="Century Gothic" pitchFamily="34" charset="0"/>
            </a:endParaRP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1500" dirty="0" smtClean="0">
                <a:solidFill>
                  <a:schemeClr val="tx1"/>
                </a:solidFill>
                <a:latin typeface="Century Gothic" pitchFamily="34" charset="0"/>
              </a:rPr>
              <a:t>неумение </a:t>
            </a:r>
            <a:r>
              <a:rPr lang="ru-RU" sz="1500" dirty="0">
                <a:solidFill>
                  <a:schemeClr val="tx1"/>
                </a:solidFill>
                <a:latin typeface="Century Gothic" pitchFamily="34" charset="0"/>
              </a:rPr>
              <a:t>регулировать собственные эмоциональные </a:t>
            </a:r>
            <a:r>
              <a:rPr lang="ru-RU" sz="1500" dirty="0" smtClean="0">
                <a:solidFill>
                  <a:schemeClr val="tx1"/>
                </a:solidFill>
                <a:latin typeface="Century Gothic" pitchFamily="34" charset="0"/>
              </a:rPr>
              <a:t>состояния</a:t>
            </a:r>
          </a:p>
          <a:p>
            <a:pPr algn="l" eaLnBrk="1" fontAlgn="auto" hangingPunct="1">
              <a:spcAft>
                <a:spcPts val="0"/>
              </a:spcAft>
              <a:buFontTx/>
              <a:buChar char="-"/>
              <a:defRPr/>
            </a:pPr>
            <a:endParaRPr lang="ru-RU" sz="1500" dirty="0">
              <a:solidFill>
                <a:schemeClr val="tx1"/>
              </a:solidFill>
              <a:latin typeface="Century Gothic" pitchFamily="34" charset="0"/>
            </a:endParaRP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1500" dirty="0" err="1" smtClean="0">
                <a:solidFill>
                  <a:schemeClr val="tx1"/>
                </a:solidFill>
                <a:latin typeface="Century Gothic" pitchFamily="34" charset="0"/>
              </a:rPr>
              <a:t>неотрегулированность</a:t>
            </a:r>
            <a:r>
              <a:rPr lang="ru-RU" sz="1500" dirty="0" smtClean="0">
                <a:solidFill>
                  <a:schemeClr val="tx1"/>
                </a:solidFill>
                <a:latin typeface="Century Gothic" pitchFamily="34" charset="0"/>
              </a:rPr>
              <a:t> </a:t>
            </a:r>
            <a:r>
              <a:rPr lang="ru-RU" sz="1500" dirty="0">
                <a:solidFill>
                  <a:schemeClr val="tx1"/>
                </a:solidFill>
                <a:latin typeface="Century Gothic" pitchFamily="34" charset="0"/>
              </a:rPr>
              <a:t>организационных моментов педагогической деятельности</a:t>
            </a:r>
            <a:r>
              <a:rPr lang="ru-RU" sz="1500" dirty="0" smtClean="0">
                <a:solidFill>
                  <a:schemeClr val="tx1"/>
                </a:solidFill>
                <a:latin typeface="Century Gothic" pitchFamily="34" charset="0"/>
              </a:rPr>
              <a:t>:  нагрузка</a:t>
            </a:r>
            <a:r>
              <a:rPr lang="ru-RU" sz="1500" dirty="0">
                <a:solidFill>
                  <a:schemeClr val="tx1"/>
                </a:solidFill>
                <a:latin typeface="Century Gothic" pitchFamily="34" charset="0"/>
              </a:rPr>
              <a:t>, расписание, кабинет, моральное и материальное </a:t>
            </a:r>
            <a:r>
              <a:rPr lang="ru-RU" sz="1500" dirty="0" smtClean="0">
                <a:solidFill>
                  <a:schemeClr val="tx1"/>
                </a:solidFill>
                <a:latin typeface="Century Gothic" pitchFamily="34" charset="0"/>
              </a:rPr>
              <a:t>стимулирование</a:t>
            </a:r>
          </a:p>
          <a:p>
            <a:pPr algn="l" eaLnBrk="1" fontAlgn="auto" hangingPunct="1">
              <a:spcAft>
                <a:spcPts val="0"/>
              </a:spcAft>
              <a:buFontTx/>
              <a:buChar char="-"/>
              <a:defRPr/>
            </a:pPr>
            <a:endParaRPr lang="ru-RU" sz="1500" dirty="0">
              <a:solidFill>
                <a:schemeClr val="tx1"/>
              </a:solidFill>
              <a:latin typeface="Century Gothic" pitchFamily="34" charset="0"/>
            </a:endParaRP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1500" dirty="0" smtClean="0">
                <a:solidFill>
                  <a:schemeClr val="tx1"/>
                </a:solidFill>
                <a:latin typeface="Century Gothic" pitchFamily="34" charset="0"/>
              </a:rPr>
              <a:t>ответственность </a:t>
            </a:r>
            <a:r>
              <a:rPr lang="ru-RU" sz="1500" dirty="0">
                <a:solidFill>
                  <a:schemeClr val="tx1"/>
                </a:solidFill>
                <a:latin typeface="Century Gothic" pitchFamily="34" charset="0"/>
              </a:rPr>
              <a:t>перед администрацией, родителями, обществом в целом за результат своего </a:t>
            </a:r>
            <a:r>
              <a:rPr lang="ru-RU" sz="1500" dirty="0" smtClean="0">
                <a:solidFill>
                  <a:schemeClr val="tx1"/>
                </a:solidFill>
                <a:latin typeface="Century Gothic" pitchFamily="34" charset="0"/>
              </a:rPr>
              <a:t>труда</a:t>
            </a:r>
          </a:p>
        </p:txBody>
      </p:sp>
      <p:sp>
        <p:nvSpPr>
          <p:cNvPr id="3072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30725" name="Picture 3" descr="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9800" y="220663"/>
            <a:ext cx="1833563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0726" name="Group 4"/>
          <p:cNvGrpSpPr>
            <a:grpSpLocks/>
          </p:cNvGrpSpPr>
          <p:nvPr/>
        </p:nvGrpSpPr>
        <p:grpSpPr bwMode="auto">
          <a:xfrm>
            <a:off x="6472238" y="6357938"/>
            <a:ext cx="2743200" cy="504825"/>
            <a:chOff x="1440" y="5874"/>
            <a:chExt cx="4320" cy="1034"/>
          </a:xfrm>
        </p:grpSpPr>
        <p:sp>
          <p:nvSpPr>
            <p:cNvPr id="30730" name="Text Box 5"/>
            <p:cNvSpPr txBox="1">
              <a:spLocks noChangeArrowheads="1"/>
            </p:cNvSpPr>
            <p:nvPr/>
          </p:nvSpPr>
          <p:spPr bwMode="auto">
            <a:xfrm>
              <a:off x="1800" y="5874"/>
              <a:ext cx="3960" cy="1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800"/>
                <a:t>Программа Правительства </a:t>
              </a:r>
            </a:p>
            <a:p>
              <a:r>
                <a:rPr lang="ru-RU" sz="800"/>
                <a:t>Санкт-Петербурга «Толерантность». </a:t>
              </a:r>
            </a:p>
            <a:p>
              <a:endParaRPr lang="ru-RU"/>
            </a:p>
          </p:txBody>
        </p:sp>
        <p:pic>
          <p:nvPicPr>
            <p:cNvPr id="30731" name="Picture 6" descr="11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40" y="5950"/>
              <a:ext cx="420" cy="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0727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142875" y="6429375"/>
            <a:ext cx="1785938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2970213" algn="ctr"/>
                <a:tab pos="5940425" algn="r"/>
              </a:tabLst>
              <a:defRPr/>
            </a:pPr>
            <a:r>
              <a:rPr lang="en-US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www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spbtolerance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ru</a:t>
            </a:r>
            <a:endParaRPr lang="ru-RU" sz="900" dirty="0">
              <a:ea typeface="+mn-ea"/>
            </a:endParaRPr>
          </a:p>
        </p:txBody>
      </p:sp>
      <p:pic>
        <p:nvPicPr>
          <p:cNvPr id="30729" name="Рисунок 10" descr="logo-nam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8" y="6286500"/>
            <a:ext cx="1500187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ctrTitle"/>
          </p:nvPr>
        </p:nvSpPr>
        <p:spPr>
          <a:xfrm>
            <a:off x="714375" y="1143000"/>
            <a:ext cx="7772400" cy="785813"/>
          </a:xfrm>
        </p:spPr>
        <p:txBody>
          <a:bodyPr/>
          <a:lstStyle/>
          <a:p>
            <a:pPr eaLnBrk="1" hangingPunct="1"/>
            <a:r>
              <a:rPr lang="ru-RU" sz="2000" b="1" dirty="0" smtClean="0">
                <a:latin typeface="Century Gothic" pitchFamily="34" charset="0"/>
              </a:rPr>
              <a:t>ВАЖНО И ПОЛЕЗНО В ПРОФИЛАКТИКЕ ПРОФЕССИОНАЛЬНОГО ВЫГОРАНИЯ</a:t>
            </a:r>
            <a:endParaRPr lang="ru-RU" sz="2000" dirty="0" smtClean="0">
              <a:latin typeface="Century Gothic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25" y="2143125"/>
            <a:ext cx="6786563" cy="3857625"/>
          </a:xfrm>
        </p:spPr>
        <p:txBody>
          <a:bodyPr rtlCol="0">
            <a:normAutofit fontScale="55000" lnSpcReduction="20000"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Century Gothic" pitchFamily="34" charset="0"/>
              </a:rPr>
              <a:t> быть </a:t>
            </a:r>
            <a:r>
              <a:rPr lang="ru-RU" dirty="0">
                <a:solidFill>
                  <a:schemeClr val="tx1"/>
                </a:solidFill>
                <a:latin typeface="Century Gothic" pitchFamily="34" charset="0"/>
              </a:rPr>
              <a:t>уверенным в том, что профессия выбрана </a:t>
            </a:r>
            <a:r>
              <a:rPr lang="ru-RU" dirty="0" smtClean="0">
                <a:solidFill>
                  <a:schemeClr val="tx1"/>
                </a:solidFill>
                <a:latin typeface="Century Gothic" pitchFamily="34" charset="0"/>
              </a:rPr>
              <a:t>верно</a:t>
            </a:r>
          </a:p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  <a:latin typeface="Century Gothic" pitchFamily="34" charset="0"/>
            </a:endParaRPr>
          </a:p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Century Gothic" pitchFamily="34" charset="0"/>
              </a:rPr>
              <a:t> уважать </a:t>
            </a:r>
            <a:r>
              <a:rPr lang="ru-RU" dirty="0">
                <a:solidFill>
                  <a:schemeClr val="tx1"/>
                </a:solidFill>
                <a:latin typeface="Century Gothic" pitchFamily="34" charset="0"/>
              </a:rPr>
              <a:t>в себе профессионала и гордиться своей </a:t>
            </a:r>
            <a:r>
              <a:rPr lang="ru-RU" dirty="0" smtClean="0">
                <a:solidFill>
                  <a:schemeClr val="tx1"/>
                </a:solidFill>
                <a:latin typeface="Century Gothic" pitchFamily="34" charset="0"/>
              </a:rPr>
              <a:t>работой</a:t>
            </a:r>
          </a:p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ru-RU" dirty="0">
              <a:solidFill>
                <a:schemeClr val="tx1"/>
              </a:solidFill>
              <a:latin typeface="Century Gothic" pitchFamily="34" charset="0"/>
            </a:endParaRPr>
          </a:p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Century Gothic" pitchFamily="34" charset="0"/>
              </a:rPr>
              <a:t> не </a:t>
            </a:r>
            <a:r>
              <a:rPr lang="ru-RU" dirty="0">
                <a:solidFill>
                  <a:schemeClr val="tx1"/>
                </a:solidFill>
                <a:latin typeface="Century Gothic" pitchFamily="34" charset="0"/>
              </a:rPr>
              <a:t>принимать на себя ответственность за решения и </a:t>
            </a:r>
            <a:endParaRPr lang="ru-RU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Century Gothic" pitchFamily="34" charset="0"/>
              </a:rPr>
              <a:t>поступки </a:t>
            </a:r>
            <a:r>
              <a:rPr lang="ru-RU" dirty="0">
                <a:solidFill>
                  <a:schemeClr val="tx1"/>
                </a:solidFill>
                <a:latin typeface="Century Gothic" pitchFamily="34" charset="0"/>
              </a:rPr>
              <a:t>людей, с которыми вы </a:t>
            </a:r>
            <a:r>
              <a:rPr lang="ru-RU" dirty="0" smtClean="0">
                <a:solidFill>
                  <a:schemeClr val="tx1"/>
                </a:solidFill>
                <a:latin typeface="Century Gothic" pitchFamily="34" charset="0"/>
              </a:rPr>
              <a:t>работаете</a:t>
            </a:r>
          </a:p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  <a:latin typeface="Century Gothic" pitchFamily="34" charset="0"/>
            </a:endParaRPr>
          </a:p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Century Gothic" pitchFamily="34" charset="0"/>
              </a:rPr>
              <a:t> четко </a:t>
            </a:r>
            <a:r>
              <a:rPr lang="ru-RU" dirty="0">
                <a:solidFill>
                  <a:schemeClr val="tx1"/>
                </a:solidFill>
                <a:latin typeface="Century Gothic" pitchFamily="34" charset="0"/>
              </a:rPr>
              <a:t>разделять профессиональную и личную </a:t>
            </a:r>
            <a:r>
              <a:rPr lang="ru-RU" dirty="0" smtClean="0">
                <a:solidFill>
                  <a:schemeClr val="tx1"/>
                </a:solidFill>
                <a:latin typeface="Century Gothic" pitchFamily="34" charset="0"/>
              </a:rPr>
              <a:t>позицию</a:t>
            </a:r>
          </a:p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ru-RU" dirty="0">
              <a:solidFill>
                <a:schemeClr val="tx1"/>
              </a:solidFill>
              <a:latin typeface="Century Gothic" pitchFamily="34" charset="0"/>
            </a:endParaRPr>
          </a:p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Century Gothic" pitchFamily="34" charset="0"/>
              </a:rPr>
              <a:t> постоянно </a:t>
            </a:r>
            <a:r>
              <a:rPr lang="ru-RU" dirty="0">
                <a:solidFill>
                  <a:schemeClr val="tx1"/>
                </a:solidFill>
                <a:latin typeface="Century Gothic" pitchFamily="34" charset="0"/>
              </a:rPr>
              <a:t>развиваться профессионально и </a:t>
            </a:r>
            <a:r>
              <a:rPr lang="ru-RU" dirty="0" smtClean="0">
                <a:solidFill>
                  <a:schemeClr val="tx1"/>
                </a:solidFill>
                <a:latin typeface="Century Gothic" pitchFamily="34" charset="0"/>
              </a:rPr>
              <a:t>личностно</a:t>
            </a:r>
          </a:p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ru-RU" dirty="0">
              <a:solidFill>
                <a:schemeClr val="tx1"/>
              </a:solidFill>
              <a:latin typeface="Century Gothic" pitchFamily="34" charset="0"/>
            </a:endParaRPr>
          </a:p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Century Gothic" pitchFamily="34" charset="0"/>
              </a:rPr>
              <a:t> иметь </a:t>
            </a:r>
            <a:r>
              <a:rPr lang="ru-RU" dirty="0">
                <a:solidFill>
                  <a:schemeClr val="tx1"/>
                </a:solidFill>
                <a:latin typeface="Century Gothic" pitchFamily="34" charset="0"/>
              </a:rPr>
              <a:t>хобби, увлечения, заниматься спортом, </a:t>
            </a:r>
            <a:r>
              <a:rPr lang="ru-RU" dirty="0" smtClean="0">
                <a:solidFill>
                  <a:schemeClr val="tx1"/>
                </a:solidFill>
                <a:latin typeface="Century Gothic" pitchFamily="34" charset="0"/>
              </a:rPr>
              <a:t>творчеством</a:t>
            </a:r>
          </a:p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  <a:latin typeface="Century Gothic" pitchFamily="34" charset="0"/>
            </a:endParaRPr>
          </a:p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Century Gothic" pitchFamily="34" charset="0"/>
              </a:rPr>
              <a:t> давать </a:t>
            </a:r>
            <a:r>
              <a:rPr lang="ru-RU" dirty="0">
                <a:solidFill>
                  <a:schemeClr val="tx1"/>
                </a:solidFill>
                <a:latin typeface="Century Gothic" pitchFamily="34" charset="0"/>
              </a:rPr>
              <a:t>себе отдыхать и уметь расслабляться</a:t>
            </a:r>
          </a:p>
        </p:txBody>
      </p:sp>
      <p:sp>
        <p:nvSpPr>
          <p:cNvPr id="31748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31749" name="Picture 3" descr="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9800" y="220663"/>
            <a:ext cx="1833563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1750" name="Group 4"/>
          <p:cNvGrpSpPr>
            <a:grpSpLocks/>
          </p:cNvGrpSpPr>
          <p:nvPr/>
        </p:nvGrpSpPr>
        <p:grpSpPr bwMode="auto">
          <a:xfrm>
            <a:off x="6472238" y="6357938"/>
            <a:ext cx="2743200" cy="504825"/>
            <a:chOff x="1440" y="5874"/>
            <a:chExt cx="4320" cy="1034"/>
          </a:xfrm>
        </p:grpSpPr>
        <p:sp>
          <p:nvSpPr>
            <p:cNvPr id="31754" name="Text Box 5"/>
            <p:cNvSpPr txBox="1">
              <a:spLocks noChangeArrowheads="1"/>
            </p:cNvSpPr>
            <p:nvPr/>
          </p:nvSpPr>
          <p:spPr bwMode="auto">
            <a:xfrm>
              <a:off x="1800" y="5874"/>
              <a:ext cx="3960" cy="1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800"/>
                <a:t>Программа Правительства </a:t>
              </a:r>
            </a:p>
            <a:p>
              <a:r>
                <a:rPr lang="ru-RU" sz="800"/>
                <a:t>Санкт-Петербурга «Толерантность». </a:t>
              </a:r>
            </a:p>
            <a:p>
              <a:endParaRPr lang="ru-RU"/>
            </a:p>
          </p:txBody>
        </p:sp>
        <p:pic>
          <p:nvPicPr>
            <p:cNvPr id="31755" name="Picture 6" descr="11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40" y="5950"/>
              <a:ext cx="420" cy="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1751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142875" y="6429375"/>
            <a:ext cx="1785938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2970213" algn="ctr"/>
                <a:tab pos="5940425" algn="r"/>
              </a:tabLst>
              <a:defRPr/>
            </a:pPr>
            <a:r>
              <a:rPr lang="en-US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www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spbtolerance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ru</a:t>
            </a:r>
            <a:endParaRPr lang="ru-RU" sz="900" dirty="0">
              <a:ea typeface="+mn-ea"/>
            </a:endParaRPr>
          </a:p>
        </p:txBody>
      </p:sp>
      <p:pic>
        <p:nvPicPr>
          <p:cNvPr id="31753" name="Рисунок 10" descr="logo-nam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6286500"/>
            <a:ext cx="150018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38" y="2000250"/>
            <a:ext cx="6500812" cy="3571875"/>
          </a:xfrm>
        </p:spPr>
        <p:txBody>
          <a:bodyPr rtlCol="0">
            <a:normAutofit fontScale="77500" lnSpcReduction="2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endParaRPr lang="ru-RU" sz="1400" dirty="0">
              <a:solidFill>
                <a:schemeClr val="tx1"/>
              </a:solidFill>
              <a:latin typeface="Century Gothic" pitchFamily="34" charset="0"/>
            </a:endParaRP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Century Gothic" pitchFamily="34" charset="0"/>
              </a:rPr>
              <a:t>Изменение ситуации </a:t>
            </a:r>
            <a:endParaRPr lang="ru-RU" sz="1400" b="1" dirty="0">
              <a:solidFill>
                <a:schemeClr val="tx1"/>
              </a:solidFill>
              <a:latin typeface="Century Gothic" pitchFamily="34" charset="0"/>
            </a:endParaRPr>
          </a:p>
          <a:p>
            <a:pPr lvl="1" algn="l"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Century Gothic" pitchFamily="34" charset="0"/>
              </a:rPr>
              <a:t>Поиск поддержки коллег</a:t>
            </a:r>
            <a:endParaRPr lang="ru-RU" sz="1200" dirty="0">
              <a:solidFill>
                <a:schemeClr val="tx1"/>
              </a:solidFill>
              <a:latin typeface="Century Gothic" pitchFamily="34" charset="0"/>
            </a:endParaRPr>
          </a:p>
          <a:p>
            <a:pPr lvl="1" algn="l"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Century Gothic" pitchFamily="34" charset="0"/>
              </a:rPr>
              <a:t>Составление плана изменения ситуации</a:t>
            </a:r>
            <a:endParaRPr lang="ru-RU" sz="1200" dirty="0">
              <a:solidFill>
                <a:schemeClr val="tx1"/>
              </a:solidFill>
              <a:latin typeface="Century Gothic" pitchFamily="34" charset="0"/>
            </a:endParaRPr>
          </a:p>
          <a:p>
            <a:pPr lvl="1" algn="l"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Century Gothic" pitchFamily="34" charset="0"/>
              </a:rPr>
              <a:t>Активные действия</a:t>
            </a:r>
            <a:endParaRPr lang="ru-RU" sz="1200" dirty="0">
              <a:solidFill>
                <a:schemeClr val="tx1"/>
              </a:solidFill>
              <a:latin typeface="Century Gothic" pitchFamily="34" charset="0"/>
            </a:endParaRP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Century Gothic" pitchFamily="34" charset="0"/>
              </a:rPr>
              <a:t>Изменение отношения </a:t>
            </a:r>
            <a:endParaRPr lang="ru-RU" sz="1400" b="1" dirty="0">
              <a:solidFill>
                <a:schemeClr val="tx1"/>
              </a:solidFill>
              <a:latin typeface="Century Gothic" pitchFamily="34" charset="0"/>
            </a:endParaRPr>
          </a:p>
          <a:p>
            <a:pPr lvl="1" algn="l"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Century Gothic" pitchFamily="34" charset="0"/>
              </a:rPr>
              <a:t>Изменение оценки ситуации</a:t>
            </a:r>
            <a:endParaRPr lang="ru-RU" sz="1200" dirty="0">
              <a:solidFill>
                <a:schemeClr val="tx1"/>
              </a:solidFill>
              <a:latin typeface="Century Gothic" pitchFamily="34" charset="0"/>
            </a:endParaRPr>
          </a:p>
          <a:p>
            <a:pPr lvl="1" algn="l"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Century Gothic" pitchFamily="34" charset="0"/>
              </a:rPr>
              <a:t>Принятие ответственности за развитие ситуации</a:t>
            </a:r>
            <a:endParaRPr lang="ru-RU" sz="1200" dirty="0">
              <a:solidFill>
                <a:schemeClr val="tx1"/>
              </a:solidFill>
              <a:latin typeface="Century Gothic" pitchFamily="34" charset="0"/>
            </a:endParaRP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en-US" b="1" dirty="0" err="1">
                <a:solidFill>
                  <a:schemeClr val="tx1"/>
                </a:solidFill>
                <a:latin typeface="Century Gothic" pitchFamily="34" charset="0"/>
              </a:rPr>
              <a:t>Изменение</a:t>
            </a:r>
            <a:r>
              <a:rPr lang="en-US" b="1" dirty="0">
                <a:solidFill>
                  <a:schemeClr val="tx1"/>
                </a:solidFill>
                <a:latin typeface="Century Gothic" pitchFamily="34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Century Gothic" pitchFamily="34" charset="0"/>
              </a:rPr>
              <a:t>состояния</a:t>
            </a:r>
            <a:endParaRPr lang="ru-RU" b="1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 algn="l" eaLnBrk="1" fontAlgn="auto" hangingPunct="1">
              <a:spcAft>
                <a:spcPts val="0"/>
              </a:spcAft>
              <a:defRPr/>
            </a:pPr>
            <a:endParaRPr lang="ru-RU" dirty="0" smtClean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3277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32772" name="Picture 3" descr="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9800" y="220663"/>
            <a:ext cx="1833563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2773" name="Group 4"/>
          <p:cNvGrpSpPr>
            <a:grpSpLocks/>
          </p:cNvGrpSpPr>
          <p:nvPr/>
        </p:nvGrpSpPr>
        <p:grpSpPr bwMode="auto">
          <a:xfrm>
            <a:off x="6472238" y="6357938"/>
            <a:ext cx="2743200" cy="504825"/>
            <a:chOff x="1440" y="5874"/>
            <a:chExt cx="4320" cy="1034"/>
          </a:xfrm>
        </p:grpSpPr>
        <p:sp>
          <p:nvSpPr>
            <p:cNvPr id="32778" name="Text Box 5"/>
            <p:cNvSpPr txBox="1">
              <a:spLocks noChangeArrowheads="1"/>
            </p:cNvSpPr>
            <p:nvPr/>
          </p:nvSpPr>
          <p:spPr bwMode="auto">
            <a:xfrm>
              <a:off x="1800" y="5874"/>
              <a:ext cx="3960" cy="1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800"/>
                <a:t>Программа Правительства </a:t>
              </a:r>
            </a:p>
            <a:p>
              <a:r>
                <a:rPr lang="ru-RU" sz="800"/>
                <a:t>Санкт-Петербурга «Толерантность». </a:t>
              </a:r>
            </a:p>
            <a:p>
              <a:endParaRPr lang="ru-RU"/>
            </a:p>
          </p:txBody>
        </p:sp>
        <p:pic>
          <p:nvPicPr>
            <p:cNvPr id="32779" name="Picture 6" descr="11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40" y="5950"/>
              <a:ext cx="420" cy="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277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14313" y="6429375"/>
            <a:ext cx="1785937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2970213" algn="ctr"/>
                <a:tab pos="5940425" algn="r"/>
              </a:tabLst>
              <a:defRPr/>
            </a:pPr>
            <a:r>
              <a:rPr lang="en-US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www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spbtolerance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ru</a:t>
            </a:r>
            <a:endParaRPr lang="ru-RU" sz="900" dirty="0">
              <a:ea typeface="+mn-ea"/>
            </a:endParaRPr>
          </a:p>
        </p:txBody>
      </p:sp>
      <p:pic>
        <p:nvPicPr>
          <p:cNvPr id="32776" name="Рисунок 10" descr="logo-nam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25" y="6286500"/>
            <a:ext cx="150018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7" name="Заголовок 11"/>
          <p:cNvSpPr>
            <a:spLocks noGrp="1"/>
          </p:cNvSpPr>
          <p:nvPr>
            <p:ph type="ctrTitle"/>
          </p:nvPr>
        </p:nvSpPr>
        <p:spPr>
          <a:xfrm>
            <a:off x="539552" y="980728"/>
            <a:ext cx="7772400" cy="1470025"/>
          </a:xfrm>
        </p:spPr>
        <p:txBody>
          <a:bodyPr/>
          <a:lstStyle/>
          <a:p>
            <a:r>
              <a:rPr lang="ru-RU" sz="2400" b="1" dirty="0" smtClean="0">
                <a:latin typeface="Century Gothic" pitchFamily="34" charset="0"/>
              </a:rPr>
              <a:t>Конструктивные способы поддержания эмоционального благополучия в стрессовых ситуациях</a:t>
            </a:r>
            <a:br>
              <a:rPr lang="ru-RU" sz="2400" b="1" dirty="0" smtClean="0">
                <a:latin typeface="Century Gothic" pitchFamily="34" charset="0"/>
              </a:rPr>
            </a:br>
            <a:endParaRPr lang="ru-RU" sz="2400" dirty="0" smtClean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ctrTitle"/>
          </p:nvPr>
        </p:nvSpPr>
        <p:spPr>
          <a:xfrm>
            <a:off x="500063" y="1143000"/>
            <a:ext cx="8143875" cy="785813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latin typeface="Century Gothic" pitchFamily="34" charset="0"/>
              </a:rPr>
              <a:t>Образ жизни, помогающий противостоять стрессам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75" y="2214563"/>
            <a:ext cx="6500813" cy="3143250"/>
          </a:xfrm>
        </p:spPr>
        <p:txBody>
          <a:bodyPr rtlCol="0">
            <a:normAutofit fontScale="55000" lnSpcReduction="2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Century Gothic" pitchFamily="34" charset="0"/>
              </a:rPr>
              <a:t>Превратите управление стрессом в привычку</a:t>
            </a: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Century Gothic" pitchFamily="34" charset="0"/>
              </a:rPr>
              <a:t> </a:t>
            </a: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Century Gothic" pitchFamily="34" charset="0"/>
              </a:rPr>
              <a:t>Найдите время и место, где можно побыть одному в тишине и покое хотя бы некоторое время</a:t>
            </a: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Century Gothic" pitchFamily="34" charset="0"/>
              </a:rPr>
              <a:t>Кресло у окна дома</a:t>
            </a: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Century Gothic" pitchFamily="34" charset="0"/>
              </a:rPr>
              <a:t>Книжный магазин</a:t>
            </a: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Century Gothic" pitchFamily="34" charset="0"/>
              </a:rPr>
              <a:t>Ванная комната </a:t>
            </a: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Century Gothic" pitchFamily="34" charset="0"/>
              </a:rPr>
              <a:t>Уютное маленькое кафе</a:t>
            </a: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Century Gothic" pitchFamily="34" charset="0"/>
              </a:rPr>
              <a:t>Парк, сквер</a:t>
            </a: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Century Gothic" pitchFamily="34" charset="0"/>
              </a:rPr>
              <a:t>Библиотека  </a:t>
            </a:r>
          </a:p>
        </p:txBody>
      </p:sp>
      <p:sp>
        <p:nvSpPr>
          <p:cNvPr id="33796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33797" name="Picture 3" descr="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9800" y="220663"/>
            <a:ext cx="1833563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3798" name="Group 4"/>
          <p:cNvGrpSpPr>
            <a:grpSpLocks/>
          </p:cNvGrpSpPr>
          <p:nvPr/>
        </p:nvGrpSpPr>
        <p:grpSpPr bwMode="auto">
          <a:xfrm>
            <a:off x="6472238" y="6357938"/>
            <a:ext cx="2743200" cy="504825"/>
            <a:chOff x="1440" y="5874"/>
            <a:chExt cx="4320" cy="1034"/>
          </a:xfrm>
        </p:grpSpPr>
        <p:sp>
          <p:nvSpPr>
            <p:cNvPr id="33802" name="Text Box 5"/>
            <p:cNvSpPr txBox="1">
              <a:spLocks noChangeArrowheads="1"/>
            </p:cNvSpPr>
            <p:nvPr/>
          </p:nvSpPr>
          <p:spPr bwMode="auto">
            <a:xfrm>
              <a:off x="1800" y="5874"/>
              <a:ext cx="3960" cy="1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800"/>
                <a:t>Программа Правительства </a:t>
              </a:r>
            </a:p>
            <a:p>
              <a:r>
                <a:rPr lang="ru-RU" sz="800"/>
                <a:t>Санкт-Петербурга «Толерантность». </a:t>
              </a:r>
            </a:p>
            <a:p>
              <a:endParaRPr lang="ru-RU"/>
            </a:p>
          </p:txBody>
        </p:sp>
        <p:pic>
          <p:nvPicPr>
            <p:cNvPr id="33803" name="Picture 6" descr="11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40" y="5950"/>
              <a:ext cx="420" cy="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3799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142875" y="6429375"/>
            <a:ext cx="1785938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2970213" algn="ctr"/>
                <a:tab pos="5940425" algn="r"/>
              </a:tabLst>
              <a:defRPr/>
            </a:pPr>
            <a:r>
              <a:rPr lang="en-US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www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spbtolerance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ru</a:t>
            </a:r>
            <a:endParaRPr lang="ru-RU" sz="900" dirty="0">
              <a:ea typeface="+mn-ea"/>
            </a:endParaRPr>
          </a:p>
        </p:txBody>
      </p:sp>
      <p:pic>
        <p:nvPicPr>
          <p:cNvPr id="33801" name="Рисунок 10" descr="logo-nam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13" y="6286500"/>
            <a:ext cx="1500187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75" y="1143000"/>
            <a:ext cx="7772400" cy="78581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>
                <a:latin typeface="Century Gothic" pitchFamily="34" charset="0"/>
              </a:rPr>
              <a:t>Ищите и создавайте источники положительных эмоций:</a:t>
            </a:r>
          </a:p>
        </p:txBody>
      </p:sp>
      <p:sp>
        <p:nvSpPr>
          <p:cNvPr id="3481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34820" name="Picture 3" descr="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9800" y="220663"/>
            <a:ext cx="1833563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4821" name="Group 4"/>
          <p:cNvGrpSpPr>
            <a:grpSpLocks/>
          </p:cNvGrpSpPr>
          <p:nvPr/>
        </p:nvGrpSpPr>
        <p:grpSpPr bwMode="auto">
          <a:xfrm>
            <a:off x="6472238" y="6357938"/>
            <a:ext cx="2743200" cy="504825"/>
            <a:chOff x="1440" y="5874"/>
            <a:chExt cx="4320" cy="1034"/>
          </a:xfrm>
        </p:grpSpPr>
        <p:sp>
          <p:nvSpPr>
            <p:cNvPr id="34851" name="Text Box 5"/>
            <p:cNvSpPr txBox="1">
              <a:spLocks noChangeArrowheads="1"/>
            </p:cNvSpPr>
            <p:nvPr/>
          </p:nvSpPr>
          <p:spPr bwMode="auto">
            <a:xfrm>
              <a:off x="1800" y="5874"/>
              <a:ext cx="3960" cy="1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800"/>
                <a:t>Программа Правительства </a:t>
              </a:r>
            </a:p>
            <a:p>
              <a:r>
                <a:rPr lang="ru-RU" sz="800"/>
                <a:t>Санкт-Петербурга «Толерантность». </a:t>
              </a:r>
            </a:p>
            <a:p>
              <a:endParaRPr lang="ru-RU"/>
            </a:p>
          </p:txBody>
        </p:sp>
        <p:pic>
          <p:nvPicPr>
            <p:cNvPr id="34852" name="Picture 6" descr="11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40" y="5950"/>
              <a:ext cx="420" cy="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4822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142875" y="6429375"/>
            <a:ext cx="1785938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2970213" algn="ctr"/>
                <a:tab pos="5940425" algn="r"/>
              </a:tabLst>
              <a:defRPr/>
            </a:pPr>
            <a:r>
              <a:rPr lang="en-US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www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spbtolerance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ru</a:t>
            </a:r>
            <a:endParaRPr lang="ru-RU" sz="900" dirty="0">
              <a:ea typeface="+mn-ea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857250" y="2214563"/>
          <a:ext cx="7572428" cy="3429025"/>
        </p:xfrm>
        <a:graphic>
          <a:graphicData uri="http://schemas.openxmlformats.org/drawingml/2006/table">
            <a:tbl>
              <a:tblPr/>
              <a:tblGrid>
                <a:gridCol w="3785830"/>
                <a:gridCol w="3786598"/>
              </a:tblGrid>
              <a:tr h="428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33375" algn="l"/>
                          <a:tab pos="1450340" algn="ctr"/>
                        </a:tabLst>
                      </a:pPr>
                      <a:r>
                        <a:rPr lang="ru-RU" sz="14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Хобби</a:t>
                      </a: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33375" algn="l"/>
                          <a:tab pos="1450340" algn="ctr"/>
                        </a:tabLst>
                      </a:pPr>
                      <a:r>
                        <a:rPr lang="ru-RU" sz="14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Встречи с новыми людьми</a:t>
                      </a: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33375" algn="l"/>
                          <a:tab pos="1450340" algn="ctr"/>
                        </a:tabLst>
                      </a:pPr>
                      <a:r>
                        <a:rPr lang="ru-RU" sz="1400">
                          <a:latin typeface="Century Gothic" pitchFamily="34" charset="0"/>
                          <a:ea typeface="Calibri"/>
                          <a:cs typeface="Times New Roman"/>
                        </a:rPr>
                        <a:t>Получение удовольствия от работы</a:t>
                      </a: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33375" algn="l"/>
                          <a:tab pos="1450340" algn="ctr"/>
                        </a:tabLst>
                      </a:pPr>
                      <a:r>
                        <a:rPr lang="ru-RU" sz="1400">
                          <a:latin typeface="Century Gothic" pitchFamily="34" charset="0"/>
                          <a:ea typeface="Calibri"/>
                          <a:cs typeface="Times New Roman"/>
                        </a:rPr>
                        <a:t>Научиться чему-то новому</a:t>
                      </a: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33375" algn="l"/>
                          <a:tab pos="1450340" algn="ctr"/>
                        </a:tabLst>
                      </a:pPr>
                      <a:r>
                        <a:rPr lang="ru-RU" sz="1400">
                          <a:latin typeface="Century Gothic" pitchFamily="34" charset="0"/>
                          <a:ea typeface="Calibri"/>
                          <a:cs typeface="Times New Roman"/>
                        </a:rPr>
                        <a:t>Духовные верования</a:t>
                      </a: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33375" algn="l"/>
                          <a:tab pos="1450340" algn="ctr"/>
                        </a:tabLst>
                      </a:pPr>
                      <a:r>
                        <a:rPr lang="ru-RU" sz="1400">
                          <a:latin typeface="Century Gothic" pitchFamily="34" charset="0"/>
                          <a:ea typeface="Calibri"/>
                          <a:cs typeface="Times New Roman"/>
                        </a:rPr>
                        <a:t>Регулярный отпуск</a:t>
                      </a: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72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33375" algn="l"/>
                          <a:tab pos="1450340" algn="ctr"/>
                        </a:tabLst>
                      </a:pPr>
                      <a:r>
                        <a:rPr lang="ru-RU" sz="1400">
                          <a:latin typeface="Century Gothic" pitchFamily="34" charset="0"/>
                          <a:ea typeface="Calibri"/>
                          <a:cs typeface="Times New Roman"/>
                        </a:rPr>
                        <a:t>Родные и близкие, которые поддержат меня в трудные минуты</a:t>
                      </a: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33375" algn="l"/>
                          <a:tab pos="1450340" algn="ctr"/>
                        </a:tabLst>
                      </a:pPr>
                      <a:r>
                        <a:rPr lang="ru-RU" sz="1400">
                          <a:latin typeface="Century Gothic" pitchFamily="34" charset="0"/>
                          <a:ea typeface="Calibri"/>
                          <a:cs typeface="Times New Roman"/>
                        </a:rPr>
                        <a:t>Друзья, с которыми могу обсудить свои проблемы и приятно провести время</a:t>
                      </a: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33375" algn="l"/>
                          <a:tab pos="1450340" algn="ctr"/>
                        </a:tabLst>
                      </a:pPr>
                      <a:r>
                        <a:rPr lang="ru-RU" sz="1400">
                          <a:latin typeface="Century Gothic" pitchFamily="34" charset="0"/>
                          <a:ea typeface="Calibri"/>
                          <a:cs typeface="Times New Roman"/>
                        </a:rPr>
                        <a:t>Выезд на природу</a:t>
                      </a: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33375" algn="l"/>
                          <a:tab pos="1450340" algn="ctr"/>
                        </a:tabLst>
                      </a:pPr>
                      <a:r>
                        <a:rPr lang="ru-RU" sz="1400">
                          <a:latin typeface="Century Gothic" pitchFamily="34" charset="0"/>
                          <a:ea typeface="Calibri"/>
                          <a:cs typeface="Times New Roman"/>
                        </a:rPr>
                        <a:t>Делать то, что может развеселить</a:t>
                      </a: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33375" algn="l"/>
                          <a:tab pos="1450340" algn="ctr"/>
                        </a:tabLst>
                      </a:pPr>
                      <a:r>
                        <a:rPr lang="ru-RU" sz="1400">
                          <a:latin typeface="Century Gothic" pitchFamily="34" charset="0"/>
                          <a:ea typeface="Calibri"/>
                          <a:cs typeface="Times New Roman"/>
                        </a:rPr>
                        <a:t>Отдых играючи</a:t>
                      </a: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33375" algn="l"/>
                          <a:tab pos="1450340" algn="ctr"/>
                        </a:tabLst>
                      </a:pPr>
                      <a:r>
                        <a:rPr lang="ru-RU" sz="14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Домашнее животное</a:t>
                      </a: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33375" algn="l"/>
                          <a:tab pos="1450340" algn="ctr"/>
                        </a:tabLst>
                      </a:pPr>
                      <a:r>
                        <a:rPr lang="ru-RU" sz="1400">
                          <a:latin typeface="Century Gothic" pitchFamily="34" charset="0"/>
                          <a:ea typeface="Calibri"/>
                          <a:cs typeface="Times New Roman"/>
                        </a:rPr>
                        <a:t>Приготовление вкусненького</a:t>
                      </a: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33375" algn="l"/>
                          <a:tab pos="1450340" algn="ctr"/>
                        </a:tabLst>
                      </a:pPr>
                      <a:r>
                        <a:rPr lang="ru-RU" sz="14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Чтение хорошей книги</a:t>
                      </a: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4850" name="Рисунок 11" descr="logo-nam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63" y="6215063"/>
            <a:ext cx="1500187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35843" name="Picture 3" descr="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9800" y="220663"/>
            <a:ext cx="1833563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5844" name="Group 4"/>
          <p:cNvGrpSpPr>
            <a:grpSpLocks/>
          </p:cNvGrpSpPr>
          <p:nvPr/>
        </p:nvGrpSpPr>
        <p:grpSpPr bwMode="auto">
          <a:xfrm>
            <a:off x="6472238" y="6357938"/>
            <a:ext cx="2743200" cy="504825"/>
            <a:chOff x="1440" y="5874"/>
            <a:chExt cx="4320" cy="1034"/>
          </a:xfrm>
        </p:grpSpPr>
        <p:sp>
          <p:nvSpPr>
            <p:cNvPr id="35857" name="Text Box 5"/>
            <p:cNvSpPr txBox="1">
              <a:spLocks noChangeArrowheads="1"/>
            </p:cNvSpPr>
            <p:nvPr/>
          </p:nvSpPr>
          <p:spPr bwMode="auto">
            <a:xfrm>
              <a:off x="1800" y="5874"/>
              <a:ext cx="3960" cy="1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800"/>
                <a:t>Программа Правительства </a:t>
              </a:r>
            </a:p>
            <a:p>
              <a:r>
                <a:rPr lang="ru-RU" sz="800"/>
                <a:t>Санкт-Петербурга «Толерантность». </a:t>
              </a:r>
            </a:p>
            <a:p>
              <a:endParaRPr lang="ru-RU"/>
            </a:p>
          </p:txBody>
        </p:sp>
        <p:pic>
          <p:nvPicPr>
            <p:cNvPr id="35858" name="Picture 6" descr="11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40" y="5950"/>
              <a:ext cx="420" cy="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5845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142875" y="6429375"/>
            <a:ext cx="1785938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2970213" algn="ctr"/>
                <a:tab pos="5940425" algn="r"/>
              </a:tabLst>
              <a:defRPr/>
            </a:pPr>
            <a:r>
              <a:rPr lang="en-US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www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spbtolerance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ru</a:t>
            </a:r>
            <a:endParaRPr lang="ru-RU" sz="900" dirty="0">
              <a:ea typeface="+mn-ea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1143000" y="1571625"/>
          <a:ext cx="7286675" cy="4181221"/>
        </p:xfrm>
        <a:graphic>
          <a:graphicData uri="http://schemas.openxmlformats.org/drawingml/2006/table">
            <a:tbl>
              <a:tblPr/>
              <a:tblGrid>
                <a:gridCol w="2221556"/>
                <a:gridCol w="5065119"/>
              </a:tblGrid>
              <a:tr h="371477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 smtClean="0">
                        <a:effectLst/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effectLst/>
                          <a:latin typeface="Century Gothic" pitchFamily="34" charset="0"/>
                          <a:ea typeface="Calibri"/>
                          <a:cs typeface="Times New Roman"/>
                        </a:rPr>
                        <a:t>Когда </a:t>
                      </a:r>
                      <a:r>
                        <a:rPr lang="ru-RU" sz="1600" b="1" dirty="0">
                          <a:effectLst/>
                          <a:latin typeface="Century Gothic" pitchFamily="34" charset="0"/>
                          <a:ea typeface="Calibri"/>
                          <a:cs typeface="Times New Roman"/>
                        </a:rPr>
                        <a:t>в последний раз вы…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"/>
                        <a:tabLst>
                          <a:tab pos="-4983480" algn="l"/>
                        </a:tabLst>
                      </a:pPr>
                      <a:endParaRPr lang="ru-RU" sz="1600" dirty="0" smtClean="0">
                        <a:effectLst/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"/>
                        <a:tabLst>
                          <a:tab pos="-4983480" algn="l"/>
                        </a:tabLst>
                      </a:pPr>
                      <a:r>
                        <a:rPr lang="ru-RU" sz="1600" dirty="0" smtClean="0">
                          <a:effectLst/>
                          <a:latin typeface="Century Gothic" pitchFamily="34" charset="0"/>
                          <a:ea typeface="Calibri"/>
                          <a:cs typeface="Times New Roman"/>
                        </a:rPr>
                        <a:t>гуляли </a:t>
                      </a:r>
                      <a:r>
                        <a:rPr lang="ru-RU" sz="1600" dirty="0">
                          <a:effectLst/>
                          <a:latin typeface="Century Gothic" pitchFamily="34" charset="0"/>
                          <a:ea typeface="Calibri"/>
                          <a:cs typeface="Times New Roman"/>
                        </a:rPr>
                        <a:t>по парку?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"/>
                        <a:tabLst>
                          <a:tab pos="-4983480" algn="l"/>
                        </a:tabLst>
                      </a:pPr>
                      <a:r>
                        <a:rPr lang="ru-RU" sz="1600" dirty="0">
                          <a:effectLst/>
                          <a:latin typeface="Century Gothic" pitchFamily="34" charset="0"/>
                          <a:ea typeface="Calibri"/>
                          <a:cs typeface="Times New Roman"/>
                        </a:rPr>
                        <a:t>ходили по магазинам ради удовольствия?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"/>
                        <a:tabLst>
                          <a:tab pos="-4983480" algn="l"/>
                        </a:tabLst>
                      </a:pPr>
                      <a:r>
                        <a:rPr lang="ru-RU" sz="1600" dirty="0">
                          <a:effectLst/>
                          <a:latin typeface="Century Gothic" pitchFamily="34" charset="0"/>
                          <a:ea typeface="Calibri"/>
                          <a:cs typeface="Times New Roman"/>
                        </a:rPr>
                        <a:t>были на концерте, на дискотеке, в театре, в кино, на стадионе?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"/>
                        <a:tabLst>
                          <a:tab pos="-4983480" algn="l"/>
                        </a:tabLst>
                      </a:pPr>
                      <a:r>
                        <a:rPr lang="ru-RU" sz="1600" dirty="0">
                          <a:effectLst/>
                          <a:latin typeface="Century Gothic" pitchFamily="34" charset="0"/>
                          <a:ea typeface="Calibri"/>
                          <a:cs typeface="Times New Roman"/>
                        </a:rPr>
                        <a:t>посещали музей?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"/>
                        <a:tabLst>
                          <a:tab pos="-4983480" algn="l"/>
                        </a:tabLst>
                      </a:pPr>
                      <a:r>
                        <a:rPr lang="ru-RU" sz="1600" dirty="0">
                          <a:effectLst/>
                          <a:latin typeface="Century Gothic" pitchFamily="34" charset="0"/>
                          <a:ea typeface="Calibri"/>
                          <a:cs typeface="Times New Roman"/>
                        </a:rPr>
                        <a:t>зашли в кафе и просто посидели там без дела?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"/>
                        <a:tabLst>
                          <a:tab pos="-4983480" algn="l"/>
                        </a:tabLst>
                      </a:pPr>
                      <a:r>
                        <a:rPr lang="ru-RU" sz="1600" dirty="0">
                          <a:effectLst/>
                          <a:latin typeface="Century Gothic" pitchFamily="34" charset="0"/>
                          <a:ea typeface="Calibri"/>
                          <a:cs typeface="Times New Roman"/>
                        </a:rPr>
                        <a:t>провели несколько часов в библиотеке?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"/>
                        <a:tabLst>
                          <a:tab pos="-4983480" algn="l"/>
                        </a:tabLst>
                      </a:pPr>
                      <a:r>
                        <a:rPr lang="ru-RU" sz="1600" dirty="0">
                          <a:effectLst/>
                          <a:latin typeface="Century Gothic" pitchFamily="34" charset="0"/>
                          <a:ea typeface="Calibri"/>
                          <a:cs typeface="Times New Roman"/>
                        </a:rPr>
                        <a:t>купили себе букет цветов?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"/>
                        <a:tabLst>
                          <a:tab pos="-4983480" algn="l"/>
                        </a:tabLst>
                      </a:pPr>
                      <a:r>
                        <a:rPr lang="ru-RU" sz="1600" dirty="0">
                          <a:effectLst/>
                          <a:latin typeface="Century Gothic" pitchFamily="34" charset="0"/>
                          <a:ea typeface="Calibri"/>
                          <a:cs typeface="Times New Roman"/>
                        </a:rPr>
                        <a:t>завязали разговор с незнакомцем?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"/>
                        <a:tabLst>
                          <a:tab pos="-4983480" algn="l"/>
                        </a:tabLst>
                      </a:pPr>
                      <a:r>
                        <a:rPr lang="ru-RU" sz="1600" dirty="0">
                          <a:effectLst/>
                          <a:latin typeface="Century Gothic" pitchFamily="34" charset="0"/>
                          <a:ea typeface="Calibri"/>
                          <a:cs typeface="Times New Roman"/>
                        </a:rPr>
                        <a:t>читали газету, спокойно попивая чашечку кофе?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"/>
                        <a:tabLst>
                          <a:tab pos="-4983480" algn="l"/>
                        </a:tabLst>
                      </a:pPr>
                      <a:r>
                        <a:rPr lang="ru-RU" sz="1600" dirty="0">
                          <a:effectLst/>
                          <a:latin typeface="Century Gothic" pitchFamily="34" charset="0"/>
                          <a:ea typeface="Calibri"/>
                          <a:cs typeface="Times New Roman"/>
                        </a:rPr>
                        <a:t>бродили по незнакомым улицам</a:t>
                      </a:r>
                      <a:r>
                        <a:rPr lang="ru-RU" sz="1600" dirty="0" smtClean="0">
                          <a:effectLst/>
                          <a:latin typeface="Century Gothic" pitchFamily="34" charset="0"/>
                          <a:ea typeface="Calibri"/>
                          <a:cs typeface="Times New Roman"/>
                        </a:rPr>
                        <a:t>?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"/>
                        <a:tabLst>
                          <a:tab pos="-4983480" algn="l"/>
                        </a:tabLst>
                      </a:pPr>
                      <a:r>
                        <a:rPr lang="ru-RU" sz="1600" dirty="0" smtClean="0">
                          <a:effectLst/>
                          <a:latin typeface="Century Gothic" pitchFamily="34" charset="0"/>
                          <a:ea typeface="Calibri"/>
                          <a:cs typeface="Times New Roman"/>
                        </a:rPr>
                        <a:t>… </a:t>
                      </a:r>
                      <a:endParaRPr lang="ru-RU" sz="1600" dirty="0">
                        <a:effectLst/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ru-RU" sz="1400">
                <a:effectLst>
                  <a:outerShdw blurRad="38100" dist="38100" dir="2700000" algn="tl">
                    <a:srgbClr val="C0C0C0"/>
                  </a:outerShdw>
                </a:effectLst>
                <a:ea typeface="Calibri" pitchFamily="34" charset="0"/>
              </a:rPr>
              <a:t/>
            </a:r>
            <a:br>
              <a:rPr lang="ru-RU" sz="1400">
                <a:effectLst>
                  <a:outerShdw blurRad="38100" dist="38100" dir="2700000" algn="tl">
                    <a:srgbClr val="C0C0C0"/>
                  </a:outerShdw>
                </a:effectLst>
                <a:ea typeface="Calibri" pitchFamily="34" charset="0"/>
              </a:rPr>
            </a:br>
            <a:endParaRPr lang="ru-RU" sz="900">
              <a:ea typeface="+mn-ea"/>
            </a:endParaRPr>
          </a:p>
          <a:p>
            <a:pPr eaLnBrk="0" hangingPunct="0">
              <a:defRPr/>
            </a:pPr>
            <a:endParaRPr lang="ru-RU">
              <a:ea typeface="+mn-ea"/>
            </a:endParaRPr>
          </a:p>
        </p:txBody>
      </p:sp>
      <p:pic>
        <p:nvPicPr>
          <p:cNvPr id="35856" name="Рисунок 10" descr="logo-nam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88" y="6286500"/>
            <a:ext cx="1500187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>
          <a:xfrm>
            <a:off x="642938" y="1143000"/>
            <a:ext cx="7772400" cy="571500"/>
          </a:xfrm>
        </p:spPr>
        <p:txBody>
          <a:bodyPr/>
          <a:lstStyle/>
          <a:p>
            <a:pPr algn="l" eaLnBrk="1" hangingPunct="1"/>
            <a:r>
              <a:rPr lang="en-US" sz="2800" b="1" dirty="0" smtClean="0">
                <a:latin typeface="Century Gothic" pitchFamily="34" charset="0"/>
              </a:rPr>
              <a:t>	</a:t>
            </a:r>
            <a:r>
              <a:rPr lang="ru-RU" sz="2800" b="1" dirty="0" smtClean="0">
                <a:latin typeface="Century Gothic" pitchFamily="34" charset="0"/>
              </a:rPr>
              <a:t>Цели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772816"/>
            <a:ext cx="8001000" cy="4000500"/>
          </a:xfrm>
        </p:spPr>
        <p:txBody>
          <a:bodyPr rtlCol="0">
            <a:normAutofit/>
          </a:bodyPr>
          <a:lstStyle/>
          <a:p>
            <a:pPr algn="l">
              <a:buFont typeface="Courier New" pitchFamily="49" charset="0"/>
              <a:buChar char="o"/>
            </a:pPr>
            <a:r>
              <a:rPr lang="ru-RU" sz="2000" dirty="0" smtClean="0">
                <a:solidFill>
                  <a:schemeClr val="tx1"/>
                </a:solidFill>
                <a:latin typeface="Century Gothic" pitchFamily="34" charset="0"/>
              </a:rPr>
              <a:t>формирование и укрепление установки на трансляцию ценностей толерантности и гражданского единства воспитанникам в дошкольной образовательной среде</a:t>
            </a:r>
            <a:r>
              <a:rPr lang="ru-RU" sz="2000" dirty="0" smtClean="0">
                <a:solidFill>
                  <a:schemeClr val="tx1"/>
                </a:solidFill>
                <a:latin typeface="Century Gothic" pitchFamily="34" charset="0"/>
              </a:rPr>
              <a:t>;</a:t>
            </a:r>
            <a:endParaRPr lang="en-US" sz="2000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 algn="l"/>
            <a:endParaRPr lang="ru-RU" sz="2000" b="1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 algn="l">
              <a:buFont typeface="Courier New" pitchFamily="49" charset="0"/>
              <a:buChar char="o"/>
            </a:pPr>
            <a:r>
              <a:rPr lang="ru-RU" sz="2000" dirty="0" smtClean="0">
                <a:solidFill>
                  <a:schemeClr val="tx1"/>
                </a:solidFill>
                <a:latin typeface="Century Gothic" pitchFamily="34" charset="0"/>
              </a:rPr>
              <a:t>обмен опытом и освоение технологий формирования толерантности и взаимоуважения средствами учебного процесса в дошкольной образовательной среде</a:t>
            </a:r>
            <a:r>
              <a:rPr lang="ru-RU" sz="2000" dirty="0" smtClean="0">
                <a:solidFill>
                  <a:schemeClr val="tx1"/>
                </a:solidFill>
                <a:latin typeface="Century Gothic" pitchFamily="34" charset="0"/>
              </a:rPr>
              <a:t>;</a:t>
            </a:r>
            <a:endParaRPr lang="en-US" sz="2000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 algn="l"/>
            <a:endParaRPr lang="ru-RU" sz="2000" b="1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 algn="l">
              <a:buFont typeface="Courier New" pitchFamily="49" charset="0"/>
              <a:buChar char="o"/>
            </a:pPr>
            <a:r>
              <a:rPr lang="ru-RU" sz="2000" dirty="0" smtClean="0">
                <a:solidFill>
                  <a:schemeClr val="tx1"/>
                </a:solidFill>
                <a:latin typeface="Century Gothic" pitchFamily="34" charset="0"/>
              </a:rPr>
              <a:t>формирование банка идей и технологий по формированию толерантности и организации диалога в процессе обучения в дошкольной образовательной среде.</a:t>
            </a:r>
            <a:endParaRPr lang="ru-RU" sz="2000" b="1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4100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4101" name="Picture 3" descr="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9800" y="220663"/>
            <a:ext cx="1833563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102" name="Group 4"/>
          <p:cNvGrpSpPr>
            <a:grpSpLocks/>
          </p:cNvGrpSpPr>
          <p:nvPr/>
        </p:nvGrpSpPr>
        <p:grpSpPr bwMode="auto">
          <a:xfrm>
            <a:off x="6472238" y="6357938"/>
            <a:ext cx="2743200" cy="504825"/>
            <a:chOff x="1440" y="5874"/>
            <a:chExt cx="4320" cy="1034"/>
          </a:xfrm>
        </p:grpSpPr>
        <p:sp>
          <p:nvSpPr>
            <p:cNvPr id="4106" name="Text Box 5"/>
            <p:cNvSpPr txBox="1">
              <a:spLocks noChangeArrowheads="1"/>
            </p:cNvSpPr>
            <p:nvPr/>
          </p:nvSpPr>
          <p:spPr bwMode="auto">
            <a:xfrm>
              <a:off x="1800" y="5874"/>
              <a:ext cx="3960" cy="1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800"/>
                <a:t>Программа Правительства </a:t>
              </a:r>
            </a:p>
            <a:p>
              <a:r>
                <a:rPr lang="ru-RU" sz="800"/>
                <a:t>Санкт-Петербурга «Толерантность». </a:t>
              </a:r>
            </a:p>
            <a:p>
              <a:endParaRPr lang="ru-RU"/>
            </a:p>
          </p:txBody>
        </p:sp>
        <p:pic>
          <p:nvPicPr>
            <p:cNvPr id="4107" name="Picture 6" descr="11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40" y="5950"/>
              <a:ext cx="420" cy="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103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85750" y="6429375"/>
            <a:ext cx="1785938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2970213" algn="ctr"/>
                <a:tab pos="5940425" algn="r"/>
              </a:tabLst>
              <a:defRPr/>
            </a:pPr>
            <a:r>
              <a:rPr lang="en-US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www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spbtolerance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ru</a:t>
            </a:r>
            <a:endParaRPr lang="ru-RU" sz="900" dirty="0">
              <a:ea typeface="+mn-ea"/>
            </a:endParaRPr>
          </a:p>
        </p:txBody>
      </p:sp>
      <p:pic>
        <p:nvPicPr>
          <p:cNvPr id="4105" name="Рисунок 10" descr="logo-nam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6357938"/>
            <a:ext cx="150018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36867" name="Picture 3" descr="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9800" y="220663"/>
            <a:ext cx="1833563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6868" name="Group 4"/>
          <p:cNvGrpSpPr>
            <a:grpSpLocks/>
          </p:cNvGrpSpPr>
          <p:nvPr/>
        </p:nvGrpSpPr>
        <p:grpSpPr bwMode="auto">
          <a:xfrm>
            <a:off x="6472238" y="6357938"/>
            <a:ext cx="2743200" cy="504825"/>
            <a:chOff x="1440" y="5874"/>
            <a:chExt cx="4320" cy="1034"/>
          </a:xfrm>
        </p:grpSpPr>
        <p:sp>
          <p:nvSpPr>
            <p:cNvPr id="36875" name="Text Box 5"/>
            <p:cNvSpPr txBox="1">
              <a:spLocks noChangeArrowheads="1"/>
            </p:cNvSpPr>
            <p:nvPr/>
          </p:nvSpPr>
          <p:spPr bwMode="auto">
            <a:xfrm>
              <a:off x="1800" y="5874"/>
              <a:ext cx="3960" cy="1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800"/>
                <a:t>Программа Правительства </a:t>
              </a:r>
            </a:p>
            <a:p>
              <a:r>
                <a:rPr lang="ru-RU" sz="800"/>
                <a:t>Санкт-Петербурга «Толерантность». </a:t>
              </a:r>
            </a:p>
            <a:p>
              <a:endParaRPr lang="ru-RU"/>
            </a:p>
          </p:txBody>
        </p:sp>
        <p:pic>
          <p:nvPicPr>
            <p:cNvPr id="36876" name="Picture 6" descr="11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40" y="5950"/>
              <a:ext cx="420" cy="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6869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142875" y="6429375"/>
            <a:ext cx="1785938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2970213" algn="ctr"/>
                <a:tab pos="5940425" algn="r"/>
              </a:tabLst>
              <a:defRPr/>
            </a:pPr>
            <a:r>
              <a:rPr lang="en-US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www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spbtolerance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ru</a:t>
            </a:r>
            <a:endParaRPr lang="ru-RU" sz="900" dirty="0">
              <a:ea typeface="+mn-ea"/>
            </a:endParaRPr>
          </a:p>
        </p:txBody>
      </p:sp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ru-RU" sz="1400">
                <a:effectLst>
                  <a:outerShdw blurRad="38100" dist="38100" dir="2700000" algn="tl">
                    <a:srgbClr val="C0C0C0"/>
                  </a:outerShdw>
                </a:effectLst>
                <a:ea typeface="Calibri" pitchFamily="34" charset="0"/>
              </a:rPr>
              <a:t/>
            </a:r>
            <a:br>
              <a:rPr lang="ru-RU" sz="1400">
                <a:effectLst>
                  <a:outerShdw blurRad="38100" dist="38100" dir="2700000" algn="tl">
                    <a:srgbClr val="C0C0C0"/>
                  </a:outerShdw>
                </a:effectLst>
                <a:ea typeface="Calibri" pitchFamily="34" charset="0"/>
              </a:rPr>
            </a:br>
            <a:endParaRPr lang="ru-RU" sz="900">
              <a:ea typeface="+mn-ea"/>
            </a:endParaRPr>
          </a:p>
          <a:p>
            <a:pPr eaLnBrk="0" hangingPunct="0">
              <a:defRPr/>
            </a:pPr>
            <a:endParaRPr lang="ru-RU">
              <a:ea typeface="+mn-ea"/>
            </a:endParaRPr>
          </a:p>
        </p:txBody>
      </p:sp>
      <p:pic>
        <p:nvPicPr>
          <p:cNvPr id="36872" name="Рисунок 10" descr="logo-nam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88" y="6286500"/>
            <a:ext cx="1500187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3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813" y="1214438"/>
            <a:ext cx="3489325" cy="458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4357688" y="1500188"/>
            <a:ext cx="4071937" cy="2216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ru-RU" sz="2400" b="1" dirty="0">
                <a:latin typeface="Century Gothic" pitchFamily="34" charset="0"/>
              </a:rPr>
              <a:t>Задание:</a:t>
            </a:r>
          </a:p>
          <a:p>
            <a:endParaRPr lang="ru-RU" sz="2400" dirty="0">
              <a:latin typeface="Century Gothic" pitchFamily="34" charset="0"/>
            </a:endParaRPr>
          </a:p>
          <a:p>
            <a:r>
              <a:rPr lang="ru-RU" sz="2400" i="1" dirty="0">
                <a:latin typeface="Century Gothic" pitchFamily="34" charset="0"/>
              </a:rPr>
              <a:t>«Я такой же, как и ты…»</a:t>
            </a:r>
          </a:p>
          <a:p>
            <a:endParaRPr lang="ru-RU" sz="2400" i="1" dirty="0">
              <a:latin typeface="Century Gothic" pitchFamily="34" charset="0"/>
            </a:endParaRPr>
          </a:p>
          <a:p>
            <a:r>
              <a:rPr lang="ru-RU" sz="2400" i="1" dirty="0">
                <a:latin typeface="Century Gothic" pitchFamily="34" charset="0"/>
              </a:rPr>
              <a:t>«Я отличаюсь от тебя…» </a:t>
            </a:r>
          </a:p>
          <a:p>
            <a:endParaRPr lang="ru-RU" dirty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ctrTitle"/>
          </p:nvPr>
        </p:nvSpPr>
        <p:spPr>
          <a:xfrm>
            <a:off x="714375" y="1428750"/>
            <a:ext cx="7772400" cy="642938"/>
          </a:xfrm>
        </p:spPr>
        <p:txBody>
          <a:bodyPr/>
          <a:lstStyle/>
          <a:p>
            <a:pPr eaLnBrk="1" hangingPunct="1"/>
            <a:r>
              <a:rPr lang="ru-RU" sz="2800" dirty="0" smtClean="0">
                <a:latin typeface="Century Gothic" pitchFamily="34" charset="0"/>
              </a:rPr>
              <a:t>Нас всех объединяет </a:t>
            </a:r>
          </a:p>
        </p:txBody>
      </p:sp>
      <p:sp>
        <p:nvSpPr>
          <p:cNvPr id="3891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313" y="2357438"/>
            <a:ext cx="6429375" cy="2857500"/>
          </a:xfrm>
        </p:spPr>
        <p:txBody>
          <a:bodyPr/>
          <a:lstStyle/>
          <a:p>
            <a:pPr algn="just" eaLnBrk="1" hangingPunct="1">
              <a:buFont typeface="Arial" pitchFamily="34" charset="0"/>
              <a:buChar char="•"/>
            </a:pPr>
            <a:r>
              <a:rPr lang="ru-RU" sz="1800" i="1" dirty="0" smtClean="0">
                <a:solidFill>
                  <a:schemeClr val="tx1"/>
                </a:solidFill>
                <a:latin typeface="Century Gothic" pitchFamily="34" charset="0"/>
              </a:rPr>
              <a:t>Русский язык </a:t>
            </a:r>
          </a:p>
          <a:p>
            <a:pPr algn="just" eaLnBrk="1" hangingPunct="1">
              <a:buFont typeface="Arial" pitchFamily="34" charset="0"/>
              <a:buChar char="•"/>
            </a:pPr>
            <a:r>
              <a:rPr lang="ru-RU" sz="1800" i="1" dirty="0" smtClean="0">
                <a:solidFill>
                  <a:schemeClr val="tx1"/>
                </a:solidFill>
                <a:latin typeface="Century Gothic" pitchFamily="34" charset="0"/>
              </a:rPr>
              <a:t>Уважение и толерантность</a:t>
            </a:r>
          </a:p>
          <a:p>
            <a:pPr algn="just" eaLnBrk="1" hangingPunct="1">
              <a:buFont typeface="Arial" pitchFamily="34" charset="0"/>
              <a:buChar char="•"/>
            </a:pPr>
            <a:r>
              <a:rPr lang="ru-RU" sz="1800" i="1" dirty="0" smtClean="0">
                <a:solidFill>
                  <a:schemeClr val="tx1"/>
                </a:solidFill>
                <a:latin typeface="Century Gothic" pitchFamily="34" charset="0"/>
              </a:rPr>
              <a:t>Общечеловеческие ценности </a:t>
            </a:r>
          </a:p>
          <a:p>
            <a:pPr algn="just" eaLnBrk="1" hangingPunct="1">
              <a:buFont typeface="Arial" pitchFamily="34" charset="0"/>
              <a:buChar char="•"/>
            </a:pPr>
            <a:r>
              <a:rPr lang="ru-RU" sz="1800" i="1" dirty="0" smtClean="0">
                <a:solidFill>
                  <a:schemeClr val="tx1"/>
                </a:solidFill>
                <a:latin typeface="Century Gothic" pitchFamily="34" charset="0"/>
              </a:rPr>
              <a:t>История</a:t>
            </a:r>
          </a:p>
          <a:p>
            <a:pPr algn="just" eaLnBrk="1" hangingPunct="1">
              <a:buFont typeface="Arial" pitchFamily="34" charset="0"/>
              <a:buChar char="•"/>
            </a:pPr>
            <a:r>
              <a:rPr lang="ru-RU" sz="1800" i="1" dirty="0" smtClean="0">
                <a:solidFill>
                  <a:schemeClr val="tx1"/>
                </a:solidFill>
                <a:latin typeface="Century Gothic" pitchFamily="34" charset="0"/>
              </a:rPr>
              <a:t>… </a:t>
            </a:r>
          </a:p>
          <a:p>
            <a:pPr algn="just" eaLnBrk="1" hangingPunct="1">
              <a:buFont typeface="Arial" pitchFamily="34" charset="0"/>
              <a:buChar char="•"/>
            </a:pPr>
            <a:endParaRPr lang="ru-RU" sz="1800" i="1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 algn="just" eaLnBrk="1" hangingPunct="1">
              <a:buFont typeface="Arial" pitchFamily="34" charset="0"/>
              <a:buChar char="•"/>
            </a:pPr>
            <a:endParaRPr lang="ru-RU" sz="1400" dirty="0" smtClean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38916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38917" name="Picture 3" descr="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9800" y="220663"/>
            <a:ext cx="1833563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8918" name="Group 4"/>
          <p:cNvGrpSpPr>
            <a:grpSpLocks/>
          </p:cNvGrpSpPr>
          <p:nvPr/>
        </p:nvGrpSpPr>
        <p:grpSpPr bwMode="auto">
          <a:xfrm>
            <a:off x="6472238" y="6357938"/>
            <a:ext cx="2743200" cy="504825"/>
            <a:chOff x="1440" y="5874"/>
            <a:chExt cx="4320" cy="1034"/>
          </a:xfrm>
        </p:grpSpPr>
        <p:sp>
          <p:nvSpPr>
            <p:cNvPr id="38923" name="Text Box 5"/>
            <p:cNvSpPr txBox="1">
              <a:spLocks noChangeArrowheads="1"/>
            </p:cNvSpPr>
            <p:nvPr/>
          </p:nvSpPr>
          <p:spPr bwMode="auto">
            <a:xfrm>
              <a:off x="1800" y="5874"/>
              <a:ext cx="3960" cy="1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800"/>
                <a:t>Программа Правительства </a:t>
              </a:r>
            </a:p>
            <a:p>
              <a:r>
                <a:rPr lang="ru-RU" sz="800"/>
                <a:t>Санкт-Петербурга «Толерантность». </a:t>
              </a:r>
            </a:p>
            <a:p>
              <a:endParaRPr lang="ru-RU"/>
            </a:p>
          </p:txBody>
        </p:sp>
        <p:pic>
          <p:nvPicPr>
            <p:cNvPr id="38924" name="Picture 6" descr="11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40" y="5950"/>
              <a:ext cx="420" cy="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8919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142875" y="6429375"/>
            <a:ext cx="1785938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2970213" algn="ctr"/>
                <a:tab pos="5940425" algn="r"/>
              </a:tabLst>
              <a:defRPr/>
            </a:pPr>
            <a:r>
              <a:rPr lang="en-US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www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spbtolerance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ru</a:t>
            </a:r>
            <a:endParaRPr lang="ru-RU" sz="900" dirty="0">
              <a:ea typeface="+mn-ea"/>
            </a:endParaRPr>
          </a:p>
        </p:txBody>
      </p:sp>
      <p:pic>
        <p:nvPicPr>
          <p:cNvPr id="38921" name="Рисунок 10" descr="logo-nam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6215063"/>
            <a:ext cx="150018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5214938" y="857250"/>
            <a:ext cx="3429000" cy="738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/>
            <a:r>
              <a:rPr lang="ru-RU" sz="1400" i="1" dirty="0">
                <a:latin typeface="Century Gothic" pitchFamily="34" charset="0"/>
              </a:rPr>
              <a:t>"Мы, многонациональный народ Российской Федерации". </a:t>
            </a:r>
          </a:p>
          <a:p>
            <a:pPr algn="r"/>
            <a:r>
              <a:rPr lang="ru-RU" sz="1400" i="1" dirty="0">
                <a:latin typeface="Century Gothic" pitchFamily="34" charset="0"/>
              </a:rPr>
              <a:t>Конституция РФ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75" y="1000125"/>
            <a:ext cx="7772400" cy="64293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latin typeface="Century Gothic" pitchFamily="34" charset="0"/>
              </a:rPr>
              <a:t>Мозговой штурм</a:t>
            </a:r>
            <a:br>
              <a:rPr lang="ru-RU" sz="2800" b="1" dirty="0" smtClean="0">
                <a:latin typeface="Century Gothic" pitchFamily="34" charset="0"/>
              </a:rPr>
            </a:br>
            <a:endParaRPr lang="ru-RU" sz="2800" dirty="0">
              <a:latin typeface="Century Gothic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63" y="1785938"/>
            <a:ext cx="7858125" cy="3571875"/>
          </a:xfrm>
        </p:spPr>
        <p:txBody>
          <a:bodyPr rtlCol="0">
            <a:normAutofit fontScale="70000" lnSpcReduction="20000"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  <a:latin typeface="Century Gothic" pitchFamily="34" charset="0"/>
              </a:rPr>
              <a:t>Мозговой штурм </a:t>
            </a:r>
            <a:r>
              <a:rPr lang="ru-RU" dirty="0" smtClean="0">
                <a:solidFill>
                  <a:schemeClr val="tx1"/>
                </a:solidFill>
                <a:latin typeface="Century Gothic" pitchFamily="34" charset="0"/>
              </a:rPr>
              <a:t>(мозговая атака, </a:t>
            </a:r>
            <a:r>
              <a:rPr lang="ru-RU" sz="3300" dirty="0" err="1" smtClean="0">
                <a:solidFill>
                  <a:schemeClr val="tx1"/>
                </a:solidFill>
                <a:latin typeface="Century Gothic" pitchFamily="34" charset="0"/>
              </a:rPr>
              <a:t>brainstorming</a:t>
            </a:r>
            <a:r>
              <a:rPr lang="ru-RU" dirty="0" smtClean="0">
                <a:solidFill>
                  <a:schemeClr val="tx1"/>
                </a:solidFill>
                <a:latin typeface="Century Gothic" pitchFamily="34" charset="0"/>
              </a:rPr>
              <a:t>) — оперативный метод решения проблемы на основе стимулирования творческой активности, при котором участникам обсуждения предлагают высказывать как можно большее количество вариантов решения, в том числе самых фантастичных. 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Century Gothic" pitchFamily="34" charset="0"/>
              </a:rPr>
              <a:t>Затем из общего числа высказанных идей отбирают наиболее удачные, которые могут быть использованы на практике.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Century Gothic" pitchFamily="34" charset="0"/>
              </a:rPr>
              <a:t> 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1"/>
                </a:solidFill>
                <a:latin typeface="Century Gothic" pitchFamily="34" charset="0"/>
              </a:rPr>
              <a:t>Брейнрайтинг</a:t>
            </a:r>
            <a:r>
              <a:rPr lang="ru-RU" b="1" dirty="0" smtClean="0">
                <a:solidFill>
                  <a:schemeClr val="tx1"/>
                </a:solidFill>
                <a:latin typeface="Century Gothic" pitchFamily="34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Century Gothic" pitchFamily="34" charset="0"/>
              </a:rPr>
              <a:t>– письменный вариант мозгового штурма</a:t>
            </a:r>
            <a:endParaRPr lang="ru-RU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4096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40965" name="Picture 3" descr="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9800" y="220663"/>
            <a:ext cx="1833563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0966" name="Group 4"/>
          <p:cNvGrpSpPr>
            <a:grpSpLocks/>
          </p:cNvGrpSpPr>
          <p:nvPr/>
        </p:nvGrpSpPr>
        <p:grpSpPr bwMode="auto">
          <a:xfrm>
            <a:off x="6472238" y="6357938"/>
            <a:ext cx="2743200" cy="504825"/>
            <a:chOff x="1440" y="5874"/>
            <a:chExt cx="4320" cy="1034"/>
          </a:xfrm>
        </p:grpSpPr>
        <p:sp>
          <p:nvSpPr>
            <p:cNvPr id="40970" name="Text Box 5"/>
            <p:cNvSpPr txBox="1">
              <a:spLocks noChangeArrowheads="1"/>
            </p:cNvSpPr>
            <p:nvPr/>
          </p:nvSpPr>
          <p:spPr bwMode="auto">
            <a:xfrm>
              <a:off x="1800" y="5874"/>
              <a:ext cx="3960" cy="1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800"/>
                <a:t>Программа Правительства </a:t>
              </a:r>
            </a:p>
            <a:p>
              <a:r>
                <a:rPr lang="ru-RU" sz="800"/>
                <a:t>Санкт-Петербурга «Толерантность». </a:t>
              </a:r>
            </a:p>
            <a:p>
              <a:endParaRPr lang="ru-RU"/>
            </a:p>
          </p:txBody>
        </p:sp>
        <p:pic>
          <p:nvPicPr>
            <p:cNvPr id="40971" name="Picture 6" descr="11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40" y="5950"/>
              <a:ext cx="420" cy="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0967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142875" y="6429375"/>
            <a:ext cx="1785938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2970213" algn="ctr"/>
                <a:tab pos="5940425" algn="r"/>
              </a:tabLst>
              <a:defRPr/>
            </a:pPr>
            <a:r>
              <a:rPr lang="en-US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www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spbtolerance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ru</a:t>
            </a:r>
            <a:endParaRPr lang="ru-RU" sz="900" dirty="0">
              <a:ea typeface="+mn-ea"/>
            </a:endParaRPr>
          </a:p>
        </p:txBody>
      </p:sp>
      <p:pic>
        <p:nvPicPr>
          <p:cNvPr id="40969" name="Рисунок 10" descr="logo-nam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6286500"/>
            <a:ext cx="150018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ctrTitle"/>
          </p:nvPr>
        </p:nvSpPr>
        <p:spPr>
          <a:xfrm>
            <a:off x="714375" y="1000125"/>
            <a:ext cx="7772400" cy="642938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latin typeface="Century Gothic" pitchFamily="34" charset="0"/>
              </a:rPr>
              <a:t>Цель Мозгового штурма</a:t>
            </a:r>
            <a:endParaRPr lang="ru-RU" sz="2800" dirty="0" smtClean="0">
              <a:latin typeface="Century Gothic" pitchFamily="34" charset="0"/>
            </a:endParaRPr>
          </a:p>
        </p:txBody>
      </p:sp>
      <p:sp>
        <p:nvSpPr>
          <p:cNvPr id="4198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1916832"/>
            <a:ext cx="6500813" cy="3143250"/>
          </a:xfrm>
        </p:spPr>
        <p:txBody>
          <a:bodyPr/>
          <a:lstStyle/>
          <a:p>
            <a:pPr eaLnBrk="1" hangingPunct="1"/>
            <a:r>
              <a:rPr lang="ru-RU" sz="2800" dirty="0" smtClean="0">
                <a:solidFill>
                  <a:schemeClr val="tx1"/>
                </a:solidFill>
                <a:latin typeface="Century Gothic" pitchFamily="34" charset="0"/>
              </a:rPr>
              <a:t>Что мы своими силами можем сделать в своем образовательном учреждении для формирования у участников </a:t>
            </a:r>
            <a:r>
              <a:rPr lang="ru-RU" sz="2800" dirty="0" smtClean="0">
                <a:solidFill>
                  <a:schemeClr val="tx1"/>
                </a:solidFill>
                <a:latin typeface="Century Gothic" pitchFamily="34" charset="0"/>
              </a:rPr>
              <a:t>воспитательного </a:t>
            </a:r>
            <a:r>
              <a:rPr lang="ru-RU" sz="2800" dirty="0" smtClean="0">
                <a:solidFill>
                  <a:schemeClr val="tx1"/>
                </a:solidFill>
                <a:latin typeface="Century Gothic" pitchFamily="34" charset="0"/>
              </a:rPr>
              <a:t>процесса установок на сотрудничество и развитие чувства гражданского единства. </a:t>
            </a:r>
          </a:p>
        </p:txBody>
      </p:sp>
      <p:sp>
        <p:nvSpPr>
          <p:cNvPr id="41988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41989" name="Picture 3" descr="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9800" y="220663"/>
            <a:ext cx="1833563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1990" name="Group 4"/>
          <p:cNvGrpSpPr>
            <a:grpSpLocks/>
          </p:cNvGrpSpPr>
          <p:nvPr/>
        </p:nvGrpSpPr>
        <p:grpSpPr bwMode="auto">
          <a:xfrm>
            <a:off x="6472238" y="6357938"/>
            <a:ext cx="2743200" cy="504825"/>
            <a:chOff x="1440" y="5874"/>
            <a:chExt cx="4320" cy="1034"/>
          </a:xfrm>
        </p:grpSpPr>
        <p:sp>
          <p:nvSpPr>
            <p:cNvPr id="41994" name="Text Box 5"/>
            <p:cNvSpPr txBox="1">
              <a:spLocks noChangeArrowheads="1"/>
            </p:cNvSpPr>
            <p:nvPr/>
          </p:nvSpPr>
          <p:spPr bwMode="auto">
            <a:xfrm>
              <a:off x="1800" y="5874"/>
              <a:ext cx="3960" cy="1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800"/>
                <a:t>Программа Правительства </a:t>
              </a:r>
            </a:p>
            <a:p>
              <a:r>
                <a:rPr lang="ru-RU" sz="800"/>
                <a:t>Санкт-Петербурга «Толерантность». </a:t>
              </a:r>
            </a:p>
            <a:p>
              <a:endParaRPr lang="ru-RU"/>
            </a:p>
          </p:txBody>
        </p:sp>
        <p:pic>
          <p:nvPicPr>
            <p:cNvPr id="41995" name="Picture 6" descr="11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40" y="5950"/>
              <a:ext cx="420" cy="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1991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142875" y="6429375"/>
            <a:ext cx="1785938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2970213" algn="ctr"/>
                <a:tab pos="5940425" algn="r"/>
              </a:tabLst>
              <a:defRPr/>
            </a:pPr>
            <a:r>
              <a:rPr lang="en-US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www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spbtolerance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ru</a:t>
            </a:r>
            <a:endParaRPr lang="ru-RU" sz="900" dirty="0">
              <a:ea typeface="+mn-ea"/>
            </a:endParaRPr>
          </a:p>
        </p:txBody>
      </p:sp>
      <p:pic>
        <p:nvPicPr>
          <p:cNvPr id="41993" name="Рисунок 10" descr="logo-nam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6286500"/>
            <a:ext cx="150018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Заголовок 1"/>
          <p:cNvSpPr>
            <a:spLocks noGrp="1"/>
          </p:cNvSpPr>
          <p:nvPr>
            <p:ph type="ctrTitle"/>
          </p:nvPr>
        </p:nvSpPr>
        <p:spPr>
          <a:xfrm>
            <a:off x="714375" y="785813"/>
            <a:ext cx="7772400" cy="642937"/>
          </a:xfrm>
        </p:spPr>
        <p:txBody>
          <a:bodyPr/>
          <a:lstStyle/>
          <a:p>
            <a:pPr eaLnBrk="1" hangingPunct="1"/>
            <a:r>
              <a:rPr lang="ru-RU" sz="2000" b="1" dirty="0" smtClean="0">
                <a:latin typeface="Century Gothic" pitchFamily="34" charset="0"/>
              </a:rPr>
              <a:t>Идеи по развитию </a:t>
            </a:r>
            <a:r>
              <a:rPr lang="ru-RU" sz="2000" b="1" dirty="0" smtClean="0">
                <a:latin typeface="Century Gothic" pitchFamily="34" charset="0"/>
              </a:rPr>
              <a:t>толерантности (по результатам семинаров 2011 – 2013 годов)</a:t>
            </a:r>
            <a:endParaRPr lang="ru-RU" sz="2000" dirty="0" smtClean="0">
              <a:latin typeface="Century Gothic" pitchFamily="34" charset="0"/>
            </a:endParaRPr>
          </a:p>
        </p:txBody>
      </p:sp>
      <p:sp>
        <p:nvSpPr>
          <p:cNvPr id="4403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25" y="1643063"/>
            <a:ext cx="7215188" cy="4357687"/>
          </a:xfrm>
        </p:spPr>
        <p:txBody>
          <a:bodyPr/>
          <a:lstStyle/>
          <a:p>
            <a:pPr algn="l" eaLnBrk="1" hangingPunct="1">
              <a:spcBef>
                <a:spcPct val="0"/>
              </a:spcBef>
            </a:pPr>
            <a:endParaRPr lang="ru-RU" sz="1800" smtClean="0">
              <a:solidFill>
                <a:schemeClr val="tx1"/>
              </a:solidFill>
            </a:endParaRPr>
          </a:p>
          <a:p>
            <a:pPr algn="l" eaLnBrk="1" hangingPunct="1">
              <a:spcBef>
                <a:spcPct val="0"/>
              </a:spcBef>
            </a:pPr>
            <a:endParaRPr lang="ru-RU" sz="1800" smtClean="0">
              <a:solidFill>
                <a:schemeClr val="tx1"/>
              </a:solidFill>
            </a:endParaRP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</a:pPr>
            <a:endParaRPr lang="ru-RU" sz="1800" smtClean="0">
              <a:solidFill>
                <a:schemeClr val="tx1"/>
              </a:solidFill>
            </a:endParaRPr>
          </a:p>
        </p:txBody>
      </p:sp>
      <p:sp>
        <p:nvSpPr>
          <p:cNvPr id="44036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44037" name="Picture 3" descr="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9800" y="220663"/>
            <a:ext cx="1833563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4038" name="Group 4"/>
          <p:cNvGrpSpPr>
            <a:grpSpLocks/>
          </p:cNvGrpSpPr>
          <p:nvPr/>
        </p:nvGrpSpPr>
        <p:grpSpPr bwMode="auto">
          <a:xfrm>
            <a:off x="6472238" y="6357938"/>
            <a:ext cx="2743200" cy="504825"/>
            <a:chOff x="1440" y="5874"/>
            <a:chExt cx="4320" cy="1034"/>
          </a:xfrm>
        </p:grpSpPr>
        <p:sp>
          <p:nvSpPr>
            <p:cNvPr id="44068" name="Text Box 5"/>
            <p:cNvSpPr txBox="1">
              <a:spLocks noChangeArrowheads="1"/>
            </p:cNvSpPr>
            <p:nvPr/>
          </p:nvSpPr>
          <p:spPr bwMode="auto">
            <a:xfrm>
              <a:off x="1800" y="5874"/>
              <a:ext cx="3960" cy="1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800"/>
                <a:t>Программа Правительства </a:t>
              </a:r>
            </a:p>
            <a:p>
              <a:r>
                <a:rPr lang="ru-RU" sz="800"/>
                <a:t>Санкт-Петербурга «Толерантность». </a:t>
              </a:r>
            </a:p>
            <a:p>
              <a:endParaRPr lang="ru-RU"/>
            </a:p>
          </p:txBody>
        </p:sp>
        <p:pic>
          <p:nvPicPr>
            <p:cNvPr id="44069" name="Picture 6" descr="11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40" y="5950"/>
              <a:ext cx="420" cy="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4039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142875" y="6429375"/>
            <a:ext cx="1785938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2970213" algn="ctr"/>
                <a:tab pos="5940425" algn="r"/>
              </a:tabLst>
              <a:defRPr/>
            </a:pPr>
            <a:r>
              <a:rPr lang="en-US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www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spbtolerance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ru</a:t>
            </a:r>
            <a:endParaRPr lang="ru-RU" sz="900" dirty="0">
              <a:ea typeface="+mn-ea"/>
            </a:endParaRPr>
          </a:p>
        </p:txBody>
      </p:sp>
      <p:pic>
        <p:nvPicPr>
          <p:cNvPr id="44041" name="Рисунок 10" descr="logo-nam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6357938"/>
            <a:ext cx="150018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323528" y="1412776"/>
          <a:ext cx="8358187" cy="4892041"/>
        </p:xfrm>
        <a:graphic>
          <a:graphicData uri="http://schemas.openxmlformats.org/drawingml/2006/table">
            <a:tbl>
              <a:tblPr/>
              <a:tblGrid>
                <a:gridCol w="4179887"/>
                <a:gridCol w="4178300"/>
              </a:tblGrid>
              <a:tr h="652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Gothic" pitchFamily="34" charset="0"/>
                          <a:ea typeface="Arial" pitchFamily="34" charset="0"/>
                          <a:cs typeface="Arial" pitchFamily="34" charset="0"/>
                        </a:rPr>
                        <a:t>Идеи  педагогов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Gothic" pitchFamily="34" charset="0"/>
                          <a:ea typeface="Arial" pitchFamily="34" charset="0"/>
                          <a:cs typeface="Arial" pitchFamily="34" charset="0"/>
                        </a:rPr>
                        <a:t>Что сделано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itchFamily="34" charset="0"/>
                          <a:ea typeface="Arial" pitchFamily="34" charset="0"/>
                          <a:cs typeface="Arial" pitchFamily="34" charset="0"/>
                        </a:rPr>
                        <a:t>Работа с учащимися  начальной школы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itchFamily="34" charset="0"/>
                          <a:ea typeface="Arial" pitchFamily="34" charset="0"/>
                          <a:cs typeface="Arial" pitchFamily="34" charset="0"/>
                        </a:rPr>
                        <a:t>Этнокалендарь Санкт-Петербурга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itchFamily="34" charset="0"/>
                          <a:ea typeface="Arial" pitchFamily="34" charset="0"/>
                          <a:cs typeface="Arial" pitchFamily="34" charset="0"/>
                        </a:rPr>
                        <a:t> Музейные просветительские программы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652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itchFamily="34" charset="0"/>
                          <a:ea typeface="Arial" pitchFamily="34" charset="0"/>
                          <a:cs typeface="Arial" pitchFamily="34" charset="0"/>
                        </a:rPr>
                        <a:t>Психологическая подготовка педагогов (анализ трудных случаев, обучение техникам эмоциональной регуляции, развитие толерантности)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itchFamily="34" charset="0"/>
                          <a:ea typeface="Arial" pitchFamily="34" charset="0"/>
                          <a:cs typeface="Arial" pitchFamily="34" charset="0"/>
                        </a:rPr>
                        <a:t>- Семинары-тренинги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itchFamily="34" charset="0"/>
                          <a:ea typeface="Arial" pitchFamily="34" charset="0"/>
                          <a:cs typeface="Arial" pitchFamily="34" charset="0"/>
                        </a:rPr>
                        <a:t>Внедрение новых форм работы (игр, тренингов)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itchFamily="34" charset="0"/>
                          <a:ea typeface="Arial" pitchFamily="34" charset="0"/>
                          <a:cs typeface="Arial" pitchFamily="34" charset="0"/>
                        </a:rPr>
                        <a:t>Подготовка тренеров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itchFamily="34" charset="0"/>
                          <a:ea typeface="Arial" pitchFamily="34" charset="0"/>
                          <a:cs typeface="Arial" pitchFamily="34" charset="0"/>
                        </a:rPr>
                        <a:t>Тренинги с молодежью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itchFamily="34" charset="0"/>
                          <a:ea typeface="Arial" pitchFamily="34" charset="0"/>
                          <a:cs typeface="Arial" pitchFamily="34" charset="0"/>
                        </a:rPr>
                        <a:t>Деятельность школ и ППЦентров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itchFamily="34" charset="0"/>
                          <a:ea typeface="Arial" pitchFamily="34" charset="0"/>
                          <a:cs typeface="Arial" pitchFamily="34" charset="0"/>
                        </a:rPr>
                        <a:t>Тренинги для Учителей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itchFamily="34" charset="0"/>
                          <a:ea typeface="Arial" pitchFamily="34" charset="0"/>
                          <a:cs typeface="Arial" pitchFamily="34" charset="0"/>
                        </a:rPr>
                        <a:t>Привлечение независимых экспертов для объективной оценки ситуации в школе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itchFamily="34" charset="0"/>
                          <a:ea typeface="Arial" pitchFamily="34" charset="0"/>
                          <a:cs typeface="Arial" pitchFamily="34" charset="0"/>
                        </a:rPr>
                        <a:t>-Экспертный совет по вопросам укрепления Толерантности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itchFamily="34" charset="0"/>
                          <a:ea typeface="Arial" pitchFamily="34" charset="0"/>
                          <a:cs typeface="Arial" pitchFamily="34" charset="0"/>
                        </a:rPr>
                        <a:t>Формирование системы обмена информацией среди всех участников процесса: учителей, детей, родителей, специалистов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 pitchFamily="34" charset="0"/>
                        <a:ea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itchFamily="34" charset="0"/>
                          <a:ea typeface="Arial" pitchFamily="34" charset="0"/>
                          <a:cs typeface="Arial" pitchFamily="34" charset="0"/>
                          <a:hlinkClick r:id="rId5"/>
                        </a:rPr>
                        <a:t>www.spbtolerance.ru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itchFamily="34" charset="0"/>
                          <a:ea typeface="Arial" pitchFamily="34" charset="0"/>
                          <a:cs typeface="Arial" pitchFamily="34" charset="0"/>
                        </a:rPr>
                        <a:t> 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 pitchFamily="34" charset="0"/>
                        <a:ea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728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itchFamily="34" charset="0"/>
                          <a:ea typeface="Arial" pitchFamily="34" charset="0"/>
                          <a:cs typeface="Arial" pitchFamily="34" charset="0"/>
                        </a:rPr>
                        <a:t>Обучение студентов старших курсов педагогических колледжей и вузов программам развития толерантности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 pitchFamily="34" charset="0"/>
                        <a:ea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itchFamily="34" charset="0"/>
                          <a:ea typeface="Arial" pitchFamily="34" charset="0"/>
                          <a:cs typeface="Arial" pitchFamily="34" charset="0"/>
                        </a:rPr>
                        <a:t>Ежедневник старшеклассника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itchFamily="34" charset="0"/>
                          <a:ea typeface="Arial" pitchFamily="34" charset="0"/>
                          <a:cs typeface="Arial" pitchFamily="34" charset="0"/>
                        </a:rPr>
                        <a:t>Фестивальные программы в вузах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itchFamily="34" charset="0"/>
                          <a:ea typeface="Arial" pitchFamily="34" charset="0"/>
                          <a:cs typeface="Arial" pitchFamily="34" charset="0"/>
                        </a:rPr>
                        <a:t>Конференции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75" y="1714500"/>
            <a:ext cx="7772400" cy="64293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latin typeface="Century Gothic" pitchFamily="34" charset="0"/>
              </a:rPr>
              <a:t> </a:t>
            </a:r>
            <a:r>
              <a:rPr lang="ru-RU" sz="2800" dirty="0" smtClean="0">
                <a:latin typeface="Century Gothic" pitchFamily="34" charset="0"/>
              </a:rPr>
              <a:t>ПРОЕКТ</a:t>
            </a:r>
            <a:br>
              <a:rPr lang="ru-RU" sz="2800" dirty="0" smtClean="0">
                <a:latin typeface="Century Gothic" pitchFamily="34" charset="0"/>
              </a:rPr>
            </a:br>
            <a:endParaRPr lang="ru-RU" sz="2800" dirty="0">
              <a:latin typeface="Century Gothic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75" y="2286000"/>
            <a:ext cx="6500813" cy="2714625"/>
          </a:xfrm>
        </p:spPr>
        <p:txBody>
          <a:bodyPr rtlCol="0">
            <a:normAutofit fontScale="77500" lnSpcReduction="20000"/>
          </a:bodyPr>
          <a:lstStyle/>
          <a:p>
            <a:pPr algn="l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chemeClr val="tx1"/>
                </a:solidFill>
                <a:latin typeface="Century Gothic" pitchFamily="34" charset="0"/>
              </a:rPr>
              <a:t>Цель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chemeClr val="tx1"/>
                </a:solidFill>
                <a:latin typeface="Century Gothic" pitchFamily="34" charset="0"/>
              </a:rPr>
              <a:t>Задачи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chemeClr val="tx1"/>
                </a:solidFill>
                <a:latin typeface="Century Gothic" pitchFamily="34" charset="0"/>
              </a:rPr>
              <a:t>Формат проведения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chemeClr val="tx1"/>
                </a:solidFill>
                <a:latin typeface="Century Gothic" pitchFamily="34" charset="0"/>
              </a:rPr>
              <a:t>Сроки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chemeClr val="tx1"/>
                </a:solidFill>
                <a:latin typeface="Century Gothic" pitchFamily="34" charset="0"/>
              </a:rPr>
              <a:t>Участники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chemeClr val="tx1"/>
                </a:solidFill>
                <a:latin typeface="Century Gothic" pitchFamily="34" charset="0"/>
              </a:rPr>
              <a:t>Необходимые ресурсы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chemeClr val="tx1"/>
                </a:solidFill>
                <a:latin typeface="Century Gothic" pitchFamily="34" charset="0"/>
              </a:rPr>
              <a:t>Ожидаемый результат</a:t>
            </a:r>
            <a:endParaRPr lang="ru-RU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45060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45061" name="Picture 3" descr="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9800" y="220663"/>
            <a:ext cx="1833563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5062" name="Group 4"/>
          <p:cNvGrpSpPr>
            <a:grpSpLocks/>
          </p:cNvGrpSpPr>
          <p:nvPr/>
        </p:nvGrpSpPr>
        <p:grpSpPr bwMode="auto">
          <a:xfrm>
            <a:off x="6472238" y="6357938"/>
            <a:ext cx="2743200" cy="504825"/>
            <a:chOff x="1440" y="5874"/>
            <a:chExt cx="4320" cy="1034"/>
          </a:xfrm>
        </p:grpSpPr>
        <p:sp>
          <p:nvSpPr>
            <p:cNvPr id="45066" name="Text Box 5"/>
            <p:cNvSpPr txBox="1">
              <a:spLocks noChangeArrowheads="1"/>
            </p:cNvSpPr>
            <p:nvPr/>
          </p:nvSpPr>
          <p:spPr bwMode="auto">
            <a:xfrm>
              <a:off x="1800" y="5874"/>
              <a:ext cx="3960" cy="1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800"/>
                <a:t>Программа Правительства </a:t>
              </a:r>
            </a:p>
            <a:p>
              <a:r>
                <a:rPr lang="ru-RU" sz="800"/>
                <a:t>Санкт-Петербурга «Толерантность». </a:t>
              </a:r>
            </a:p>
            <a:p>
              <a:endParaRPr lang="ru-RU"/>
            </a:p>
          </p:txBody>
        </p:sp>
        <p:pic>
          <p:nvPicPr>
            <p:cNvPr id="45067" name="Picture 6" descr="11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40" y="5950"/>
              <a:ext cx="420" cy="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5063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142875" y="6429375"/>
            <a:ext cx="1785938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2970213" algn="ctr"/>
                <a:tab pos="5940425" algn="r"/>
              </a:tabLst>
              <a:defRPr/>
            </a:pPr>
            <a:r>
              <a:rPr lang="en-US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www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spbtolerance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ru</a:t>
            </a:r>
            <a:endParaRPr lang="ru-RU" sz="900" dirty="0">
              <a:ea typeface="+mn-ea"/>
            </a:endParaRPr>
          </a:p>
        </p:txBody>
      </p:sp>
      <p:pic>
        <p:nvPicPr>
          <p:cNvPr id="45065" name="Рисунок 10" descr="logo-nam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6357938"/>
            <a:ext cx="150018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Заголовок 1"/>
          <p:cNvSpPr>
            <a:spLocks noGrp="1"/>
          </p:cNvSpPr>
          <p:nvPr>
            <p:ph type="ctrTitle"/>
          </p:nvPr>
        </p:nvSpPr>
        <p:spPr>
          <a:xfrm>
            <a:off x="714375" y="1000125"/>
            <a:ext cx="7772400" cy="642938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latin typeface="Century Gothic" pitchFamily="34" charset="0"/>
              </a:rPr>
              <a:t>Консультации </a:t>
            </a:r>
            <a:endParaRPr lang="ru-RU" sz="2800" dirty="0" smtClean="0">
              <a:latin typeface="Century Gothic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785938"/>
            <a:ext cx="8280919" cy="4357687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Century Gothic" pitchFamily="34" charset="0"/>
              </a:rPr>
              <a:t>В течение месяца все участники семинара имеют возможность консультаций </a:t>
            </a:r>
            <a:endParaRPr lang="ru-RU" sz="2400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Century Gothic" pitchFamily="34" charset="0"/>
              </a:rPr>
              <a:t>(</a:t>
            </a:r>
            <a:r>
              <a:rPr lang="ru-RU" sz="2400" dirty="0" smtClean="0">
                <a:solidFill>
                  <a:schemeClr val="tx1"/>
                </a:solidFill>
                <a:latin typeface="Century Gothic" pitchFamily="34" charset="0"/>
              </a:rPr>
              <a:t>очных, телефонных, он-лайн) по  вопросам, связанным с реализацией намеченных в ходе семинара планов.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1"/>
                </a:solidFill>
                <a:latin typeface="Century Gothic" pitchFamily="34" charset="0"/>
              </a:rPr>
              <a:t>(812) </a:t>
            </a:r>
            <a:r>
              <a:rPr lang="ru-RU" sz="2400" dirty="0" smtClean="0">
                <a:solidFill>
                  <a:schemeClr val="tx1"/>
                </a:solidFill>
                <a:latin typeface="Century Gothic" pitchFamily="34" charset="0"/>
              </a:rPr>
              <a:t>347-49-47; 347-60-47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1"/>
                </a:solidFill>
                <a:latin typeface="Century Gothic" pitchFamily="34" charset="0"/>
                <a:hlinkClick r:id="rId2"/>
              </a:rPr>
              <a:t>city@ourfuture.ru</a:t>
            </a:r>
            <a:endParaRPr lang="en-US" sz="2400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1"/>
                </a:solidFill>
                <a:latin typeface="Century Gothic" pitchFamily="34" charset="0"/>
                <a:hlinkClick r:id="rId3"/>
              </a:rPr>
              <a:t>www.ourfuture.ru</a:t>
            </a:r>
            <a:r>
              <a:rPr lang="en-US" sz="2400" dirty="0" smtClean="0">
                <a:solidFill>
                  <a:schemeClr val="tx1"/>
                </a:solidFill>
                <a:latin typeface="Century Gothic" pitchFamily="34" charset="0"/>
              </a:rPr>
              <a:t> </a:t>
            </a:r>
            <a:endParaRPr lang="ru-RU" sz="2400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Century Gothic" pitchFamily="34" charset="0"/>
              </a:rPr>
              <a:t>СПб, Большой пр. П.С., д. 77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Century Gothic" pitchFamily="34" charset="0"/>
              </a:rPr>
              <a:t>«Архитектура Будущего»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sz="2400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ru-RU" sz="2400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4608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46085" name="Picture 3" descr="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79800" y="220663"/>
            <a:ext cx="1833563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6086" name="Group 4"/>
          <p:cNvGrpSpPr>
            <a:grpSpLocks/>
          </p:cNvGrpSpPr>
          <p:nvPr/>
        </p:nvGrpSpPr>
        <p:grpSpPr bwMode="auto">
          <a:xfrm>
            <a:off x="6472238" y="6357938"/>
            <a:ext cx="2743200" cy="504825"/>
            <a:chOff x="1440" y="5874"/>
            <a:chExt cx="4320" cy="1034"/>
          </a:xfrm>
        </p:grpSpPr>
        <p:sp>
          <p:nvSpPr>
            <p:cNvPr id="46090" name="Text Box 5"/>
            <p:cNvSpPr txBox="1">
              <a:spLocks noChangeArrowheads="1"/>
            </p:cNvSpPr>
            <p:nvPr/>
          </p:nvSpPr>
          <p:spPr bwMode="auto">
            <a:xfrm>
              <a:off x="1800" y="5874"/>
              <a:ext cx="3960" cy="1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800"/>
                <a:t>Программа Правительства </a:t>
              </a:r>
            </a:p>
            <a:p>
              <a:r>
                <a:rPr lang="ru-RU" sz="800"/>
                <a:t>Санкт-Петербурга «Толерантность». </a:t>
              </a:r>
            </a:p>
            <a:p>
              <a:endParaRPr lang="ru-RU"/>
            </a:p>
          </p:txBody>
        </p:sp>
        <p:pic>
          <p:nvPicPr>
            <p:cNvPr id="46091" name="Picture 6" descr="11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440" y="5950"/>
              <a:ext cx="420" cy="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6087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142875" y="6429375"/>
            <a:ext cx="1785938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2970213" algn="ctr"/>
                <a:tab pos="5940425" algn="r"/>
              </a:tabLst>
              <a:defRPr/>
            </a:pPr>
            <a:r>
              <a:rPr lang="en-US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www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spbtolerance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ru</a:t>
            </a:r>
            <a:endParaRPr lang="ru-RU" sz="900" dirty="0">
              <a:ea typeface="+mn-ea"/>
            </a:endParaRPr>
          </a:p>
        </p:txBody>
      </p:sp>
      <p:pic>
        <p:nvPicPr>
          <p:cNvPr id="46089" name="Рисунок 10" descr="logo-name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29000" y="6357938"/>
            <a:ext cx="150018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Заголовок 1"/>
          <p:cNvSpPr>
            <a:spLocks noGrp="1"/>
          </p:cNvSpPr>
          <p:nvPr>
            <p:ph type="ctrTitle"/>
          </p:nvPr>
        </p:nvSpPr>
        <p:spPr>
          <a:xfrm>
            <a:off x="539552" y="2492896"/>
            <a:ext cx="8072438" cy="1571625"/>
          </a:xfrm>
        </p:spPr>
        <p:txBody>
          <a:bodyPr/>
          <a:lstStyle/>
          <a:p>
            <a:pPr eaLnBrk="1" hangingPunct="1"/>
            <a:r>
              <a:rPr lang="ru-RU" sz="3200" b="1" dirty="0" smtClean="0">
                <a:latin typeface="Century Gothic" pitchFamily="34" charset="0"/>
              </a:rPr>
              <a:t>Спасибо за внимание!</a:t>
            </a:r>
            <a:endParaRPr lang="ru-RU" sz="3200" dirty="0" smtClean="0">
              <a:latin typeface="Century Gothic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75" y="2643188"/>
            <a:ext cx="6500813" cy="2714625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47108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47109" name="Picture 3" descr="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9800" y="220663"/>
            <a:ext cx="1833563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7110" name="Group 4"/>
          <p:cNvGrpSpPr>
            <a:grpSpLocks/>
          </p:cNvGrpSpPr>
          <p:nvPr/>
        </p:nvGrpSpPr>
        <p:grpSpPr bwMode="auto">
          <a:xfrm>
            <a:off x="6472238" y="6357938"/>
            <a:ext cx="2743200" cy="504825"/>
            <a:chOff x="1440" y="5874"/>
            <a:chExt cx="4320" cy="1034"/>
          </a:xfrm>
        </p:grpSpPr>
        <p:sp>
          <p:nvSpPr>
            <p:cNvPr id="47114" name="Text Box 5"/>
            <p:cNvSpPr txBox="1">
              <a:spLocks noChangeArrowheads="1"/>
            </p:cNvSpPr>
            <p:nvPr/>
          </p:nvSpPr>
          <p:spPr bwMode="auto">
            <a:xfrm>
              <a:off x="1800" y="5874"/>
              <a:ext cx="3960" cy="1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800"/>
                <a:t>Программа Правительства </a:t>
              </a:r>
            </a:p>
            <a:p>
              <a:r>
                <a:rPr lang="ru-RU" sz="800"/>
                <a:t>Санкт-Петербурга «Толерантность». </a:t>
              </a:r>
            </a:p>
            <a:p>
              <a:endParaRPr lang="ru-RU"/>
            </a:p>
          </p:txBody>
        </p:sp>
        <p:pic>
          <p:nvPicPr>
            <p:cNvPr id="47115" name="Picture 6" descr="11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40" y="5950"/>
              <a:ext cx="420" cy="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7111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142875" y="6429375"/>
            <a:ext cx="1785938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2970213" algn="ctr"/>
                <a:tab pos="5940425" algn="r"/>
              </a:tabLst>
              <a:defRPr/>
            </a:pPr>
            <a:r>
              <a:rPr lang="en-US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www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spbtolerance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ru</a:t>
            </a:r>
            <a:endParaRPr lang="ru-RU" sz="900" dirty="0">
              <a:ea typeface="+mn-ea"/>
            </a:endParaRPr>
          </a:p>
        </p:txBody>
      </p:sp>
      <p:pic>
        <p:nvPicPr>
          <p:cNvPr id="47113" name="Рисунок 10" descr="logo-nam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6357938"/>
            <a:ext cx="150018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ctrTitle"/>
          </p:nvPr>
        </p:nvSpPr>
        <p:spPr>
          <a:xfrm>
            <a:off x="642938" y="1071563"/>
            <a:ext cx="7772400" cy="642937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latin typeface="Century Gothic" pitchFamily="34" charset="0"/>
              </a:rPr>
              <a:t>ПОНЯТИЕ ТОЛЕРАНТНОСТИ</a:t>
            </a:r>
            <a:endParaRPr lang="ru-RU" sz="2800" dirty="0" smtClean="0">
              <a:latin typeface="Century Gothic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844824"/>
            <a:ext cx="7786688" cy="4357688"/>
          </a:xfrm>
        </p:spPr>
        <p:txBody>
          <a:bodyPr rtlCol="0">
            <a:normAutofit fontScale="55000" lnSpcReduction="2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  <a:latin typeface="Century Gothic" pitchFamily="34" charset="0"/>
              </a:rPr>
              <a:t>Толерантность</a:t>
            </a:r>
            <a:r>
              <a:rPr lang="ru-RU" sz="3600" dirty="0">
                <a:solidFill>
                  <a:schemeClr val="tx1"/>
                </a:solidFill>
                <a:latin typeface="Century Gothic" pitchFamily="34" charset="0"/>
              </a:rPr>
              <a:t> означает </a:t>
            </a:r>
            <a:r>
              <a:rPr lang="ru-RU" sz="3600" b="1" dirty="0">
                <a:solidFill>
                  <a:schemeClr val="tx1"/>
                </a:solidFill>
                <a:latin typeface="Century Gothic" pitchFamily="34" charset="0"/>
              </a:rPr>
              <a:t>уважение, принятие </a:t>
            </a:r>
            <a:r>
              <a:rPr lang="ru-RU" sz="3600" dirty="0">
                <a:solidFill>
                  <a:schemeClr val="tx1"/>
                </a:solidFill>
                <a:latin typeface="Century Gothic" pitchFamily="34" charset="0"/>
              </a:rPr>
              <a:t>и правильное </a:t>
            </a:r>
            <a:r>
              <a:rPr lang="ru-RU" sz="3600" b="1" dirty="0">
                <a:solidFill>
                  <a:schemeClr val="tx1"/>
                </a:solidFill>
                <a:latin typeface="Century Gothic" pitchFamily="34" charset="0"/>
              </a:rPr>
              <a:t>понимание </a:t>
            </a:r>
            <a:r>
              <a:rPr lang="ru-RU" sz="3600" dirty="0">
                <a:solidFill>
                  <a:schemeClr val="tx1"/>
                </a:solidFill>
                <a:latin typeface="Century Gothic" pitchFamily="34" charset="0"/>
              </a:rPr>
              <a:t>богатого </a:t>
            </a:r>
            <a:r>
              <a:rPr lang="ru-RU" sz="3600" b="1" dirty="0">
                <a:solidFill>
                  <a:schemeClr val="tx1"/>
                </a:solidFill>
                <a:latin typeface="Century Gothic" pitchFamily="34" charset="0"/>
              </a:rPr>
              <a:t>многообразия культур </a:t>
            </a:r>
            <a:r>
              <a:rPr lang="ru-RU" sz="3600" dirty="0">
                <a:solidFill>
                  <a:schemeClr val="tx1"/>
                </a:solidFill>
                <a:latin typeface="Century Gothic" pitchFamily="34" charset="0"/>
              </a:rPr>
              <a:t>нашего мира, наших форм самовыражения и способов проявлений человеческой индивидуальности. Ей способствуют знания, открытость, общение и свобода мысли, совести и убеждений. </a:t>
            </a:r>
            <a:endParaRPr lang="en-US" sz="3600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 algn="l" eaLnBrk="1" fontAlgn="auto" hangingPunct="1">
              <a:spcAft>
                <a:spcPts val="0"/>
              </a:spcAft>
              <a:defRPr/>
            </a:pPr>
            <a:endParaRPr lang="en-US" sz="3600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tx1"/>
                </a:solidFill>
                <a:latin typeface="Century Gothic" pitchFamily="34" charset="0"/>
              </a:rPr>
              <a:t>Толерантность </a:t>
            </a:r>
            <a:r>
              <a:rPr lang="ru-RU" sz="3600" dirty="0">
                <a:solidFill>
                  <a:schemeClr val="tx1"/>
                </a:solidFill>
                <a:latin typeface="Century Gothic" pitchFamily="34" charset="0"/>
              </a:rPr>
              <a:t>- это не уступка, снисхождение или потворство. </a:t>
            </a:r>
            <a:r>
              <a:rPr lang="ru-RU" sz="3600" b="1" dirty="0">
                <a:solidFill>
                  <a:schemeClr val="tx1"/>
                </a:solidFill>
                <a:latin typeface="Century Gothic" pitchFamily="34" charset="0"/>
              </a:rPr>
              <a:t>Толерантность </a:t>
            </a:r>
            <a:r>
              <a:rPr lang="ru-RU" sz="3600" b="1" dirty="0" smtClean="0">
                <a:solidFill>
                  <a:schemeClr val="tx1"/>
                </a:solidFill>
                <a:latin typeface="Century Gothic" pitchFamily="34" charset="0"/>
              </a:rPr>
              <a:t>– </a:t>
            </a:r>
            <a:r>
              <a:rPr lang="ru-RU" sz="3600" dirty="0" smtClean="0">
                <a:solidFill>
                  <a:schemeClr val="tx1"/>
                </a:solidFill>
                <a:latin typeface="Century Gothic" pitchFamily="34" charset="0"/>
              </a:rPr>
              <a:t>это, </a:t>
            </a:r>
            <a:r>
              <a:rPr lang="ru-RU" sz="3600" dirty="0">
                <a:solidFill>
                  <a:schemeClr val="tx1"/>
                </a:solidFill>
                <a:latin typeface="Century Gothic" pitchFamily="34" charset="0"/>
              </a:rPr>
              <a:t>прежде </a:t>
            </a:r>
            <a:r>
              <a:rPr lang="ru-RU" sz="3600" dirty="0" smtClean="0">
                <a:solidFill>
                  <a:schemeClr val="tx1"/>
                </a:solidFill>
                <a:latin typeface="Century Gothic" pitchFamily="34" charset="0"/>
              </a:rPr>
              <a:t>всего, </a:t>
            </a:r>
            <a:r>
              <a:rPr lang="ru-RU" sz="3600" b="1" dirty="0">
                <a:solidFill>
                  <a:schemeClr val="tx1"/>
                </a:solidFill>
                <a:latin typeface="Century Gothic" pitchFamily="34" charset="0"/>
              </a:rPr>
              <a:t>активное отношение</a:t>
            </a:r>
            <a:r>
              <a:rPr lang="ru-RU" sz="3600" dirty="0">
                <a:solidFill>
                  <a:schemeClr val="tx1"/>
                </a:solidFill>
                <a:latin typeface="Century Gothic" pitchFamily="34" charset="0"/>
              </a:rPr>
              <a:t>, формируемое на основе </a:t>
            </a:r>
            <a:r>
              <a:rPr lang="ru-RU" sz="3600" b="1" dirty="0">
                <a:solidFill>
                  <a:schemeClr val="tx1"/>
                </a:solidFill>
                <a:latin typeface="Century Gothic" pitchFamily="34" charset="0"/>
              </a:rPr>
              <a:t>признания </a:t>
            </a:r>
            <a:r>
              <a:rPr lang="ru-RU" sz="3600" dirty="0">
                <a:solidFill>
                  <a:schemeClr val="tx1"/>
                </a:solidFill>
                <a:latin typeface="Century Gothic" pitchFamily="34" charset="0"/>
              </a:rPr>
              <a:t>универсальных </a:t>
            </a:r>
            <a:r>
              <a:rPr lang="ru-RU" sz="3600" b="1" dirty="0">
                <a:solidFill>
                  <a:schemeClr val="tx1"/>
                </a:solidFill>
                <a:latin typeface="Century Gothic" pitchFamily="34" charset="0"/>
              </a:rPr>
              <a:t>прав </a:t>
            </a:r>
            <a:r>
              <a:rPr lang="ru-RU" sz="3600" dirty="0">
                <a:solidFill>
                  <a:schemeClr val="tx1"/>
                </a:solidFill>
                <a:latin typeface="Century Gothic" pitchFamily="34" charset="0"/>
              </a:rPr>
              <a:t>и основных </a:t>
            </a:r>
            <a:r>
              <a:rPr lang="ru-RU" sz="3600" b="1" dirty="0">
                <a:solidFill>
                  <a:schemeClr val="tx1"/>
                </a:solidFill>
                <a:latin typeface="Century Gothic" pitchFamily="34" charset="0"/>
              </a:rPr>
              <a:t>свобод человека. </a:t>
            </a:r>
          </a:p>
          <a:p>
            <a:pPr algn="l" eaLnBrk="1" fontAlgn="auto" hangingPunct="1">
              <a:spcAft>
                <a:spcPts val="0"/>
              </a:spcAft>
              <a:defRPr/>
            </a:pPr>
            <a:endParaRPr lang="en-US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 algn="l" eaLnBrk="1" fontAlgn="auto" hangingPunct="1">
              <a:spcAft>
                <a:spcPts val="0"/>
              </a:spcAft>
              <a:defRPr/>
            </a:pPr>
            <a:endParaRPr lang="en-US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2500" b="1" dirty="0" smtClean="0">
                <a:solidFill>
                  <a:schemeClr val="tx1"/>
                </a:solidFill>
                <a:latin typeface="Century Gothic" pitchFamily="34" charset="0"/>
              </a:rPr>
              <a:t>Декларация </a:t>
            </a:r>
            <a:r>
              <a:rPr lang="ru-RU" sz="2500" b="1" dirty="0">
                <a:solidFill>
                  <a:schemeClr val="tx1"/>
                </a:solidFill>
                <a:latin typeface="Century Gothic" pitchFamily="34" charset="0"/>
              </a:rPr>
              <a:t>принципов толерантности </a:t>
            </a: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2500" dirty="0">
                <a:solidFill>
                  <a:schemeClr val="tx1"/>
                </a:solidFill>
                <a:latin typeface="Century Gothic" pitchFamily="34" charset="0"/>
              </a:rPr>
              <a:t>(Утверждена резолюцией 5.61 генеральной конференции ЮНЕСКО от 16 ноября 1995 года) </a:t>
            </a:r>
          </a:p>
        </p:txBody>
      </p:sp>
      <p:sp>
        <p:nvSpPr>
          <p:cNvPr id="512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5125" name="Picture 3" descr="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9800" y="220663"/>
            <a:ext cx="1833563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126" name="Group 4"/>
          <p:cNvGrpSpPr>
            <a:grpSpLocks/>
          </p:cNvGrpSpPr>
          <p:nvPr/>
        </p:nvGrpSpPr>
        <p:grpSpPr bwMode="auto">
          <a:xfrm>
            <a:off x="6472238" y="6357938"/>
            <a:ext cx="2743200" cy="504825"/>
            <a:chOff x="1440" y="5874"/>
            <a:chExt cx="4320" cy="1034"/>
          </a:xfrm>
        </p:grpSpPr>
        <p:sp>
          <p:nvSpPr>
            <p:cNvPr id="5130" name="Text Box 5"/>
            <p:cNvSpPr txBox="1">
              <a:spLocks noChangeArrowheads="1"/>
            </p:cNvSpPr>
            <p:nvPr/>
          </p:nvSpPr>
          <p:spPr bwMode="auto">
            <a:xfrm>
              <a:off x="1800" y="5874"/>
              <a:ext cx="3960" cy="1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800"/>
                <a:t>Программа Правительства </a:t>
              </a:r>
            </a:p>
            <a:p>
              <a:r>
                <a:rPr lang="ru-RU" sz="800"/>
                <a:t>Санкт-Петербурга «Толерантность». </a:t>
              </a:r>
            </a:p>
            <a:p>
              <a:endParaRPr lang="ru-RU"/>
            </a:p>
          </p:txBody>
        </p:sp>
        <p:pic>
          <p:nvPicPr>
            <p:cNvPr id="5131" name="Picture 6" descr="11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40" y="5950"/>
              <a:ext cx="420" cy="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127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142875" y="6429375"/>
            <a:ext cx="1785938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2970213" algn="ctr"/>
                <a:tab pos="5940425" algn="r"/>
              </a:tabLst>
              <a:defRPr/>
            </a:pPr>
            <a:r>
              <a:rPr lang="en-US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www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spbtolerance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ru</a:t>
            </a:r>
            <a:endParaRPr lang="ru-RU" sz="900" dirty="0">
              <a:ea typeface="+mn-ea"/>
            </a:endParaRPr>
          </a:p>
        </p:txBody>
      </p:sp>
      <p:pic>
        <p:nvPicPr>
          <p:cNvPr id="5129" name="Рисунок 10" descr="logo-nam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6357938"/>
            <a:ext cx="150018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ctrTitle"/>
          </p:nvPr>
        </p:nvSpPr>
        <p:spPr>
          <a:xfrm>
            <a:off x="642938" y="1071563"/>
            <a:ext cx="7772400" cy="642937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latin typeface="Century Gothic" pitchFamily="34" charset="0"/>
              </a:rPr>
              <a:t>ВОСПИТАНИЕ</a:t>
            </a:r>
            <a:r>
              <a:rPr lang="ru-RU" sz="2800" dirty="0" smtClean="0">
                <a:latin typeface="Century Gothic" pitchFamily="34" charset="0"/>
              </a:rPr>
              <a:t>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38" y="1785938"/>
            <a:ext cx="7572375" cy="3852862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/>
                </a:solidFill>
                <a:latin typeface="Century Gothic" pitchFamily="34" charset="0"/>
              </a:rPr>
              <a:t>Воспитание</a:t>
            </a:r>
            <a:r>
              <a:rPr lang="ru-RU" sz="1400" dirty="0">
                <a:solidFill>
                  <a:schemeClr val="tx1"/>
                </a:solidFill>
                <a:latin typeface="Century Gothic" pitchFamily="34" charset="0"/>
              </a:rPr>
              <a:t> является наиболее эффективным средством предупреждения нетерпимости. Воспитание в духе толерантности начинается с обучения людей тому, в чем заключаются их </a:t>
            </a:r>
            <a:r>
              <a:rPr lang="ru-RU" sz="1400" b="1" dirty="0">
                <a:solidFill>
                  <a:schemeClr val="tx1"/>
                </a:solidFill>
                <a:latin typeface="Century Gothic" pitchFamily="34" charset="0"/>
              </a:rPr>
              <a:t>общие права</a:t>
            </a:r>
            <a:r>
              <a:rPr lang="ru-RU" sz="1400" dirty="0">
                <a:solidFill>
                  <a:schemeClr val="tx1"/>
                </a:solidFill>
                <a:latin typeface="Century Gothic" pitchFamily="34" charset="0"/>
              </a:rPr>
              <a:t> и </a:t>
            </a:r>
            <a:r>
              <a:rPr lang="ru-RU" sz="1400" b="1" dirty="0">
                <a:solidFill>
                  <a:schemeClr val="tx1"/>
                </a:solidFill>
                <a:latin typeface="Century Gothic" pitchFamily="34" charset="0"/>
              </a:rPr>
              <a:t>свободы</a:t>
            </a:r>
            <a:r>
              <a:rPr lang="ru-RU" sz="1400" dirty="0">
                <a:solidFill>
                  <a:schemeClr val="tx1"/>
                </a:solidFill>
                <a:latin typeface="Century Gothic" pitchFamily="34" charset="0"/>
              </a:rPr>
              <a:t>, дабы обеспечить осуществление этих прав, и с поощрения стремления к защите прав других. 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1400" dirty="0">
                <a:solidFill>
                  <a:schemeClr val="tx1"/>
                </a:solidFill>
                <a:latin typeface="Century Gothic" pitchFamily="34" charset="0"/>
              </a:rPr>
              <a:t> </a:t>
            </a:r>
            <a:endParaRPr lang="en-US" sz="1400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  <a:latin typeface="Century Gothic" pitchFamily="34" charset="0"/>
              </a:rPr>
              <a:t>Воспитание </a:t>
            </a:r>
            <a:r>
              <a:rPr lang="ru-RU" sz="1400" dirty="0">
                <a:solidFill>
                  <a:schemeClr val="tx1"/>
                </a:solidFill>
                <a:latin typeface="Century Gothic" pitchFamily="34" charset="0"/>
              </a:rPr>
              <a:t>в духе </a:t>
            </a:r>
            <a:r>
              <a:rPr lang="ru-RU" sz="1400" dirty="0" smtClean="0">
                <a:solidFill>
                  <a:schemeClr val="tx1"/>
                </a:solidFill>
                <a:latin typeface="Century Gothic" pitchFamily="34" charset="0"/>
              </a:rPr>
              <a:t>толерантности </a:t>
            </a:r>
            <a:r>
              <a:rPr lang="ru-RU" sz="1400" dirty="0">
                <a:solidFill>
                  <a:schemeClr val="tx1"/>
                </a:solidFill>
                <a:latin typeface="Century Gothic" pitchFamily="34" charset="0"/>
              </a:rPr>
              <a:t>должно быть направлено на противодействие влиянию, вызывающему чувство страха и отчуждения по отношению к другим. Оно должно способствовать формированию у молодежи навыков независимого мышления, критического осмысления и выработки суждений, основанных на моральных ценностях. </a:t>
            </a:r>
            <a:endParaRPr lang="ru-RU" sz="1400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 algn="just" eaLnBrk="1" fontAlgn="auto" hangingPunct="1">
              <a:spcAft>
                <a:spcPts val="0"/>
              </a:spcAft>
              <a:defRPr/>
            </a:pPr>
            <a:endParaRPr lang="ru-RU" sz="1400" dirty="0">
              <a:solidFill>
                <a:schemeClr val="tx1"/>
              </a:solidFill>
              <a:latin typeface="Century Gothic" pitchFamily="34" charset="0"/>
            </a:endParaRPr>
          </a:p>
          <a:p>
            <a:pPr algn="l" eaLnBrk="1" fontAlgn="auto" hangingPunct="1">
              <a:spcAft>
                <a:spcPts val="0"/>
              </a:spcAft>
              <a:defRPr/>
            </a:pPr>
            <a:endParaRPr lang="en-US" sz="1400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 algn="l" eaLnBrk="1" fontAlgn="auto" hangingPunct="1">
              <a:spcAft>
                <a:spcPts val="0"/>
              </a:spcAft>
              <a:defRPr/>
            </a:pPr>
            <a:endParaRPr lang="en-US" sz="1400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  <a:latin typeface="Century Gothic" pitchFamily="34" charset="0"/>
              </a:rPr>
              <a:t>Декларация </a:t>
            </a:r>
            <a:r>
              <a:rPr lang="ru-RU" sz="1400" dirty="0">
                <a:solidFill>
                  <a:schemeClr val="tx1"/>
                </a:solidFill>
                <a:latin typeface="Century Gothic" pitchFamily="34" charset="0"/>
              </a:rPr>
              <a:t>принципов толерантности </a:t>
            </a: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1400" dirty="0">
                <a:solidFill>
                  <a:schemeClr val="tx1"/>
                </a:solidFill>
                <a:latin typeface="Century Gothic" pitchFamily="34" charset="0"/>
              </a:rPr>
              <a:t>(Утверждена резолюцией 5.61 генеральной конференции ЮНЕСКО от 16 ноября 1995 года) </a:t>
            </a:r>
          </a:p>
        </p:txBody>
      </p:sp>
      <p:sp>
        <p:nvSpPr>
          <p:cNvPr id="6148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6149" name="Picture 3" descr="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9800" y="220663"/>
            <a:ext cx="1833563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150" name="Group 4"/>
          <p:cNvGrpSpPr>
            <a:grpSpLocks/>
          </p:cNvGrpSpPr>
          <p:nvPr/>
        </p:nvGrpSpPr>
        <p:grpSpPr bwMode="auto">
          <a:xfrm>
            <a:off x="6472238" y="6357938"/>
            <a:ext cx="2743200" cy="504825"/>
            <a:chOff x="1440" y="5874"/>
            <a:chExt cx="4320" cy="1034"/>
          </a:xfrm>
        </p:grpSpPr>
        <p:sp>
          <p:nvSpPr>
            <p:cNvPr id="6154" name="Text Box 5"/>
            <p:cNvSpPr txBox="1">
              <a:spLocks noChangeArrowheads="1"/>
            </p:cNvSpPr>
            <p:nvPr/>
          </p:nvSpPr>
          <p:spPr bwMode="auto">
            <a:xfrm>
              <a:off x="1800" y="5874"/>
              <a:ext cx="3960" cy="1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800"/>
                <a:t>Программа Правительства </a:t>
              </a:r>
            </a:p>
            <a:p>
              <a:r>
                <a:rPr lang="ru-RU" sz="800"/>
                <a:t>Санкт-Петербурга «Толерантность». </a:t>
              </a:r>
            </a:p>
            <a:p>
              <a:endParaRPr lang="ru-RU"/>
            </a:p>
          </p:txBody>
        </p:sp>
        <p:pic>
          <p:nvPicPr>
            <p:cNvPr id="6155" name="Picture 6" descr="11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40" y="5950"/>
              <a:ext cx="420" cy="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151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142875" y="6429375"/>
            <a:ext cx="1785938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2970213" algn="ctr"/>
                <a:tab pos="5940425" algn="r"/>
              </a:tabLst>
              <a:defRPr/>
            </a:pPr>
            <a:r>
              <a:rPr lang="en-US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www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spbtolerance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ru</a:t>
            </a:r>
            <a:endParaRPr lang="ru-RU" sz="900" dirty="0">
              <a:ea typeface="+mn-ea"/>
            </a:endParaRPr>
          </a:p>
        </p:txBody>
      </p:sp>
      <p:pic>
        <p:nvPicPr>
          <p:cNvPr id="6153" name="Рисунок 10" descr="logo-nam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6357938"/>
            <a:ext cx="150018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ctrTitle"/>
          </p:nvPr>
        </p:nvSpPr>
        <p:spPr>
          <a:xfrm>
            <a:off x="714375" y="1000125"/>
            <a:ext cx="7772400" cy="642938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latin typeface="Century Gothic" pitchFamily="34" charset="0"/>
              </a:rPr>
              <a:t> Общероссийская идентичность</a:t>
            </a:r>
          </a:p>
        </p:txBody>
      </p:sp>
      <p:sp>
        <p:nvSpPr>
          <p:cNvPr id="717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714500"/>
            <a:ext cx="7632847" cy="4234780"/>
          </a:xfrm>
        </p:spPr>
        <p:txBody>
          <a:bodyPr/>
          <a:lstStyle/>
          <a:p>
            <a:pPr algn="just"/>
            <a:r>
              <a:rPr lang="ru-RU" sz="1400" dirty="0" smtClean="0">
                <a:solidFill>
                  <a:schemeClr val="tx1"/>
                </a:solidFill>
                <a:latin typeface="Century Gothic" pitchFamily="34" charset="0"/>
              </a:rPr>
              <a:t>«Российский опыт государственного развития уникален. Мы многонациональное общество, но мы единый народ. Это делает нашу страну сложной и многомерной. Дает колоссальные возможности для развития во многих областях. Однако, если многонациональное общество поражают бациллы национализма, оно теряет силу и прочность. И мы должны понимать, какие далеко идущие последствия может вызвать попустительство попыткам разжечь национальную вражду и ненависть к людям иной культуры и иной веры.</a:t>
            </a:r>
          </a:p>
          <a:p>
            <a:pPr algn="just"/>
            <a:r>
              <a:rPr lang="ru-RU" sz="1400" dirty="0" smtClean="0">
                <a:solidFill>
                  <a:schemeClr val="tx1"/>
                </a:solidFill>
                <a:latin typeface="Century Gothic" pitchFamily="34" charset="0"/>
              </a:rPr>
              <a:t>Гражданский мир и межнациональное согласие – это не один раз созданная и на века застывшая картина. Напротив, это постоянная динамика, диалог. Это – кропотливая работа государства и общества, требующая очень тонких решений, взвешенной и мудрой политики, способной обеспечить «единство в многообразии». Необходимо не только соблюдение взаимных обязательств, но и нахождение общих для всех ценностей. Нельзя насильно заставить быть вместе. И нельзя заставить жить вместе по расчету, на основе взвешивания выгод и затрат. Такие «расчеты» работают до момента кризиса. А в момент кризиса начинают действовать в обратном направлении</a:t>
            </a:r>
            <a:r>
              <a:rPr lang="ru-RU" sz="1400" dirty="0" smtClean="0">
                <a:solidFill>
                  <a:schemeClr val="tx1"/>
                </a:solidFill>
                <a:latin typeface="Century Gothic" pitchFamily="34" charset="0"/>
              </a:rPr>
              <a:t>».</a:t>
            </a:r>
            <a:endParaRPr lang="en-US" sz="1400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 algn="just"/>
            <a:endParaRPr lang="ru-RU" sz="1400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 algn="r"/>
            <a:r>
              <a:rPr lang="ru-RU" sz="1400" i="1" dirty="0" smtClean="0">
                <a:solidFill>
                  <a:schemeClr val="tx1"/>
                </a:solidFill>
                <a:latin typeface="Century Gothic" pitchFamily="34" charset="0"/>
              </a:rPr>
              <a:t>Из статьи В.В. Путина «Россия: национальный вопрос» 24.01.2012г.</a:t>
            </a:r>
            <a:endParaRPr lang="ru-RU" sz="1400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7172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7173" name="Picture 3" descr="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9800" y="220663"/>
            <a:ext cx="1833563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174" name="Group 4"/>
          <p:cNvGrpSpPr>
            <a:grpSpLocks/>
          </p:cNvGrpSpPr>
          <p:nvPr/>
        </p:nvGrpSpPr>
        <p:grpSpPr bwMode="auto">
          <a:xfrm>
            <a:off x="6472238" y="6357938"/>
            <a:ext cx="2743200" cy="504825"/>
            <a:chOff x="1440" y="5874"/>
            <a:chExt cx="4320" cy="1034"/>
          </a:xfrm>
        </p:grpSpPr>
        <p:sp>
          <p:nvSpPr>
            <p:cNvPr id="7178" name="Text Box 5"/>
            <p:cNvSpPr txBox="1">
              <a:spLocks noChangeArrowheads="1"/>
            </p:cNvSpPr>
            <p:nvPr/>
          </p:nvSpPr>
          <p:spPr bwMode="auto">
            <a:xfrm>
              <a:off x="1800" y="5874"/>
              <a:ext cx="3960" cy="1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800"/>
                <a:t>Программа Правительства </a:t>
              </a:r>
            </a:p>
            <a:p>
              <a:r>
                <a:rPr lang="ru-RU" sz="800"/>
                <a:t>Санкт-Петербурга «Толерантность». </a:t>
              </a:r>
            </a:p>
            <a:p>
              <a:endParaRPr lang="ru-RU"/>
            </a:p>
          </p:txBody>
        </p:sp>
        <p:pic>
          <p:nvPicPr>
            <p:cNvPr id="7179" name="Picture 6" descr="11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40" y="5950"/>
              <a:ext cx="420" cy="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175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142875" y="6429375"/>
            <a:ext cx="1785938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2970213" algn="ctr"/>
                <a:tab pos="5940425" algn="r"/>
              </a:tabLst>
              <a:defRPr/>
            </a:pPr>
            <a:r>
              <a:rPr lang="en-US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www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spbtolerance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ru</a:t>
            </a:r>
            <a:endParaRPr lang="ru-RU" sz="900" dirty="0">
              <a:ea typeface="+mn-ea"/>
            </a:endParaRPr>
          </a:p>
        </p:txBody>
      </p:sp>
      <p:pic>
        <p:nvPicPr>
          <p:cNvPr id="7177" name="Рисунок 10" descr="logo-nam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6215063"/>
            <a:ext cx="150018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ctrTitle"/>
          </p:nvPr>
        </p:nvSpPr>
        <p:spPr>
          <a:xfrm>
            <a:off x="755576" y="2060848"/>
            <a:ext cx="8072438" cy="1571625"/>
          </a:xfrm>
        </p:spPr>
        <p:txBody>
          <a:bodyPr>
            <a:noAutofit/>
          </a:bodyPr>
          <a:lstStyle/>
          <a:p>
            <a:pPr algn="l"/>
            <a:r>
              <a:rPr lang="ru-RU" sz="1400" b="1" dirty="0" smtClean="0">
                <a:latin typeface="Century Gothic" pitchFamily="34" charset="0"/>
              </a:rPr>
              <a:t/>
            </a:r>
            <a:br>
              <a:rPr lang="ru-RU" sz="1400" b="1" dirty="0" smtClean="0">
                <a:latin typeface="Century Gothic" pitchFamily="34" charset="0"/>
              </a:rPr>
            </a:br>
            <a:r>
              <a:rPr lang="ru-RU" sz="1400" b="1" dirty="0" smtClean="0">
                <a:latin typeface="Century Gothic" pitchFamily="34" charset="0"/>
              </a:rPr>
              <a:t/>
            </a:r>
            <a:br>
              <a:rPr lang="ru-RU" sz="1400" b="1" dirty="0" smtClean="0">
                <a:latin typeface="Century Gothic" pitchFamily="34" charset="0"/>
              </a:rPr>
            </a:br>
            <a:r>
              <a:rPr lang="ru-RU" sz="1400" b="1" dirty="0" smtClean="0">
                <a:latin typeface="Century Gothic" pitchFamily="34" charset="0"/>
              </a:rPr>
              <a:t/>
            </a:r>
            <a:br>
              <a:rPr lang="ru-RU" sz="1400" b="1" dirty="0" smtClean="0">
                <a:latin typeface="Century Gothic" pitchFamily="34" charset="0"/>
              </a:rPr>
            </a:br>
            <a:r>
              <a:rPr lang="ru-RU" sz="1400" b="1" dirty="0" smtClean="0">
                <a:latin typeface="Century Gothic" pitchFamily="34" charset="0"/>
              </a:rPr>
              <a:t/>
            </a:r>
            <a:br>
              <a:rPr lang="ru-RU" sz="1400" b="1" dirty="0" smtClean="0">
                <a:latin typeface="Century Gothic" pitchFamily="34" charset="0"/>
              </a:rPr>
            </a:br>
            <a:r>
              <a:rPr lang="ru-RU" sz="1400" b="1" dirty="0" smtClean="0">
                <a:latin typeface="Century Gothic" pitchFamily="34" charset="0"/>
              </a:rPr>
              <a:t/>
            </a:r>
            <a:br>
              <a:rPr lang="ru-RU" sz="1400" b="1" dirty="0" smtClean="0">
                <a:latin typeface="Century Gothic" pitchFamily="34" charset="0"/>
              </a:rPr>
            </a:br>
            <a:r>
              <a:rPr lang="ru-RU" sz="1400" b="1" dirty="0">
                <a:latin typeface="Century Gothic" pitchFamily="34" charset="0"/>
              </a:rPr>
              <a:t/>
            </a:r>
            <a:br>
              <a:rPr lang="ru-RU" sz="1400" b="1" dirty="0">
                <a:latin typeface="Century Gothic" pitchFamily="34" charset="0"/>
              </a:rPr>
            </a:br>
            <a:r>
              <a:rPr lang="ru-RU" sz="1400" b="1" dirty="0" smtClean="0">
                <a:latin typeface="Century Gothic" pitchFamily="34" charset="0"/>
              </a:rPr>
              <a:t/>
            </a:r>
            <a:br>
              <a:rPr lang="ru-RU" sz="1400" b="1" dirty="0" smtClean="0">
                <a:latin typeface="Century Gothic" pitchFamily="34" charset="0"/>
              </a:rPr>
            </a:br>
            <a:r>
              <a:rPr lang="ru-RU" sz="1400" b="1" dirty="0" smtClean="0">
                <a:latin typeface="Century Gothic" pitchFamily="34" charset="0"/>
              </a:rPr>
              <a:t/>
            </a:r>
            <a:br>
              <a:rPr lang="ru-RU" sz="1400" b="1" dirty="0" smtClean="0">
                <a:latin typeface="Century Gothic" pitchFamily="34" charset="0"/>
              </a:rPr>
            </a:br>
            <a:r>
              <a:rPr lang="ru-RU" sz="1400" b="1" dirty="0">
                <a:latin typeface="Century Gothic" pitchFamily="34" charset="0"/>
              </a:rPr>
              <a:t/>
            </a:r>
            <a:br>
              <a:rPr lang="ru-RU" sz="1400" b="1" dirty="0">
                <a:latin typeface="Century Gothic" pitchFamily="34" charset="0"/>
              </a:rPr>
            </a:br>
            <a:r>
              <a:rPr lang="ru-RU" sz="1400" b="1" dirty="0" smtClean="0">
                <a:latin typeface="Century Gothic" pitchFamily="34" charset="0"/>
              </a:rPr>
              <a:t/>
            </a:r>
            <a:br>
              <a:rPr lang="ru-RU" sz="1400" b="1" dirty="0" smtClean="0">
                <a:latin typeface="Century Gothic" pitchFamily="34" charset="0"/>
              </a:rPr>
            </a:br>
            <a:r>
              <a:rPr lang="ru-RU" sz="1400" b="1" dirty="0">
                <a:latin typeface="Century Gothic" pitchFamily="34" charset="0"/>
              </a:rPr>
              <a:t/>
            </a:r>
            <a:br>
              <a:rPr lang="ru-RU" sz="1400" b="1" dirty="0">
                <a:latin typeface="Century Gothic" pitchFamily="34" charset="0"/>
              </a:rPr>
            </a:br>
            <a:r>
              <a:rPr lang="ru-RU" sz="1400" b="1" dirty="0" smtClean="0">
                <a:latin typeface="Century Gothic" pitchFamily="34" charset="0"/>
              </a:rPr>
              <a:t/>
            </a:r>
            <a:br>
              <a:rPr lang="ru-RU" sz="1400" b="1" dirty="0" smtClean="0">
                <a:latin typeface="Century Gothic" pitchFamily="34" charset="0"/>
              </a:rPr>
            </a:br>
            <a:r>
              <a:rPr lang="ru-RU" sz="1400" b="1" dirty="0" smtClean="0">
                <a:latin typeface="Century Gothic" pitchFamily="34" charset="0"/>
              </a:rPr>
              <a:t/>
            </a:r>
            <a:br>
              <a:rPr lang="ru-RU" sz="1400" b="1" dirty="0" smtClean="0">
                <a:latin typeface="Century Gothic" pitchFamily="34" charset="0"/>
              </a:rPr>
            </a:br>
            <a:r>
              <a:rPr lang="ru-RU" sz="1400" b="1" i="1" dirty="0" smtClean="0">
                <a:latin typeface="Century Gothic" pitchFamily="34" charset="0"/>
              </a:rPr>
              <a:t>Целевая </a:t>
            </a:r>
            <a:r>
              <a:rPr lang="ru-RU" sz="1400" b="1" i="1" dirty="0">
                <a:latin typeface="Century Gothic" pitchFamily="34" charset="0"/>
              </a:rPr>
              <a:t>аудитория Программы</a:t>
            </a:r>
            <a:r>
              <a:rPr lang="ru-RU" sz="1400" dirty="0">
                <a:latin typeface="Century Gothic" pitchFamily="34" charset="0"/>
              </a:rPr>
              <a:t> – граждане Российской </a:t>
            </a:r>
            <a:r>
              <a:rPr lang="ru-RU" sz="1400" dirty="0" smtClean="0">
                <a:latin typeface="Century Gothic" pitchFamily="34" charset="0"/>
              </a:rPr>
              <a:t>Федерации различного </a:t>
            </a:r>
            <a:r>
              <a:rPr lang="ru-RU" sz="1400" dirty="0">
                <a:latin typeface="Century Gothic" pitchFamily="34" charset="0"/>
              </a:rPr>
              <a:t>этнического происхождения</a:t>
            </a:r>
            <a:r>
              <a:rPr lang="ru-RU" sz="1400" dirty="0" smtClean="0">
                <a:latin typeface="Century Gothic" pitchFamily="34" charset="0"/>
              </a:rPr>
              <a:t>.	 </a:t>
            </a:r>
            <a:br>
              <a:rPr lang="ru-RU" sz="1400" dirty="0" smtClean="0">
                <a:latin typeface="Century Gothic" pitchFamily="34" charset="0"/>
              </a:rPr>
            </a:br>
            <a:r>
              <a:rPr lang="ru-RU" sz="1400" dirty="0">
                <a:latin typeface="Century Gothic" pitchFamily="34" charset="0"/>
              </a:rPr>
              <a:t/>
            </a:r>
            <a:br>
              <a:rPr lang="ru-RU" sz="1400" dirty="0">
                <a:latin typeface="Century Gothic" pitchFamily="34" charset="0"/>
              </a:rPr>
            </a:br>
            <a:r>
              <a:rPr lang="ru-RU" sz="1400" b="1" i="1" dirty="0">
                <a:latin typeface="Century Gothic" pitchFamily="34" charset="0"/>
              </a:rPr>
              <a:t>Основная направленность мероприятий Программы </a:t>
            </a:r>
            <a:r>
              <a:rPr lang="ru-RU" sz="1400" dirty="0" smtClean="0">
                <a:latin typeface="Century Gothic" pitchFamily="34" charset="0"/>
              </a:rPr>
              <a:t>- </a:t>
            </a:r>
            <a:r>
              <a:rPr lang="ru-RU" sz="1400" dirty="0">
                <a:latin typeface="Century Gothic" pitchFamily="34" charset="0"/>
              </a:rPr>
              <a:t>укрепление гражданского патриотизма и формирование общероссийской гражданской </a:t>
            </a:r>
            <a:r>
              <a:rPr lang="ru-RU" sz="1400" dirty="0" smtClean="0">
                <a:latin typeface="Century Gothic" pitchFamily="34" charset="0"/>
              </a:rPr>
              <a:t>идентичности.	</a:t>
            </a:r>
            <a:r>
              <a:rPr lang="ru-RU" sz="1400" dirty="0">
                <a:latin typeface="Century Gothic" pitchFamily="34" charset="0"/>
              </a:rPr>
              <a:t/>
            </a:r>
            <a:br>
              <a:rPr lang="ru-RU" sz="1400" dirty="0">
                <a:latin typeface="Century Gothic" pitchFamily="34" charset="0"/>
              </a:rPr>
            </a:br>
            <a:r>
              <a:rPr lang="ru-RU" sz="1400" dirty="0" smtClean="0">
                <a:latin typeface="Century Gothic" pitchFamily="34" charset="0"/>
              </a:rPr>
              <a:t/>
            </a:r>
            <a:br>
              <a:rPr lang="ru-RU" sz="1400" dirty="0" smtClean="0">
                <a:latin typeface="Century Gothic" pitchFamily="34" charset="0"/>
              </a:rPr>
            </a:br>
            <a:r>
              <a:rPr lang="ru-RU" sz="1400" b="1" i="1" dirty="0" smtClean="0">
                <a:latin typeface="Century Gothic" pitchFamily="34" charset="0"/>
              </a:rPr>
              <a:t>Механизм реализации Программы </a:t>
            </a:r>
            <a:r>
              <a:rPr lang="ru-RU" sz="1400" dirty="0" smtClean="0">
                <a:latin typeface="Century Gothic" pitchFamily="34" charset="0"/>
              </a:rPr>
              <a:t>– объединение граждан разного </a:t>
            </a:r>
            <a:r>
              <a:rPr lang="ru-RU" sz="1400" dirty="0">
                <a:latin typeface="Century Gothic" pitchFamily="34" charset="0"/>
              </a:rPr>
              <a:t>этнического происхождения вокруг русского языка, российской культуры и цивилизованных норм поведения. </a:t>
            </a:r>
            <a:br>
              <a:rPr lang="ru-RU" sz="1400" dirty="0">
                <a:latin typeface="Century Gothic" pitchFamily="34" charset="0"/>
              </a:rPr>
            </a:br>
            <a:r>
              <a:rPr lang="ru-RU" sz="1400" dirty="0" smtClean="0">
                <a:latin typeface="Century Gothic" pitchFamily="34" charset="0"/>
              </a:rPr>
              <a:t> </a:t>
            </a:r>
            <a:br>
              <a:rPr lang="ru-RU" sz="1400" dirty="0" smtClean="0">
                <a:latin typeface="Century Gothic" pitchFamily="34" charset="0"/>
              </a:rPr>
            </a:br>
            <a:r>
              <a:rPr lang="ru-RU" sz="1400" b="1" i="1" dirty="0" smtClean="0">
                <a:latin typeface="Century Gothic" pitchFamily="34" charset="0"/>
              </a:rPr>
              <a:t>Особенность </a:t>
            </a:r>
            <a:r>
              <a:rPr lang="ru-RU" sz="1400" b="1" i="1" dirty="0">
                <a:latin typeface="Century Gothic" pitchFamily="34" charset="0"/>
              </a:rPr>
              <a:t>Программы с 2013 года  </a:t>
            </a:r>
            <a:r>
              <a:rPr lang="ru-RU" sz="1400" dirty="0" smtClean="0">
                <a:latin typeface="Century Gothic" pitchFamily="34" charset="0"/>
              </a:rPr>
              <a:t>- блок </a:t>
            </a:r>
            <a:r>
              <a:rPr lang="ru-RU" sz="1400" dirty="0">
                <a:latin typeface="Century Gothic" pitchFamily="34" charset="0"/>
              </a:rPr>
              <a:t>мероприятий по социокультурной и языковой адаптации мигрантов, в 2011-2012 годах реализовывавшийся в рамках Программы «</a:t>
            </a:r>
            <a:r>
              <a:rPr lang="ru-RU" sz="1400" dirty="0" smtClean="0">
                <a:latin typeface="Century Gothic" pitchFamily="34" charset="0"/>
              </a:rPr>
              <a:t>Толерантность», выделен в  </a:t>
            </a:r>
            <a:r>
              <a:rPr lang="ru-RU" sz="1400" b="1" u="sng" dirty="0">
                <a:latin typeface="Century Gothic" pitchFamily="34" charset="0"/>
              </a:rPr>
              <a:t>специализированную Программу «Миграция</a:t>
            </a:r>
            <a:r>
              <a:rPr lang="ru-RU" sz="1400" b="1" u="sng" dirty="0" smtClean="0">
                <a:latin typeface="Century Gothic" pitchFamily="34" charset="0"/>
              </a:rPr>
              <a:t>».</a:t>
            </a:r>
            <a:r>
              <a:rPr lang="ru-RU" sz="1400" b="1" dirty="0" smtClean="0">
                <a:latin typeface="Century Gothic" pitchFamily="34" charset="0"/>
              </a:rPr>
              <a:t> </a:t>
            </a:r>
            <a:r>
              <a:rPr lang="ru-RU" sz="1400" dirty="0" smtClean="0">
                <a:latin typeface="Century Gothic" pitchFamily="34" charset="0"/>
              </a:rPr>
              <a:t>Ресурсы </a:t>
            </a:r>
            <a:r>
              <a:rPr lang="ru-RU" sz="1400" dirty="0">
                <a:latin typeface="Century Gothic" pitchFamily="34" charset="0"/>
              </a:rPr>
              <a:t>Программы сосредоточены на проблематике государственной национальной политики и </a:t>
            </a:r>
            <a:r>
              <a:rPr lang="ru-RU" sz="1400" dirty="0" smtClean="0">
                <a:latin typeface="Century Gothic" pitchFamily="34" charset="0"/>
              </a:rPr>
              <a:t>не затрагивают </a:t>
            </a:r>
            <a:r>
              <a:rPr lang="ru-RU" sz="1400" dirty="0">
                <a:latin typeface="Century Gothic" pitchFamily="34" charset="0"/>
              </a:rPr>
              <a:t>проблематику государственной миграционной политики</a:t>
            </a:r>
            <a:r>
              <a:rPr lang="ru-RU" sz="1400" dirty="0" smtClean="0">
                <a:latin typeface="Century Gothic" pitchFamily="34" charset="0"/>
              </a:rPr>
              <a:t>.	 </a:t>
            </a:r>
            <a:r>
              <a:rPr lang="ru-RU" sz="1400" b="1" dirty="0" smtClean="0">
                <a:latin typeface="Century Gothic" pitchFamily="34" charset="0"/>
              </a:rPr>
              <a:t/>
            </a:r>
            <a:br>
              <a:rPr lang="ru-RU" sz="1400" b="1" dirty="0" smtClean="0">
                <a:latin typeface="Century Gothic" pitchFamily="34" charset="0"/>
              </a:rPr>
            </a:br>
            <a:r>
              <a:rPr lang="ru-RU" sz="1400" b="1" dirty="0" smtClean="0">
                <a:latin typeface="Century Gothic" pitchFamily="34" charset="0"/>
              </a:rPr>
              <a:t/>
            </a:r>
            <a:br>
              <a:rPr lang="ru-RU" sz="1400" b="1" dirty="0" smtClean="0">
                <a:latin typeface="Century Gothic" pitchFamily="34" charset="0"/>
              </a:rPr>
            </a:br>
            <a:r>
              <a:rPr lang="ru-RU" sz="1400" b="1" dirty="0" smtClean="0">
                <a:latin typeface="Century Gothic" pitchFamily="34" charset="0"/>
              </a:rPr>
              <a:t/>
            </a:r>
            <a:br>
              <a:rPr lang="ru-RU" sz="1400" b="1" dirty="0" smtClean="0">
                <a:latin typeface="Century Gothic" pitchFamily="34" charset="0"/>
              </a:rPr>
            </a:br>
            <a:r>
              <a:rPr lang="ru-RU" sz="1400" b="1" dirty="0" smtClean="0">
                <a:latin typeface="Century Gothic" pitchFamily="34" charset="0"/>
              </a:rPr>
              <a:t/>
            </a:r>
            <a:br>
              <a:rPr lang="ru-RU" sz="1400" b="1" dirty="0" smtClean="0">
                <a:latin typeface="Century Gothic" pitchFamily="34" charset="0"/>
              </a:rPr>
            </a:br>
            <a:r>
              <a:rPr lang="ru-RU" sz="1400" dirty="0" smtClean="0">
                <a:latin typeface="Century Gothic" pitchFamily="34" charset="0"/>
              </a:rPr>
              <a:t/>
            </a:r>
            <a:br>
              <a:rPr lang="ru-RU" sz="1400" dirty="0" smtClean="0">
                <a:latin typeface="Century Gothic" pitchFamily="34" charset="0"/>
              </a:rPr>
            </a:br>
            <a:r>
              <a:rPr lang="ru-RU" sz="1400" dirty="0" smtClean="0">
                <a:latin typeface="Century Gothic" pitchFamily="34" charset="0"/>
              </a:rPr>
              <a:t/>
            </a:r>
            <a:br>
              <a:rPr lang="ru-RU" sz="1400" dirty="0" smtClean="0">
                <a:latin typeface="Century Gothic" pitchFamily="34" charset="0"/>
              </a:rPr>
            </a:br>
            <a:endParaRPr lang="ru-RU" sz="1400" dirty="0" smtClean="0">
              <a:latin typeface="Century Gothic" pitchFamily="34" charset="0"/>
            </a:endParaRPr>
          </a:p>
        </p:txBody>
      </p:sp>
      <p:sp>
        <p:nvSpPr>
          <p:cNvPr id="819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8196" name="Picture 3" descr="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9800" y="220663"/>
            <a:ext cx="1833563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197" name="Group 4"/>
          <p:cNvGrpSpPr>
            <a:grpSpLocks/>
          </p:cNvGrpSpPr>
          <p:nvPr/>
        </p:nvGrpSpPr>
        <p:grpSpPr bwMode="auto">
          <a:xfrm>
            <a:off x="6472238" y="6357938"/>
            <a:ext cx="2743200" cy="504825"/>
            <a:chOff x="1440" y="5874"/>
            <a:chExt cx="4320" cy="1034"/>
          </a:xfrm>
        </p:grpSpPr>
        <p:sp>
          <p:nvSpPr>
            <p:cNvPr id="8202" name="Text Box 5"/>
            <p:cNvSpPr txBox="1">
              <a:spLocks noChangeArrowheads="1"/>
            </p:cNvSpPr>
            <p:nvPr/>
          </p:nvSpPr>
          <p:spPr bwMode="auto">
            <a:xfrm>
              <a:off x="1800" y="5874"/>
              <a:ext cx="3960" cy="1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800"/>
                <a:t>Программа Правительства </a:t>
              </a:r>
            </a:p>
            <a:p>
              <a:r>
                <a:rPr lang="ru-RU" sz="800"/>
                <a:t>Санкт-Петербурга «Толерантность». </a:t>
              </a:r>
            </a:p>
            <a:p>
              <a:endParaRPr lang="ru-RU"/>
            </a:p>
          </p:txBody>
        </p:sp>
        <p:pic>
          <p:nvPicPr>
            <p:cNvPr id="8203" name="Picture 6" descr="11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40" y="5950"/>
              <a:ext cx="420" cy="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19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142875" y="6429375"/>
            <a:ext cx="1785938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2970213" algn="ctr"/>
                <a:tab pos="5940425" algn="r"/>
              </a:tabLst>
              <a:defRPr/>
            </a:pPr>
            <a:r>
              <a:rPr lang="en-US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www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spbtolerance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ru</a:t>
            </a:r>
            <a:endParaRPr lang="ru-RU" sz="900" dirty="0">
              <a:ea typeface="+mn-ea"/>
            </a:endParaRPr>
          </a:p>
        </p:txBody>
      </p:sp>
      <p:pic>
        <p:nvPicPr>
          <p:cNvPr id="8200" name="Рисунок 10" descr="logo-nam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6357938"/>
            <a:ext cx="150018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1" name="Rectangle 1"/>
          <p:cNvSpPr>
            <a:spLocks noChangeArrowheads="1"/>
          </p:cNvSpPr>
          <p:nvPr/>
        </p:nvSpPr>
        <p:spPr bwMode="auto">
          <a:xfrm>
            <a:off x="835025" y="1018788"/>
            <a:ext cx="747397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ru-RU" sz="1200" b="1" dirty="0" smtClean="0">
                <a:latin typeface="Century Gothic" pitchFamily="34" charset="0"/>
                <a:cs typeface="Times New Roman" pitchFamily="18" charset="0"/>
              </a:rPr>
              <a:t>КЛЮЧЕВЫЕ ПОЛОЖЕНИЯ ПРОГРАММЫ </a:t>
            </a:r>
            <a:r>
              <a:rPr lang="ru-RU" sz="1200" b="1" dirty="0">
                <a:latin typeface="Century Gothic" pitchFamily="34" charset="0"/>
                <a:cs typeface="Times New Roman" pitchFamily="18" charset="0"/>
              </a:rPr>
              <a:t>«ТОЛЕРАНТНОСТЬ» НА 2011-2015 </a:t>
            </a:r>
            <a:r>
              <a:rPr lang="ru-RU" sz="1200" b="1" dirty="0" smtClean="0">
                <a:latin typeface="Century Gothic" pitchFamily="34" charset="0"/>
                <a:cs typeface="Times New Roman" pitchFamily="18" charset="0"/>
              </a:rPr>
              <a:t>ГОДЫ (НА </a:t>
            </a:r>
            <a:r>
              <a:rPr lang="ru-RU" sz="1200" b="1" dirty="0" smtClean="0">
                <a:latin typeface="Century Gothic" pitchFamily="34" charset="0"/>
                <a:cs typeface="Times New Roman" pitchFamily="18" charset="0"/>
              </a:rPr>
              <a:t>201</a:t>
            </a:r>
            <a:r>
              <a:rPr lang="en-US" sz="1200" b="1" dirty="0" smtClean="0">
                <a:latin typeface="Century Gothic" pitchFamily="34" charset="0"/>
                <a:cs typeface="Times New Roman" pitchFamily="18" charset="0"/>
              </a:rPr>
              <a:t>4</a:t>
            </a:r>
            <a:r>
              <a:rPr lang="ru-RU" sz="1200" b="1" dirty="0" smtClean="0">
                <a:latin typeface="Century Gothic" pitchFamily="34" charset="0"/>
                <a:cs typeface="Times New Roman" pitchFamily="18" charset="0"/>
              </a:rPr>
              <a:t> </a:t>
            </a:r>
            <a:r>
              <a:rPr lang="ru-RU" sz="1200" b="1" dirty="0" smtClean="0">
                <a:latin typeface="Century Gothic" pitchFamily="34" charset="0"/>
                <a:cs typeface="Times New Roman" pitchFamily="18" charset="0"/>
              </a:rPr>
              <a:t>ГОД)</a:t>
            </a:r>
            <a:endParaRPr lang="ru-RU" dirty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ctrTitle"/>
          </p:nvPr>
        </p:nvSpPr>
        <p:spPr>
          <a:xfrm>
            <a:off x="683568" y="1916832"/>
            <a:ext cx="8072438" cy="1571625"/>
          </a:xfrm>
        </p:spPr>
        <p:txBody>
          <a:bodyPr/>
          <a:lstStyle/>
          <a:p>
            <a:pPr algn="l"/>
            <a:r>
              <a:rPr lang="ru-RU" sz="1800" b="1" dirty="0" smtClean="0">
                <a:latin typeface="Century Gothic" pitchFamily="34" charset="0"/>
              </a:rPr>
              <a:t/>
            </a:r>
            <a:br>
              <a:rPr lang="ru-RU" sz="1800" b="1" dirty="0" smtClean="0">
                <a:latin typeface="Century Gothic" pitchFamily="34" charset="0"/>
              </a:rPr>
            </a:br>
            <a:r>
              <a:rPr lang="ru-RU" sz="1800" b="1" dirty="0" smtClean="0">
                <a:latin typeface="Century Gothic" pitchFamily="34" charset="0"/>
              </a:rPr>
              <a:t/>
            </a:r>
            <a:br>
              <a:rPr lang="ru-RU" sz="1800" b="1" dirty="0" smtClean="0">
                <a:latin typeface="Century Gothic" pitchFamily="34" charset="0"/>
              </a:rPr>
            </a:br>
            <a:r>
              <a:rPr lang="ru-RU" sz="1800" b="1" dirty="0" smtClean="0">
                <a:latin typeface="Century Gothic" pitchFamily="34" charset="0"/>
              </a:rPr>
              <a:t/>
            </a:r>
            <a:br>
              <a:rPr lang="ru-RU" sz="1800" b="1" dirty="0" smtClean="0">
                <a:latin typeface="Century Gothic" pitchFamily="34" charset="0"/>
              </a:rPr>
            </a:br>
            <a:r>
              <a:rPr lang="ru-RU" sz="1800" b="1" dirty="0" smtClean="0">
                <a:latin typeface="Century Gothic" pitchFamily="34" charset="0"/>
              </a:rPr>
              <a:t/>
            </a:r>
            <a:br>
              <a:rPr lang="ru-RU" sz="1800" b="1" dirty="0" smtClean="0">
                <a:latin typeface="Century Gothic" pitchFamily="34" charset="0"/>
              </a:rPr>
            </a:br>
            <a:r>
              <a:rPr lang="ru-RU" sz="1800" b="1" dirty="0" smtClean="0">
                <a:latin typeface="Century Gothic" pitchFamily="34" charset="0"/>
              </a:rPr>
              <a:t/>
            </a:r>
            <a:br>
              <a:rPr lang="ru-RU" sz="1800" b="1" dirty="0" smtClean="0">
                <a:latin typeface="Century Gothic" pitchFamily="34" charset="0"/>
              </a:rPr>
            </a:br>
            <a:r>
              <a:rPr lang="ru-RU" sz="1800" b="1" dirty="0" smtClean="0">
                <a:latin typeface="Century Gothic" pitchFamily="34" charset="0"/>
              </a:rPr>
              <a:t/>
            </a:r>
            <a:br>
              <a:rPr lang="ru-RU" sz="1800" b="1" dirty="0" smtClean="0">
                <a:latin typeface="Century Gothic" pitchFamily="34" charset="0"/>
              </a:rPr>
            </a:br>
            <a:r>
              <a:rPr lang="ru-RU" sz="1800" b="1" dirty="0" smtClean="0">
                <a:latin typeface="Century Gothic" pitchFamily="34" charset="0"/>
              </a:rPr>
              <a:t/>
            </a:r>
            <a:br>
              <a:rPr lang="ru-RU" sz="1800" b="1" dirty="0" smtClean="0">
                <a:latin typeface="Century Gothic" pitchFamily="34" charset="0"/>
              </a:rPr>
            </a:br>
            <a:r>
              <a:rPr lang="ru-RU" sz="1800" b="1" dirty="0" smtClean="0">
                <a:latin typeface="Century Gothic" pitchFamily="34" charset="0"/>
              </a:rPr>
              <a:t/>
            </a:r>
            <a:br>
              <a:rPr lang="ru-RU" sz="1800" b="1" dirty="0" smtClean="0">
                <a:latin typeface="Century Gothic" pitchFamily="34" charset="0"/>
              </a:rPr>
            </a:br>
            <a:r>
              <a:rPr lang="ru-RU" sz="1800" b="1" dirty="0" smtClean="0">
                <a:latin typeface="Century Gothic" pitchFamily="34" charset="0"/>
              </a:rPr>
              <a:t>Раздел 1. Образование</a:t>
            </a:r>
            <a:r>
              <a:rPr lang="ru-RU" sz="1800" dirty="0" smtClean="0">
                <a:latin typeface="Century Gothic" pitchFamily="34" charset="0"/>
              </a:rPr>
              <a:t/>
            </a:r>
            <a:br>
              <a:rPr lang="ru-RU" sz="1800" dirty="0" smtClean="0">
                <a:latin typeface="Century Gothic" pitchFamily="34" charset="0"/>
              </a:rPr>
            </a:br>
            <a:r>
              <a:rPr lang="ru-RU" sz="1800" dirty="0" smtClean="0">
                <a:latin typeface="Century Gothic" pitchFamily="34" charset="0"/>
              </a:rPr>
              <a:t/>
            </a:r>
            <a:br>
              <a:rPr lang="ru-RU" sz="1800" dirty="0" smtClean="0">
                <a:latin typeface="Century Gothic" pitchFamily="34" charset="0"/>
              </a:rPr>
            </a:br>
            <a:r>
              <a:rPr lang="ru-RU" sz="1800" dirty="0" smtClean="0">
                <a:latin typeface="Century Gothic" pitchFamily="34" charset="0"/>
              </a:rPr>
              <a:t>1. Блокноты-ежедневники для старшеклассников </a:t>
            </a:r>
            <a:br>
              <a:rPr lang="ru-RU" sz="1800" dirty="0" smtClean="0">
                <a:latin typeface="Century Gothic" pitchFamily="34" charset="0"/>
              </a:rPr>
            </a:br>
            <a:r>
              <a:rPr lang="ru-RU" sz="1800" dirty="0" smtClean="0">
                <a:latin typeface="Century Gothic" pitchFamily="34" charset="0"/>
              </a:rPr>
              <a:t>с информацией по вопросам толерантности </a:t>
            </a:r>
            <a:br>
              <a:rPr lang="ru-RU" sz="1800" dirty="0" smtClean="0">
                <a:latin typeface="Century Gothic" pitchFamily="34" charset="0"/>
              </a:rPr>
            </a:br>
            <a:r>
              <a:rPr lang="ru-RU" sz="1800" dirty="0" smtClean="0">
                <a:latin typeface="Century Gothic" pitchFamily="34" charset="0"/>
              </a:rPr>
              <a:t/>
            </a:r>
            <a:br>
              <a:rPr lang="ru-RU" sz="1800" dirty="0" smtClean="0">
                <a:latin typeface="Century Gothic" pitchFamily="34" charset="0"/>
              </a:rPr>
            </a:br>
            <a:r>
              <a:rPr lang="ru-RU" sz="1800" dirty="0" smtClean="0">
                <a:latin typeface="Century Gothic" pitchFamily="34" charset="0"/>
              </a:rPr>
              <a:t>2. </a:t>
            </a:r>
            <a:r>
              <a:rPr lang="ru-RU" sz="1800" dirty="0" err="1" smtClean="0">
                <a:latin typeface="Century Gothic" pitchFamily="34" charset="0"/>
              </a:rPr>
              <a:t>Этнокалендарь</a:t>
            </a:r>
            <a:r>
              <a:rPr lang="ru-RU" sz="1800" dirty="0" smtClean="0">
                <a:latin typeface="Century Gothic" pitchFamily="34" charset="0"/>
              </a:rPr>
              <a:t/>
            </a:r>
            <a:br>
              <a:rPr lang="ru-RU" sz="1800" dirty="0" smtClean="0">
                <a:latin typeface="Century Gothic" pitchFamily="34" charset="0"/>
              </a:rPr>
            </a:br>
            <a:r>
              <a:rPr lang="ru-RU" sz="1800" dirty="0" smtClean="0">
                <a:latin typeface="Century Gothic" pitchFamily="34" charset="0"/>
              </a:rPr>
              <a:t>Санкт-Петербурга в школах, в учреждениях профобразования, в детских садах</a:t>
            </a:r>
            <a:br>
              <a:rPr lang="ru-RU" sz="1800" dirty="0" smtClean="0">
                <a:latin typeface="Century Gothic" pitchFamily="34" charset="0"/>
              </a:rPr>
            </a:br>
            <a:r>
              <a:rPr lang="ru-RU" sz="1800" dirty="0" smtClean="0">
                <a:latin typeface="Century Gothic" pitchFamily="34" charset="0"/>
              </a:rPr>
              <a:t/>
            </a:r>
            <a:br>
              <a:rPr lang="ru-RU" sz="1800" dirty="0" smtClean="0">
                <a:latin typeface="Century Gothic" pitchFamily="34" charset="0"/>
              </a:rPr>
            </a:br>
            <a:r>
              <a:rPr lang="ru-RU" sz="1800" dirty="0" smtClean="0">
                <a:latin typeface="Century Gothic" pitchFamily="34" charset="0"/>
              </a:rPr>
              <a:t>3. Инновационные программы повышения квалификации педагогов </a:t>
            </a:r>
            <a:br>
              <a:rPr lang="ru-RU" sz="1800" dirty="0" smtClean="0">
                <a:latin typeface="Century Gothic" pitchFamily="34" charset="0"/>
              </a:rPr>
            </a:br>
            <a:r>
              <a:rPr lang="ru-RU" sz="1800" dirty="0" smtClean="0">
                <a:latin typeface="Century Gothic" pitchFamily="34" charset="0"/>
              </a:rPr>
              <a:t/>
            </a:r>
            <a:br>
              <a:rPr lang="ru-RU" sz="1800" dirty="0" smtClean="0">
                <a:latin typeface="Century Gothic" pitchFamily="34" charset="0"/>
              </a:rPr>
            </a:br>
            <a:r>
              <a:rPr lang="ru-RU" sz="1800" dirty="0" smtClean="0">
                <a:latin typeface="Century Gothic" pitchFamily="34" charset="0"/>
              </a:rPr>
              <a:t>4. Учет международного опыта работы в </a:t>
            </a:r>
            <a:r>
              <a:rPr lang="ru-RU" sz="1800" dirty="0" err="1" smtClean="0">
                <a:latin typeface="Century Gothic" pitchFamily="34" charset="0"/>
              </a:rPr>
              <a:t>мультикультурной</a:t>
            </a:r>
            <a:r>
              <a:rPr lang="ru-RU" sz="1800" dirty="0" smtClean="0">
                <a:latin typeface="Century Gothic" pitchFamily="34" charset="0"/>
              </a:rPr>
              <a:t> школе</a:t>
            </a:r>
            <a:br>
              <a:rPr lang="ru-RU" sz="1800" dirty="0" smtClean="0">
                <a:latin typeface="Century Gothic" pitchFamily="34" charset="0"/>
              </a:rPr>
            </a:br>
            <a:r>
              <a:rPr lang="ru-RU" sz="1800" dirty="0" smtClean="0">
                <a:latin typeface="Century Gothic" pitchFamily="34" charset="0"/>
              </a:rPr>
              <a:t/>
            </a:r>
            <a:br>
              <a:rPr lang="ru-RU" sz="1800" dirty="0" smtClean="0">
                <a:latin typeface="Century Gothic" pitchFamily="34" charset="0"/>
              </a:rPr>
            </a:br>
            <a:r>
              <a:rPr lang="ru-RU" sz="1800" dirty="0" smtClean="0">
                <a:latin typeface="Century Gothic" pitchFamily="34" charset="0"/>
              </a:rPr>
              <a:t>5. Познавательные и обучающие мероприятия, в том числе для иностранных студентов</a:t>
            </a:r>
            <a:br>
              <a:rPr lang="ru-RU" sz="1800" dirty="0" smtClean="0">
                <a:latin typeface="Century Gothic" pitchFamily="34" charset="0"/>
              </a:rPr>
            </a:br>
            <a:endParaRPr lang="ru-RU" sz="1800" dirty="0" smtClean="0">
              <a:latin typeface="Century Gothic" pitchFamily="34" charset="0"/>
            </a:endParaRPr>
          </a:p>
        </p:txBody>
      </p:sp>
      <p:sp>
        <p:nvSpPr>
          <p:cNvPr id="819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8196" name="Picture 3" descr="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9800" y="220663"/>
            <a:ext cx="1833563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197" name="Group 4"/>
          <p:cNvGrpSpPr>
            <a:grpSpLocks/>
          </p:cNvGrpSpPr>
          <p:nvPr/>
        </p:nvGrpSpPr>
        <p:grpSpPr bwMode="auto">
          <a:xfrm>
            <a:off x="6472238" y="6357938"/>
            <a:ext cx="2743200" cy="504825"/>
            <a:chOff x="1440" y="5874"/>
            <a:chExt cx="4320" cy="1034"/>
          </a:xfrm>
        </p:grpSpPr>
        <p:sp>
          <p:nvSpPr>
            <p:cNvPr id="8202" name="Text Box 5"/>
            <p:cNvSpPr txBox="1">
              <a:spLocks noChangeArrowheads="1"/>
            </p:cNvSpPr>
            <p:nvPr/>
          </p:nvSpPr>
          <p:spPr bwMode="auto">
            <a:xfrm>
              <a:off x="1800" y="5874"/>
              <a:ext cx="3960" cy="1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800"/>
                <a:t>Программа Правительства </a:t>
              </a:r>
            </a:p>
            <a:p>
              <a:r>
                <a:rPr lang="ru-RU" sz="800"/>
                <a:t>Санкт-Петербурга «Толерантность». </a:t>
              </a:r>
            </a:p>
            <a:p>
              <a:endParaRPr lang="ru-RU"/>
            </a:p>
          </p:txBody>
        </p:sp>
        <p:pic>
          <p:nvPicPr>
            <p:cNvPr id="8203" name="Picture 6" descr="11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40" y="5950"/>
              <a:ext cx="420" cy="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19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142875" y="6429375"/>
            <a:ext cx="1785938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2970213" algn="ctr"/>
                <a:tab pos="5940425" algn="r"/>
              </a:tabLst>
              <a:defRPr/>
            </a:pPr>
            <a:r>
              <a:rPr lang="en-US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www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spbtolerance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ru</a:t>
            </a:r>
            <a:endParaRPr lang="ru-RU" sz="900" dirty="0">
              <a:ea typeface="+mn-ea"/>
            </a:endParaRPr>
          </a:p>
        </p:txBody>
      </p:sp>
      <p:pic>
        <p:nvPicPr>
          <p:cNvPr id="8200" name="Рисунок 10" descr="logo-nam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6357938"/>
            <a:ext cx="150018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1" name="Rectangle 1"/>
          <p:cNvSpPr>
            <a:spLocks noChangeArrowheads="1"/>
          </p:cNvSpPr>
          <p:nvPr/>
        </p:nvSpPr>
        <p:spPr bwMode="auto">
          <a:xfrm>
            <a:off x="1456403" y="1018788"/>
            <a:ext cx="623119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ru-RU" sz="1200" b="1" dirty="0">
                <a:latin typeface="Century Gothic" pitchFamily="34" charset="0"/>
                <a:cs typeface="Times New Roman" pitchFamily="18" charset="0"/>
              </a:rPr>
              <a:t>ОСНОВНЫЕ МЕРОПРИЯТИЯ ПРОГРАММЫ «ТОЛЕРАНТНОСТЬ» НА 2011-2015 ГОДЫ</a:t>
            </a:r>
            <a:endParaRPr lang="ru-RU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0388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75" y="2643188"/>
            <a:ext cx="6500813" cy="2714625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921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9220" name="Picture 3" descr="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9800" y="220663"/>
            <a:ext cx="1833563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221" name="Group 4"/>
          <p:cNvGrpSpPr>
            <a:grpSpLocks/>
          </p:cNvGrpSpPr>
          <p:nvPr/>
        </p:nvGrpSpPr>
        <p:grpSpPr bwMode="auto">
          <a:xfrm>
            <a:off x="6472238" y="6357938"/>
            <a:ext cx="2743200" cy="504825"/>
            <a:chOff x="1440" y="5874"/>
            <a:chExt cx="4320" cy="1034"/>
          </a:xfrm>
        </p:grpSpPr>
        <p:sp>
          <p:nvSpPr>
            <p:cNvPr id="9227" name="Text Box 5"/>
            <p:cNvSpPr txBox="1">
              <a:spLocks noChangeArrowheads="1"/>
            </p:cNvSpPr>
            <p:nvPr/>
          </p:nvSpPr>
          <p:spPr bwMode="auto">
            <a:xfrm>
              <a:off x="1800" y="5874"/>
              <a:ext cx="3960" cy="1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800"/>
                <a:t>Программа Правительства </a:t>
              </a:r>
            </a:p>
            <a:p>
              <a:r>
                <a:rPr lang="ru-RU" sz="800"/>
                <a:t>Санкт-Петербурга «Толерантность». </a:t>
              </a:r>
            </a:p>
            <a:p>
              <a:endParaRPr lang="ru-RU"/>
            </a:p>
          </p:txBody>
        </p:sp>
        <p:pic>
          <p:nvPicPr>
            <p:cNvPr id="9228" name="Picture 6" descr="11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40" y="5950"/>
              <a:ext cx="420" cy="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222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142875" y="6429375"/>
            <a:ext cx="1785938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2970213" algn="ctr"/>
                <a:tab pos="5940425" algn="r"/>
              </a:tabLst>
              <a:defRPr/>
            </a:pPr>
            <a:r>
              <a:rPr lang="en-US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www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spbtolerance</a:t>
            </a:r>
            <a:r>
              <a:rPr lang="ru-RU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.</a:t>
            </a:r>
            <a:r>
              <a:rPr lang="en-US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oleranceBold"/>
              </a:rPr>
              <a:t>ru</a:t>
            </a:r>
            <a:endParaRPr lang="ru-RU" sz="900" dirty="0">
              <a:ea typeface="+mn-ea"/>
            </a:endParaRPr>
          </a:p>
        </p:txBody>
      </p:sp>
      <p:pic>
        <p:nvPicPr>
          <p:cNvPr id="9224" name="Рисунок 10" descr="logo-nam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6357938"/>
            <a:ext cx="150018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5" name="Заголовок 11"/>
          <p:cNvSpPr>
            <a:spLocks noGrp="1"/>
          </p:cNvSpPr>
          <p:nvPr>
            <p:ph type="ctrTitle"/>
          </p:nvPr>
        </p:nvSpPr>
        <p:spPr>
          <a:xfrm>
            <a:off x="683568" y="2492896"/>
            <a:ext cx="7772400" cy="2655888"/>
          </a:xfrm>
        </p:spPr>
        <p:txBody>
          <a:bodyPr/>
          <a:lstStyle/>
          <a:p>
            <a:pPr algn="l"/>
            <a:r>
              <a:rPr lang="ru-RU" sz="2000" b="1" dirty="0" smtClean="0">
                <a:latin typeface="Century Gothic" pitchFamily="34" charset="0"/>
              </a:rPr>
              <a:t>Раздел 2. Конфессии</a:t>
            </a:r>
            <a:br>
              <a:rPr lang="ru-RU" sz="2000" b="1" dirty="0" smtClean="0">
                <a:latin typeface="Century Gothic" pitchFamily="34" charset="0"/>
              </a:rPr>
            </a:br>
            <a:r>
              <a:rPr lang="ru-RU" sz="2000" dirty="0" smtClean="0">
                <a:latin typeface="Century Gothic" pitchFamily="34" charset="0"/>
              </a:rPr>
              <a:t/>
            </a:r>
            <a:br>
              <a:rPr lang="ru-RU" sz="2000" dirty="0" smtClean="0">
                <a:latin typeface="Century Gothic" pitchFamily="34" charset="0"/>
              </a:rPr>
            </a:br>
            <a:r>
              <a:rPr lang="ru-RU" sz="2000" dirty="0" smtClean="0">
                <a:latin typeface="Century Gothic" pitchFamily="34" charset="0"/>
              </a:rPr>
              <a:t>1. Справочник «Государственно-конфессиональный этикет» для сотрудников правоохранительных органов и др. </a:t>
            </a:r>
            <a:br>
              <a:rPr lang="ru-RU" sz="2000" dirty="0" smtClean="0">
                <a:latin typeface="Century Gothic" pitchFamily="34" charset="0"/>
              </a:rPr>
            </a:br>
            <a:r>
              <a:rPr lang="ru-RU" sz="2000" dirty="0" smtClean="0">
                <a:latin typeface="Century Gothic" pitchFamily="34" charset="0"/>
              </a:rPr>
              <a:t/>
            </a:r>
            <a:br>
              <a:rPr lang="ru-RU" sz="2000" dirty="0" smtClean="0">
                <a:latin typeface="Century Gothic" pitchFamily="34" charset="0"/>
              </a:rPr>
            </a:br>
            <a:r>
              <a:rPr lang="ru-RU" sz="2000" dirty="0" smtClean="0">
                <a:latin typeface="Century Gothic" pitchFamily="34" charset="0"/>
              </a:rPr>
              <a:t>2. Радио-программы</a:t>
            </a:r>
            <a:br>
              <a:rPr lang="ru-RU" sz="2000" dirty="0" smtClean="0">
                <a:latin typeface="Century Gothic" pitchFamily="34" charset="0"/>
              </a:rPr>
            </a:br>
            <a:r>
              <a:rPr lang="ru-RU" sz="2000" dirty="0" smtClean="0">
                <a:latin typeface="Century Gothic" pitchFamily="34" charset="0"/>
              </a:rPr>
              <a:t/>
            </a:r>
            <a:br>
              <a:rPr lang="ru-RU" sz="2000" dirty="0" smtClean="0">
                <a:latin typeface="Century Gothic" pitchFamily="34" charset="0"/>
              </a:rPr>
            </a:br>
            <a:r>
              <a:rPr lang="ru-RU" sz="2000" dirty="0" smtClean="0">
                <a:latin typeface="Century Gothic" pitchFamily="34" charset="0"/>
              </a:rPr>
              <a:t>3. Конгрессно-выставочные мероприятия, круглые столы и практические семинары</a:t>
            </a:r>
            <a:r>
              <a:rPr lang="ru-RU" dirty="0" smtClean="0">
                <a:latin typeface="Century Gothic" pitchFamily="34" charset="0"/>
              </a:rPr>
              <a:t/>
            </a:r>
            <a:br>
              <a:rPr lang="ru-RU" dirty="0" smtClean="0">
                <a:latin typeface="Century Gothic" pitchFamily="34" charset="0"/>
              </a:rPr>
            </a:br>
            <a:r>
              <a:rPr lang="ru-RU" dirty="0" smtClean="0">
                <a:latin typeface="Century Gothic" pitchFamily="34" charset="0"/>
              </a:rPr>
              <a:t> </a:t>
            </a:r>
            <a:br>
              <a:rPr lang="ru-RU" dirty="0" smtClean="0">
                <a:latin typeface="Century Gothic" pitchFamily="34" charset="0"/>
              </a:rPr>
            </a:br>
            <a:endParaRPr lang="ru-RU" dirty="0" smtClean="0">
              <a:latin typeface="Century Gothic" pitchFamily="34" charset="0"/>
            </a:endParaRPr>
          </a:p>
        </p:txBody>
      </p:sp>
      <p:sp>
        <p:nvSpPr>
          <p:cNvPr id="9226" name="Rectangle 1"/>
          <p:cNvSpPr>
            <a:spLocks noChangeArrowheads="1"/>
          </p:cNvSpPr>
          <p:nvPr/>
        </p:nvSpPr>
        <p:spPr bwMode="auto">
          <a:xfrm>
            <a:off x="1456403" y="1090225"/>
            <a:ext cx="623119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ru-RU" sz="1200" b="1" dirty="0">
                <a:latin typeface="Century Gothic" pitchFamily="34" charset="0"/>
                <a:cs typeface="Times New Roman" pitchFamily="18" charset="0"/>
              </a:rPr>
              <a:t>ОСНОВНЫЕ МЕРОПРИЯТИЯ ПРОГРАММЫ «ТОЛЕРАНТНОСТЬ» НА 2011-2015 ГОДЫ</a:t>
            </a:r>
            <a:endParaRPr lang="ru-RU" dirty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9F9F9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3579</TotalTime>
  <Words>2163</Words>
  <Application>Microsoft Office PowerPoint</Application>
  <PresentationFormat>Экран (4:3)</PresentationFormat>
  <Paragraphs>393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Тема Office</vt:lpstr>
      <vt:lpstr>семинар-тренинг  «Формирование и развитие толерантности и взаимоуважения в дошкольной образовательной среде»</vt:lpstr>
      <vt:lpstr>Ведущие:</vt:lpstr>
      <vt:lpstr> Цели</vt:lpstr>
      <vt:lpstr>ПОНЯТИЕ ТОЛЕРАНТНОСТИ</vt:lpstr>
      <vt:lpstr>ВОСПИТАНИЕ </vt:lpstr>
      <vt:lpstr> Общероссийская идентичность</vt:lpstr>
      <vt:lpstr>             Целевая аудитория Программы – граждане Российской Федерации различного этнического происхождения.    Основная направленность мероприятий Программы - укрепление гражданского патриотизма и формирование общероссийской гражданской идентичности.   Механизм реализации Программы – объединение граждан разного этнического происхождения вокруг русского языка, российской культуры и цивилизованных норм поведения.    Особенность Программы с 2013 года  - блок мероприятий по социокультурной и языковой адаптации мигрантов, в 2011-2012 годах реализовывавшийся в рамках Программы «Толерантность», выделен в  специализированную Программу «Миграция». Ресурсы Программы сосредоточены на проблематике государственной национальной политики и не затрагивают проблематику государственной миграционной политики.        </vt:lpstr>
      <vt:lpstr>        Раздел 1. Образование  1. Блокноты-ежедневники для старшеклассников  с информацией по вопросам толерантности   2. Этнокалендарь Санкт-Петербурга в школах, в учреждениях профобразования, в детских садах  3. Инновационные программы повышения квалификации педагогов   4. Учет международного опыта работы в мультикультурной школе  5. Познавательные и обучающие мероприятия, в том числе для иностранных студентов </vt:lpstr>
      <vt:lpstr>Раздел 2. Конфессии  1. Справочник «Государственно-конфессиональный этикет» для сотрудников правоохранительных органов и др.   2. Радио-программы  3. Конгрессно-выставочные мероприятия, круглые столы и практические семинары   </vt:lpstr>
      <vt:lpstr>    Раздел 3. Культура  1. Циклы музейных образовательных программ для школьников:  - «Познаем народы России и мира – познаем себя»,  - «Мой Петербург», - «Вместе – целая страна» - «Исторические путешествия из Петербурга в Петербург» на базе крупнейших музеев города - с 2014 года - «Не будет гражданин достойный к Отчизне холоден душой!» (направленный на воспитание гражданско-патриотической позиции)   2. Проекты учреждений культуры – выставки, фестивали   3. Ежедневные районные мероприятия, события в Доме национальностей </vt:lpstr>
      <vt:lpstr>        Раздел 4. Медиа   1. Мастер-классы по противодействию проявлениям ксенофобии в Интернет (с учетом мирового опыта)  2. Интернет-сайт Программы, работа в социальных сетях (Twitter, Facebook, Вконтакте.ру)  3. Теле- и радиопрограммы   4. Социальная реклама  5. Статьи в газетах, в том числе для детей и молодежи </vt:lpstr>
      <vt:lpstr>         Раздел 5. Молодежь и экстремизм  1. Тренинги для тренеров, работающих с молодежью   2. Молодежные образовательные игры (сити-квесты и др.), конкурсы, фестивали   3. Мониторинг деятельности неформальных молодежных объединений  4. Постер-кампания против ксенофобии среди молодежи   5. Мультсериал «Мир без насилия» с использованием популярных мультгероев </vt:lpstr>
      <vt:lpstr>        Раздел 6. Мониторинг и научное сопровождение  1. Комплекс социологических исследований о влиянии миграционных процессов на деятельность города   2. Мониторинг эффективности реализации программы  3. Выпуск справочно-информационных изданий  4. Обмен опытом с мировым сообществом  5. Исследование деятельности диаспор </vt:lpstr>
      <vt:lpstr>Проект «Безопасный и комфортный процесс воспитания и обучения»</vt:lpstr>
      <vt:lpstr>Факторы среды образовательного учреждения: </vt:lpstr>
      <vt:lpstr> Факторы стресса в профессиональной деятельности педагогов и воспитателей</vt:lpstr>
      <vt:lpstr>Профессиональное выгорание – это синдром, развивающийся на фоне хронического стресса и ведущий к истощению эмоционально-энергетических и личностных ресурсов человека.</vt:lpstr>
      <vt:lpstr>Слайд 18</vt:lpstr>
      <vt:lpstr>Слайд 19</vt:lpstr>
      <vt:lpstr>Слайд 20</vt:lpstr>
      <vt:lpstr>Слайд 21</vt:lpstr>
      <vt:lpstr>Слайд 22</vt:lpstr>
      <vt:lpstr>Ситуации, влияющие на возникновение синдрома эмоционального выгорания </vt:lpstr>
      <vt:lpstr>Причины  эмоционального выгорания</vt:lpstr>
      <vt:lpstr>ВАЖНО И ПОЛЕЗНО В ПРОФИЛАКТИКЕ ПРОФЕССИОНАЛЬНОГО ВЫГОРАНИЯ</vt:lpstr>
      <vt:lpstr>Конструктивные способы поддержания эмоционального благополучия в стрессовых ситуациях </vt:lpstr>
      <vt:lpstr>Образ жизни, помогающий противостоять стрессам</vt:lpstr>
      <vt:lpstr>Ищите и создавайте источники положительных эмоций:</vt:lpstr>
      <vt:lpstr>Слайд 29</vt:lpstr>
      <vt:lpstr>Слайд 30</vt:lpstr>
      <vt:lpstr>Нас всех объединяет </vt:lpstr>
      <vt:lpstr>Мозговой штурм </vt:lpstr>
      <vt:lpstr>Цель Мозгового штурма</vt:lpstr>
      <vt:lpstr>Идеи по развитию толерантности (по результатам семинаров 2011 – 2013 годов)</vt:lpstr>
      <vt:lpstr> ПРОЕКТ </vt:lpstr>
      <vt:lpstr>Консультации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Никита Карпов</dc:creator>
  <cp:lastModifiedBy>пк</cp:lastModifiedBy>
  <cp:revision>134</cp:revision>
  <dcterms:created xsi:type="dcterms:W3CDTF">2011-05-10T13:43:30Z</dcterms:created>
  <dcterms:modified xsi:type="dcterms:W3CDTF">2014-10-15T10:16:54Z</dcterms:modified>
</cp:coreProperties>
</file>