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0"/>
            <a:ext cx="10881016" cy="2614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err="1" smtClean="0">
                <a:solidFill>
                  <a:schemeClr val="bg1"/>
                </a:solidFill>
              </a:rPr>
              <a:t>Гбдоу</a:t>
            </a:r>
            <a:r>
              <a:rPr lang="ru-RU" sz="2200" b="1" dirty="0" smtClean="0">
                <a:solidFill>
                  <a:schemeClr val="bg1"/>
                </a:solidFill>
              </a:rPr>
              <a:t> №33 </a:t>
            </a:r>
            <a:r>
              <a:rPr lang="ru-RU" sz="2200" b="1" dirty="0" err="1" smtClean="0">
                <a:solidFill>
                  <a:schemeClr val="bg1"/>
                </a:solidFill>
              </a:rPr>
              <a:t>ваСИЛЕОСТРОВСКОГО</a:t>
            </a:r>
            <a:r>
              <a:rPr lang="ru-RU" sz="2200" b="1" dirty="0" smtClean="0">
                <a:solidFill>
                  <a:schemeClr val="bg1"/>
                </a:solidFill>
              </a:rPr>
              <a:t> РАЙОНА САНКТ-ПЕТЕРБУРГА</a:t>
            </a: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Презентация по теме</a:t>
            </a:r>
            <a:b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5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АФРИКА. ПУТЕШЕСТВИЕ В ПУСТЫНЮ САХАРУ»</a:t>
            </a:r>
            <a:endParaRPr lang="ru-RU" sz="5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244" y="5898525"/>
            <a:ext cx="11694017" cy="959475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день в детском саду для детей в  подготовительной к школе </a:t>
            </a:r>
            <a:r>
              <a:rPr lang="ru-RU" sz="3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группе.</a:t>
            </a:r>
          </a:p>
          <a:p>
            <a:pPr algn="ctr"/>
            <a:r>
              <a:rPr lang="ru-RU" sz="3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3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Е.А.Расулова</a:t>
            </a:r>
            <a:endParaRPr lang="ru-RU" sz="3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14" y="2614413"/>
            <a:ext cx="4628771" cy="32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9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54546"/>
            <a:ext cx="6722772" cy="3567448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dirty="0">
                <a:solidFill>
                  <a:schemeClr val="bg1"/>
                </a:solidFill>
              </a:rPr>
              <a:t>ДЕНЬ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b="1" dirty="0">
                <a:solidFill>
                  <a:schemeClr val="bg1"/>
                </a:solidFill>
              </a:rPr>
              <a:t>1. Познавательно-исследовательская деятельность:  «Пустыня»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b="1" dirty="0">
                <a:solidFill>
                  <a:schemeClr val="bg1"/>
                </a:solidFill>
              </a:rPr>
              <a:t>Цель:</a:t>
            </a:r>
            <a:r>
              <a:rPr lang="ru-RU" sz="2200" dirty="0">
                <a:solidFill>
                  <a:schemeClr val="bg1"/>
                </a:solidFill>
              </a:rPr>
              <a:t> Продолжать формировать представления о причинно-следственных связях, о событиях в природе. Познакомить детей с природной зоной «пустыня»; с разнообразием пустынь (песчаные, каменистые, глинистые); с некоторыми представителями пустынных растений и животных, приспособленностью их к обитанию в таких условиях.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7" y="3470858"/>
            <a:ext cx="3245475" cy="3226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14" y="3155324"/>
            <a:ext cx="3309870" cy="3541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476" y="618187"/>
            <a:ext cx="4159876" cy="607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06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226" y="51517"/>
            <a:ext cx="6167349" cy="95303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2. Рассматривание мини макета пустыни.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118" y="463639"/>
            <a:ext cx="5568503" cy="6130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66" y="1004553"/>
            <a:ext cx="4718230" cy="558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06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6" y="206063"/>
            <a:ext cx="5885644" cy="592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3. Игра по </a:t>
            </a:r>
            <a:r>
              <a:rPr lang="ru-RU" b="1" dirty="0" err="1">
                <a:solidFill>
                  <a:schemeClr val="bg1"/>
                </a:solidFill>
              </a:rPr>
              <a:t>сенсорике</a:t>
            </a:r>
            <a:r>
              <a:rPr lang="ru-RU" b="1" dirty="0">
                <a:solidFill>
                  <a:schemeClr val="bg1"/>
                </a:solidFill>
              </a:rPr>
              <a:t> «Картинки на песке».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379" y="206063"/>
            <a:ext cx="4941731" cy="64874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6" y="502276"/>
            <a:ext cx="3404584" cy="3425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455" y="888643"/>
            <a:ext cx="3372789" cy="34257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43" y="3928057"/>
            <a:ext cx="2853226" cy="27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152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631692"/>
            <a:ext cx="5280338" cy="55759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4. Аппликация из бархатной бумаги «Верблюд»,   с использованием шерстяных ниток и манной крупы для имитации песка.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Цель: </a:t>
            </a:r>
            <a:r>
              <a:rPr lang="ru-RU" dirty="0">
                <a:solidFill>
                  <a:schemeClr val="bg1"/>
                </a:solidFill>
              </a:rPr>
              <a:t>учить вырезать сложное изображение, предварительно используя трафарет; закреплять навык работы с ножницами (аккуратно и равномерно резать шерстяную нить для аппликации); закреплять навыки работы с кистью и клеем; развивать зрительную память, глазомер, мелкую моторику кистей рук; развивать творческое мышление, фантазию.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422" y="245327"/>
            <a:ext cx="5316895" cy="63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98524" y="376707"/>
            <a:ext cx="5857225" cy="616576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5. Караван верблюдов.  Верблюжонок находит свою маму 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    Выложить аппликации  верблюдов в одну линию. Рассказать детям, что верблюдов не случайно называют «кораблями пустыни» подобно кораблям, дрейфующим в море, они преодолевают огромные расстояния в безмолвной пустыне. И подобно тому, как несколько кораблей, выстроившихся в одну линейку на рейде или кругосветном плавании, называют караваном, так и цепочку верблюдов, бредущих по пустыне, тоже называют караваном.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6" y="376707"/>
            <a:ext cx="5164428" cy="616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789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7090" y="128789"/>
            <a:ext cx="10777985" cy="1133341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ВЕЧЕР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1. Оздоровительная гимнастика после </a:t>
            </a:r>
            <a:r>
              <a:rPr lang="ru-RU" b="1" dirty="0" smtClean="0">
                <a:solidFill>
                  <a:schemeClr val="bg1"/>
                </a:solidFill>
              </a:rPr>
              <a:t>сна. Хождение по массажным коврикам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0" y="1880316"/>
            <a:ext cx="3733242" cy="46750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250" y="965915"/>
            <a:ext cx="3830650" cy="4662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760" y="1880316"/>
            <a:ext cx="3752315" cy="466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78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244699"/>
            <a:ext cx="11293141" cy="14166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2.Дидактическая игра </a:t>
            </a:r>
            <a:r>
              <a:rPr lang="ru-RU" b="1" dirty="0">
                <a:solidFill>
                  <a:schemeClr val="bg1"/>
                </a:solidFill>
              </a:rPr>
              <a:t>по развитию речи «</a:t>
            </a:r>
            <a:r>
              <a:rPr lang="ru-RU" b="1" dirty="0" err="1">
                <a:solidFill>
                  <a:schemeClr val="bg1"/>
                </a:solidFill>
              </a:rPr>
              <a:t>Чей?Чья?Чьё</a:t>
            </a:r>
            <a:r>
              <a:rPr lang="ru-RU" b="1" dirty="0">
                <a:solidFill>
                  <a:schemeClr val="bg1"/>
                </a:solidFill>
              </a:rPr>
              <a:t>?»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Цель: </a:t>
            </a:r>
            <a:r>
              <a:rPr lang="ru-RU" dirty="0">
                <a:solidFill>
                  <a:schemeClr val="bg1"/>
                </a:solidFill>
              </a:rPr>
              <a:t>учить образовывать притяжательные </a:t>
            </a:r>
            <a:r>
              <a:rPr lang="ru-RU" dirty="0" smtClean="0">
                <a:solidFill>
                  <a:schemeClr val="bg1"/>
                </a:solidFill>
              </a:rPr>
              <a:t>прилагательные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4" y="1313645"/>
            <a:ext cx="2847532" cy="374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666" y="2125014"/>
            <a:ext cx="2896115" cy="3747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061" y="2923504"/>
            <a:ext cx="2966702" cy="374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10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7" y="685801"/>
            <a:ext cx="5924283" cy="3873320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3. </a:t>
            </a:r>
            <a:r>
              <a:rPr lang="ru-RU" b="1" dirty="0" smtClean="0">
                <a:solidFill>
                  <a:schemeClr val="bg1"/>
                </a:solidFill>
              </a:rPr>
              <a:t>Дидактическая игра </a:t>
            </a:r>
            <a:r>
              <a:rPr lang="ru-RU" b="1" dirty="0">
                <a:solidFill>
                  <a:schemeClr val="bg1"/>
                </a:solidFill>
              </a:rPr>
              <a:t>«Травоядные и хищники в Африке».</a:t>
            </a:r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b="1" dirty="0">
                <a:solidFill>
                  <a:schemeClr val="bg1"/>
                </a:solidFill>
              </a:rPr>
              <a:t>Цель: </a:t>
            </a:r>
            <a:r>
              <a:rPr lang="ru-RU" dirty="0">
                <a:solidFill>
                  <a:schemeClr val="bg1"/>
                </a:solidFill>
              </a:rPr>
              <a:t>учить детей различать травоядных животных и хищников; объяснить, чем питаются травоядные в Африке, а чем хищники.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5" y="272065"/>
            <a:ext cx="5499546" cy="625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2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"/>
            <a:ext cx="8534400" cy="142955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4. Настольная игра. Лото «Дикие животные. Кто где живет».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Цель: </a:t>
            </a:r>
            <a:r>
              <a:rPr lang="ru-RU" dirty="0">
                <a:solidFill>
                  <a:schemeClr val="bg1"/>
                </a:solidFill>
              </a:rPr>
              <a:t>закреплять названия животных и места их обитания.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2" y="1184855"/>
            <a:ext cx="7978977" cy="5254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688" y="2820473"/>
            <a:ext cx="3885663" cy="380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66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1"/>
            <a:ext cx="11254503" cy="936938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5. Подведение итогов. Заключительная беседа «Что нового я узнал об Африке и ее обитателях?»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68" y="1326524"/>
            <a:ext cx="6465193" cy="531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0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82" y="309093"/>
            <a:ext cx="5344733" cy="609170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>
                <a:solidFill>
                  <a:schemeClr val="bg1"/>
                </a:solidFill>
              </a:rPr>
              <a:t>1) обобщить и систематизировать  </a:t>
            </a:r>
            <a:r>
              <a:rPr lang="ru-RU" dirty="0">
                <a:solidFill>
                  <a:schemeClr val="bg1"/>
                </a:solidFill>
              </a:rPr>
              <a:t>знания детей о </a:t>
            </a:r>
            <a:r>
              <a:rPr lang="ru-RU" dirty="0" smtClean="0">
                <a:solidFill>
                  <a:schemeClr val="bg1"/>
                </a:solidFill>
              </a:rPr>
              <a:t>животных Африки;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2)  </a:t>
            </a:r>
            <a:r>
              <a:rPr lang="ru-RU" dirty="0">
                <a:solidFill>
                  <a:schemeClr val="bg1"/>
                </a:solidFill>
              </a:rPr>
              <a:t>познакомить детей с природной </a:t>
            </a:r>
            <a:r>
              <a:rPr lang="ru-RU" dirty="0" smtClean="0">
                <a:solidFill>
                  <a:schemeClr val="bg1"/>
                </a:solidFill>
              </a:rPr>
              <a:t>зоной  </a:t>
            </a:r>
            <a:r>
              <a:rPr lang="ru-RU" dirty="0">
                <a:solidFill>
                  <a:schemeClr val="bg1"/>
                </a:solidFill>
              </a:rPr>
              <a:t>«пустыня»; с разнообразием пустынь </a:t>
            </a:r>
            <a:r>
              <a:rPr lang="ru-RU" dirty="0" smtClean="0">
                <a:solidFill>
                  <a:schemeClr val="bg1"/>
                </a:solidFill>
              </a:rPr>
              <a:t>           </a:t>
            </a:r>
            <a:r>
              <a:rPr lang="ru-RU" dirty="0">
                <a:solidFill>
                  <a:schemeClr val="bg1"/>
                </a:solidFill>
              </a:rPr>
              <a:t>(песчаные, каменистые, глинистые); </a:t>
            </a:r>
            <a:r>
              <a:rPr lang="ru-RU" dirty="0" smtClean="0">
                <a:solidFill>
                  <a:schemeClr val="bg1"/>
                </a:solidFill>
              </a:rPr>
              <a:t>с  </a:t>
            </a:r>
            <a:r>
              <a:rPr lang="ru-RU" dirty="0">
                <a:solidFill>
                  <a:schemeClr val="bg1"/>
                </a:solidFill>
              </a:rPr>
              <a:t>некоторыми представителями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пустынных растений и животных, приспособленностью их к обитанию в </a:t>
            </a:r>
            <a:r>
              <a:rPr lang="ru-RU" dirty="0" smtClean="0">
                <a:solidFill>
                  <a:schemeClr val="bg1"/>
                </a:solidFill>
              </a:rPr>
              <a:t>таких условиях;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3) развивать художественно- творческие способности в продуктивных видах деятельности (аппликации);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4) учить образовывать притяжательные имена прилагательные; обогащать </a:t>
            </a:r>
            <a:r>
              <a:rPr lang="ru-RU" dirty="0">
                <a:solidFill>
                  <a:schemeClr val="bg1"/>
                </a:solidFill>
              </a:rPr>
              <a:t>содержание речевого общения детей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5)  </a:t>
            </a:r>
            <a:r>
              <a:rPr lang="ru-RU" dirty="0">
                <a:solidFill>
                  <a:schemeClr val="bg1"/>
                </a:solidFill>
              </a:rPr>
              <a:t>развивать творческий потенциал детей, желание познавать </a:t>
            </a:r>
            <a:r>
              <a:rPr lang="ru-RU" dirty="0" smtClean="0">
                <a:solidFill>
                  <a:schemeClr val="bg1"/>
                </a:solidFill>
              </a:rPr>
              <a:t>новое;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6) развивать логическое мышление, внимание, память.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1" y="566670"/>
            <a:ext cx="5872767" cy="555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696" y="518375"/>
            <a:ext cx="10816622" cy="170966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Предварительная работа: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1)  </a:t>
            </a:r>
            <a:r>
              <a:rPr lang="ru-RU" dirty="0">
                <a:solidFill>
                  <a:schemeClr val="bg1"/>
                </a:solidFill>
              </a:rPr>
              <a:t>ознакомление  с животными Африки; 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2) </a:t>
            </a:r>
            <a:r>
              <a:rPr lang="ru-RU" dirty="0">
                <a:solidFill>
                  <a:schemeClr val="bg1"/>
                </a:solidFill>
              </a:rPr>
              <a:t>чтение  и </a:t>
            </a:r>
            <a:r>
              <a:rPr lang="ru-RU" dirty="0" smtClean="0">
                <a:solidFill>
                  <a:schemeClr val="bg1"/>
                </a:solidFill>
              </a:rPr>
              <a:t>обсуждение </a:t>
            </a:r>
            <a:r>
              <a:rPr lang="ru-RU" dirty="0">
                <a:solidFill>
                  <a:schemeClr val="bg1"/>
                </a:solidFill>
              </a:rPr>
              <a:t>стихотворений о животных жарких стран; 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3) </a:t>
            </a:r>
            <a:r>
              <a:rPr lang="ru-RU" dirty="0">
                <a:solidFill>
                  <a:schemeClr val="bg1"/>
                </a:solidFill>
              </a:rPr>
              <a:t>рисование   </a:t>
            </a:r>
            <a:r>
              <a:rPr lang="ru-RU" dirty="0" smtClean="0">
                <a:solidFill>
                  <a:schemeClr val="bg1"/>
                </a:solidFill>
              </a:rPr>
              <a:t>животных </a:t>
            </a:r>
            <a:r>
              <a:rPr lang="ru-RU" dirty="0">
                <a:solidFill>
                  <a:schemeClr val="bg1"/>
                </a:solidFill>
              </a:rPr>
              <a:t>Африки.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06" y="2228044"/>
            <a:ext cx="4099496" cy="4423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344" y="2228044"/>
            <a:ext cx="4210576" cy="442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5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1668"/>
            <a:ext cx="10932532" cy="7984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Утро.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Утренняя гимнастика.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940157"/>
            <a:ext cx="4473531" cy="56170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772" y="940157"/>
            <a:ext cx="4893972" cy="561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4" y="309095"/>
            <a:ext cx="11217498" cy="927278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2. Самостоятельная деятельность детей в книжном уголке. Рассматривание книг и журналов с изображением животных Африки.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953034"/>
            <a:ext cx="3773509" cy="53060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045" y="1706448"/>
            <a:ext cx="3245476" cy="37992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023" y="953035"/>
            <a:ext cx="3953813" cy="530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80305"/>
            <a:ext cx="11294772" cy="772732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3. Чтение и обсуждение стихотворения </a:t>
            </a:r>
            <a:r>
              <a:rPr lang="ru-RU" b="1" dirty="0" err="1">
                <a:solidFill>
                  <a:schemeClr val="bg1"/>
                </a:solidFill>
              </a:rPr>
              <a:t>С.Маршака</a:t>
            </a:r>
            <a:r>
              <a:rPr lang="ru-RU" b="1" dirty="0">
                <a:solidFill>
                  <a:schemeClr val="bg1"/>
                </a:solidFill>
              </a:rPr>
              <a:t> «Желтая страница».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4" y="566671"/>
            <a:ext cx="4726546" cy="57439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714" y="566671"/>
            <a:ext cx="4816698" cy="57439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57" y="1577662"/>
            <a:ext cx="4095481" cy="410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608" y="141668"/>
            <a:ext cx="11578108" cy="194470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4. Рассматривание глобуса</a:t>
            </a:r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dirty="0">
                <a:solidFill>
                  <a:schemeClr val="bg1"/>
                </a:solidFill>
              </a:rPr>
              <a:t>С помощью воспитателя дети находят места, обозначенные желтым цветом. Воспитатель напоминает, </a:t>
            </a:r>
            <a:r>
              <a:rPr lang="ru-RU" dirty="0" smtClean="0">
                <a:solidFill>
                  <a:schemeClr val="bg1"/>
                </a:solidFill>
              </a:rPr>
              <a:t>что на глобусе и картах </a:t>
            </a:r>
            <a:r>
              <a:rPr lang="ru-RU" dirty="0">
                <a:solidFill>
                  <a:schemeClr val="bg1"/>
                </a:solidFill>
              </a:rPr>
              <a:t>синим цветом обозначают водоемы, белым – снег, коричневым – </a:t>
            </a:r>
            <a:r>
              <a:rPr lang="ru-RU" dirty="0" smtClean="0">
                <a:solidFill>
                  <a:schemeClr val="bg1"/>
                </a:solidFill>
              </a:rPr>
              <a:t>горы, желтым </a:t>
            </a:r>
            <a:r>
              <a:rPr lang="ru-RU" dirty="0">
                <a:solidFill>
                  <a:schemeClr val="bg1"/>
                </a:solidFill>
              </a:rPr>
              <a:t>цветом обозначены пустыни, в которых много песка.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2086377"/>
            <a:ext cx="5228824" cy="43916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003" y="2086377"/>
            <a:ext cx="5417712" cy="44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206062"/>
            <a:ext cx="6579472" cy="104318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5. Дидактическая игра «Третий лишний»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9" y="2434107"/>
            <a:ext cx="3392353" cy="4198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550" y="1197734"/>
            <a:ext cx="3881103" cy="4559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94" y="450762"/>
            <a:ext cx="4561645" cy="618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7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180305"/>
            <a:ext cx="5394617" cy="385078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6. Сюрпризный момент.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Под песню Красной Шапочки «В Африке горы вот такой вышины…» к детям приходит игрушечный верблюжонок, который ищет свою маму. Воспитатель задает </a:t>
            </a:r>
            <a:r>
              <a:rPr lang="ru-RU" b="1" dirty="0">
                <a:solidFill>
                  <a:schemeClr val="bg1"/>
                </a:solidFill>
              </a:rPr>
              <a:t>вопрос, в какой части Африки живут верблюды?</a:t>
            </a:r>
            <a:r>
              <a:rPr lang="ru-RU" dirty="0">
                <a:solidFill>
                  <a:schemeClr val="bg1"/>
                </a:solidFill>
              </a:rPr>
              <a:t> Дети делают предположения. Воспитатель говорит, что верблюды обитают в пустыне. Они приспособлены к жизни в этих суровых условиях.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406" y="560232"/>
            <a:ext cx="5512156" cy="590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02458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230</TotalTime>
  <Words>628</Words>
  <Application>Microsoft Office PowerPoint</Application>
  <PresentationFormat>Широкоэкранный</PresentationFormat>
  <Paragraphs>41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Century Gothic</vt:lpstr>
      <vt:lpstr>Times New Roman</vt:lpstr>
      <vt:lpstr>Wingdings 3</vt:lpstr>
      <vt:lpstr>Сектор</vt:lpstr>
      <vt:lpstr>Гбдоу №33 ваСИЛЕОСТРОВСКОГО РАЙОНА САНКТ-ПЕТЕРБУРГА Презентация по теме «АФРИКА. ПУТЕШЕСТВИЕ В ПУСТЫНЮ САХАРУ»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АФРИКА. ПУТЕШЕСТВИЕ В ПУСТЫНЮ САХАРУ</dc:title>
  <dc:creator>Лера</dc:creator>
  <cp:lastModifiedBy>Лера</cp:lastModifiedBy>
  <cp:revision>22</cp:revision>
  <dcterms:created xsi:type="dcterms:W3CDTF">2014-12-15T17:54:44Z</dcterms:created>
  <dcterms:modified xsi:type="dcterms:W3CDTF">2014-12-15T21:45:23Z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952387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D6.2.5</vt:lpwstr>
  </property>
</Properties>
</file>