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19"/>
  </p:notesMasterIdLst>
  <p:sldIdLst>
    <p:sldId id="256" r:id="rId2"/>
    <p:sldId id="257" r:id="rId3"/>
    <p:sldId id="258" r:id="rId4"/>
    <p:sldId id="259" r:id="rId5"/>
    <p:sldId id="261" r:id="rId6"/>
    <p:sldId id="260" r:id="rId7"/>
    <p:sldId id="273" r:id="rId8"/>
    <p:sldId id="262" r:id="rId9"/>
    <p:sldId id="263" r:id="rId10"/>
    <p:sldId id="264" r:id="rId11"/>
    <p:sldId id="265" r:id="rId12"/>
    <p:sldId id="267" r:id="rId13"/>
    <p:sldId id="268" r:id="rId14"/>
    <p:sldId id="266" r:id="rId15"/>
    <p:sldId id="272" r:id="rId16"/>
    <p:sldId id="271" r:id="rId17"/>
    <p:sldId id="27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0D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94"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E74EB9-2642-448C-BBD3-F5B1760F72CD}" type="datetimeFigureOut">
              <a:rPr lang="ru-RU" smtClean="0"/>
              <a:t>16.03.2015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86E653-55A3-4D9F-A875-F64F1F98B21C}" type="slidenum">
              <a:rPr lang="ru-RU" smtClean="0"/>
              <a:t>‹#›</a:t>
            </a:fld>
            <a:endParaRPr lang="ru-RU"/>
          </a:p>
        </p:txBody>
      </p:sp>
    </p:spTree>
    <p:extLst>
      <p:ext uri="{BB962C8B-B14F-4D97-AF65-F5344CB8AC3E}">
        <p14:creationId xmlns:p14="http://schemas.microsoft.com/office/powerpoint/2010/main" val="2401273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17</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A86E653-55A3-4D9F-A875-F64F1F98B21C}" type="slidenum">
              <a:rPr lang="ru-RU" smtClean="0"/>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email">
              <a:alphaModFix amt="43000"/>
              <a:extLst>
                <a:ext uri="{28A0092B-C50C-407E-A947-70E740481C1C}">
                  <a14:useLocalDpi xmlns:a14="http://schemas.microsoft.com/office/drawing/2010/main"/>
                </a:ext>
              </a:extLst>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4BAED42-E9DD-4FB8-AB96-21A0D2935E98}" type="datetimeFigureOut">
              <a:rPr lang="ru-RU" smtClean="0"/>
              <a:t>16.03.2015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6183647-AC98-4E98-BB69-AF2539AEE5D7}"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D4BAED42-E9DD-4FB8-AB96-21A0D2935E98}" type="datetimeFigureOut">
              <a:rPr lang="ru-RU" smtClean="0"/>
              <a:t>16.03.2015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6183647-AC98-4E98-BB69-AF2539AEE5D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4BAED42-E9DD-4FB8-AB96-21A0D2935E98}" type="datetimeFigureOut">
              <a:rPr lang="ru-RU" smtClean="0"/>
              <a:t>16.03.2015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6183647-AC98-4E98-BB69-AF2539AEE5D7}"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D4BAED42-E9DD-4FB8-AB96-21A0D2935E98}" type="datetimeFigureOut">
              <a:rPr lang="ru-RU" smtClean="0"/>
              <a:t>16.03.2015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183647-AC98-4E98-BB69-AF2539AEE5D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D4BAED42-E9DD-4FB8-AB96-21A0D2935E98}" type="datetimeFigureOut">
              <a:rPr lang="ru-RU" smtClean="0"/>
              <a:t>16.03.2015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6183647-AC98-4E98-BB69-AF2539AEE5D7}"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email">
              <a:alphaModFix amt="43000"/>
              <a:extLst>
                <a:ext uri="{28A0092B-C50C-407E-A947-70E740481C1C}">
                  <a14:useLocalDpi xmlns:a14="http://schemas.microsoft.com/office/drawing/2010/main"/>
                </a:ext>
              </a:extLst>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4BAED42-E9DD-4FB8-AB96-21A0D2935E98}" type="datetimeFigureOut">
              <a:rPr lang="ru-RU" smtClean="0"/>
              <a:t>16.03.2015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6183647-AC98-4E98-BB69-AF2539AEE5D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gif"/></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8786842" cy="2786082"/>
          </a:xfrm>
        </p:spPr>
        <p:txBody>
          <a:bodyPr>
            <a:normAutofit fontScale="90000"/>
          </a:bodyPr>
          <a:lstStyle/>
          <a:p>
            <a:pPr algn="ctr"/>
            <a:r>
              <a:rPr smtClean="0">
                <a:solidFill>
                  <a:srgbClr val="00B0F0"/>
                </a:solidFill>
              </a:rPr>
              <a:t>Impossible Is Not a Verdict. </a:t>
            </a:r>
            <a:r>
              <a:rPr b="0" smtClean="0">
                <a:solidFill>
                  <a:srgbClr val="00B0F0"/>
                </a:solidFill>
                <a:effectLst/>
              </a:rPr>
              <a:t>Analysis of Disabled</a:t>
            </a:r>
            <a:r>
              <a:rPr lang="ru-RU" b="0" dirty="0" smtClean="0">
                <a:solidFill>
                  <a:srgbClr val="00B0F0"/>
                </a:solidFill>
                <a:effectLst/>
              </a:rPr>
              <a:t> </a:t>
            </a:r>
            <a:r>
              <a:rPr b="0" smtClean="0">
                <a:solidFill>
                  <a:srgbClr val="00B0F0"/>
                </a:solidFill>
                <a:effectLst/>
              </a:rPr>
              <a:t>Children’s Integration in Educational Environment.</a:t>
            </a:r>
            <a:r>
              <a:rPr lang="ru-RU" dirty="0" smtClean="0"/>
              <a:t/>
            </a:r>
            <a:br>
              <a:rPr lang="ru-RU" dirty="0" smtClean="0"/>
            </a:br>
            <a:endParaRPr lang="ru-RU" dirty="0"/>
          </a:p>
        </p:txBody>
      </p:sp>
      <p:sp>
        <p:nvSpPr>
          <p:cNvPr id="3" name="Подзаголовок 2"/>
          <p:cNvSpPr>
            <a:spLocks noGrp="1"/>
          </p:cNvSpPr>
          <p:nvPr>
            <p:ph type="subTitle" idx="1"/>
          </p:nvPr>
        </p:nvSpPr>
        <p:spPr>
          <a:xfrm>
            <a:off x="2663952" y="3214686"/>
            <a:ext cx="6480048" cy="1752600"/>
          </a:xfrm>
        </p:spPr>
        <p:txBody>
          <a:bodyPr/>
          <a:lstStyle/>
          <a:p>
            <a:pPr algn="ct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By:  Anastasia </a:t>
            </a:r>
            <a:r>
              <a:rPr lang="en-US" sz="28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Nikulina</a:t>
            </a:r>
            <a:endPar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Grade </a:t>
            </a:r>
            <a:r>
              <a:rPr lang="ru-RU"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8</a:t>
            </a: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“B”</a:t>
            </a:r>
          </a:p>
          <a:p>
            <a:pPr algn="ct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Teacher: </a:t>
            </a:r>
            <a:r>
              <a:rPr lang="en-US" sz="28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Gnedkova</a:t>
            </a: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N.P.</a:t>
            </a:r>
            <a:endParaRPr lang="ru-RU"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endParaRPr lang="ru-RU" dirty="0"/>
          </a:p>
        </p:txBody>
      </p:sp>
      <p:pic>
        <p:nvPicPr>
          <p:cNvPr id="6" name="Picture 4" descr="People And Disability - 9 Бесплатные иконки, Поиск иконок"/>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429000"/>
            <a:ext cx="2664296" cy="266429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7239000" cy="1143000"/>
          </a:xfrm>
        </p:spPr>
        <p:txBody>
          <a:bodyPr>
            <a:normAutofit fontScale="90000"/>
          </a:bodyPr>
          <a:lstStyle/>
          <a:p>
            <a:r>
              <a:rPr lang="en-US" dirty="0" smtClean="0"/>
              <a:t>Kinds of Physical Handicaps.</a:t>
            </a:r>
            <a:r>
              <a:rPr lang="ru-RU" dirty="0" smtClean="0"/>
              <a:t/>
            </a:r>
            <a:br>
              <a:rPr lang="ru-RU" dirty="0" smtClean="0"/>
            </a:br>
            <a:endParaRPr lang="ru-RU" dirty="0"/>
          </a:p>
        </p:txBody>
      </p:sp>
      <p:pic>
        <p:nvPicPr>
          <p:cNvPr id="4" name="Picture 5" descr="IK-Traut-1.jpeg (28403 bytes)"/>
          <p:cNvPicPr>
            <a:picLocks noChangeAspect="1" noChangeArrowheads="1"/>
          </p:cNvPicPr>
          <p:nvPr/>
        </p:nvPicPr>
        <p:blipFill>
          <a:blip r:embed="rId3" cstate="print"/>
          <a:srcRect/>
          <a:stretch>
            <a:fillRect/>
          </a:stretch>
        </p:blipFill>
        <p:spPr bwMode="auto">
          <a:xfrm>
            <a:off x="4286248" y="928670"/>
            <a:ext cx="3000396" cy="2339019"/>
          </a:xfrm>
          <a:prstGeom prst="rect">
            <a:avLst/>
          </a:prstGeom>
          <a:noFill/>
          <a:ln w="9525">
            <a:noFill/>
            <a:miter lim="800000"/>
            <a:headEnd/>
            <a:tailEnd/>
          </a:ln>
        </p:spPr>
      </p:pic>
      <p:pic>
        <p:nvPicPr>
          <p:cNvPr id="5" name="Picture 2" descr="Disabled Person Sign Векторная иллюстрация 134816579 : Shutterstock"/>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034" y="3500438"/>
            <a:ext cx="3139098" cy="3214686"/>
          </a:xfrm>
          <a:prstGeom prst="rect">
            <a:avLst/>
          </a:prstGeom>
          <a:noFill/>
        </p:spPr>
      </p:pic>
      <p:pic>
        <p:nvPicPr>
          <p:cNvPr id="6" name="Picture 4" descr="A Man In a Wheelchair on His Laptop - Royalty Free Clipart Picture"/>
          <p:cNvPicPr>
            <a:picLocks noChangeAspect="1" noChangeArrowheads="1"/>
          </p:cNvPicPr>
          <p:nvPr/>
        </p:nvPicPr>
        <p:blipFill>
          <a:blip r:embed="rId5" cstate="print"/>
          <a:srcRect/>
          <a:stretch>
            <a:fillRect/>
          </a:stretch>
        </p:blipFill>
        <p:spPr bwMode="auto">
          <a:xfrm>
            <a:off x="3857620" y="3505199"/>
            <a:ext cx="4286250" cy="3352801"/>
          </a:xfrm>
          <a:prstGeom prst="rect">
            <a:avLst/>
          </a:prstGeom>
          <a:noFill/>
        </p:spPr>
      </p:pic>
      <p:pic>
        <p:nvPicPr>
          <p:cNvPr id="7" name="Picture 8" descr="Royalty-Free (RF) Clipart Illustration of a Childs Sketch Of A Mother Helping Her Disabled Daughter by Prawny #21465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5786" y="785794"/>
            <a:ext cx="2571768" cy="254910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Strategies that Help</a:t>
            </a:r>
            <a:r>
              <a:rPr lang="ru-RU" dirty="0" smtClean="0"/>
              <a:t/>
            </a:r>
            <a:br>
              <a:rPr lang="ru-RU" dirty="0" smtClean="0"/>
            </a:br>
            <a:endParaRPr lang="ru-RU" dirty="0"/>
          </a:p>
        </p:txBody>
      </p:sp>
      <p:pic>
        <p:nvPicPr>
          <p:cNvPr id="4" name="Picture 9" descr="lightwriterSL35"/>
          <p:cNvPicPr>
            <a:picLocks noChangeAspect="1" noChangeArrowheads="1"/>
          </p:cNvPicPr>
          <p:nvPr/>
        </p:nvPicPr>
        <p:blipFill>
          <a:blip r:embed="rId3" cstate="print"/>
          <a:srcRect/>
          <a:stretch>
            <a:fillRect/>
          </a:stretch>
        </p:blipFill>
        <p:spPr bwMode="auto">
          <a:xfrm>
            <a:off x="5572132" y="1428736"/>
            <a:ext cx="2571768" cy="2571768"/>
          </a:xfrm>
          <a:prstGeom prst="rect">
            <a:avLst/>
          </a:prstGeom>
          <a:noFill/>
          <a:ln w="9525">
            <a:noFill/>
            <a:miter lim="800000"/>
            <a:headEnd/>
            <a:tailEnd/>
          </a:ln>
        </p:spPr>
      </p:pic>
      <p:pic>
        <p:nvPicPr>
          <p:cNvPr id="5" name="Picture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57554" y="4143380"/>
            <a:ext cx="4761508" cy="2496846"/>
          </a:xfrm>
          <a:prstGeom prst="rect">
            <a:avLst/>
          </a:prstGeom>
          <a:noFill/>
          <a:ln w="12700">
            <a:noFill/>
            <a:miter lim="800000"/>
            <a:headEnd/>
            <a:tailEnd/>
          </a:ln>
        </p:spPr>
      </p:pic>
      <p:pic>
        <p:nvPicPr>
          <p:cNvPr id="6" name="Picture 10" descr="What is your biggest pet peev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1714488"/>
            <a:ext cx="3177111" cy="4643470"/>
          </a:xfrm>
          <a:prstGeom prst="rect">
            <a:avLst/>
          </a:prstGeom>
          <a:noFill/>
        </p:spPr>
      </p:pic>
      <p:pic>
        <p:nvPicPr>
          <p:cNvPr id="8" name="Picture 6" descr="Inclusive Education . Inclusive Communities . PBS Parents PBS"/>
          <p:cNvPicPr>
            <a:picLocks noChangeAspect="1" noChangeArrowheads="1"/>
          </p:cNvPicPr>
          <p:nvPr/>
        </p:nvPicPr>
        <p:blipFill>
          <a:blip r:embed="rId6" cstate="print"/>
          <a:srcRect/>
          <a:stretch>
            <a:fillRect/>
          </a:stretch>
        </p:blipFill>
        <p:spPr bwMode="auto">
          <a:xfrm>
            <a:off x="3357554" y="1785926"/>
            <a:ext cx="2000264" cy="200026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andicapped Child, a Boy, Using a Desktop PC Computer - Royalty Free Clip Art Illustratio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2844" y="714356"/>
            <a:ext cx="2928958" cy="2426852"/>
          </a:xfrm>
          <a:prstGeom prst="rect">
            <a:avLst/>
          </a:prstGeom>
          <a:noFill/>
        </p:spPr>
      </p:pic>
      <p:pic>
        <p:nvPicPr>
          <p:cNvPr id="6" name="Picture 2" descr="Parent Involvement in the Classroom"/>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406" y="3571876"/>
            <a:ext cx="2643206" cy="3107116"/>
          </a:xfrm>
          <a:prstGeom prst="rect">
            <a:avLst/>
          </a:prstGeom>
          <a:noFill/>
        </p:spPr>
      </p:pic>
      <p:pic>
        <p:nvPicPr>
          <p:cNvPr id="7" name="Picture 2" descr="Cartoon Children Playing Clipart"/>
          <p:cNvPicPr>
            <a:picLocks noChangeAspect="1" noChangeArrowheads="1"/>
          </p:cNvPicPr>
          <p:nvPr/>
        </p:nvPicPr>
        <p:blipFill>
          <a:blip r:embed="rId5" cstate="print"/>
          <a:srcRect/>
          <a:stretch>
            <a:fillRect/>
          </a:stretch>
        </p:blipFill>
        <p:spPr bwMode="auto">
          <a:xfrm>
            <a:off x="2714612" y="3214686"/>
            <a:ext cx="2616514" cy="2928934"/>
          </a:xfrm>
          <a:prstGeom prst="rect">
            <a:avLst/>
          </a:prstGeom>
          <a:noFill/>
        </p:spPr>
      </p:pic>
      <p:pic>
        <p:nvPicPr>
          <p:cNvPr id="8" name="Picture 4" descr="Paint Pictures, Paint Clip Art, Paint Photos, Images, Graphics, Vectors and Icons"/>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57818" y="3545639"/>
            <a:ext cx="2819398" cy="3312361"/>
          </a:xfrm>
          <a:prstGeom prst="rect">
            <a:avLst/>
          </a:prstGeom>
          <a:noFill/>
        </p:spPr>
      </p:pic>
      <p:pic>
        <p:nvPicPr>
          <p:cNvPr id="9" name="Picture 4" descr="Animated Mexican Kid"/>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357818" y="857232"/>
            <a:ext cx="2786082" cy="2154860"/>
          </a:xfrm>
          <a:prstGeom prst="rect">
            <a:avLst/>
          </a:prstGeom>
          <a:noFill/>
        </p:spPr>
      </p:pic>
      <p:pic>
        <p:nvPicPr>
          <p:cNvPr id="10" name="Picture 4" descr="Royalty Free Clipart Image: Handicapped Guy Fishing From His Wheelchair on a Dock"/>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43240" y="214290"/>
            <a:ext cx="1971882" cy="202392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our Happy Diverse And Disabled Friends Following Each Other - Toddler Art Series Фотография, картинки, изображения и сток-фотог"/>
          <p:cNvPicPr>
            <a:picLocks noChangeAspect="1" noChangeArrowheads="1"/>
          </p:cNvPicPr>
          <p:nvPr/>
        </p:nvPicPr>
        <p:blipFill>
          <a:blip r:embed="rId3" cstate="print"/>
          <a:srcRect/>
          <a:stretch>
            <a:fillRect/>
          </a:stretch>
        </p:blipFill>
        <p:spPr bwMode="auto">
          <a:xfrm>
            <a:off x="214282" y="142852"/>
            <a:ext cx="3771900" cy="2657476"/>
          </a:xfrm>
          <a:prstGeom prst="rect">
            <a:avLst/>
          </a:prstGeom>
          <a:noFill/>
        </p:spPr>
      </p:pic>
      <p:pic>
        <p:nvPicPr>
          <p:cNvPr id="5" name="Picture 6" descr="Disabled Or Handicapped Children Playing - Royalty Free Clipart Image"/>
          <p:cNvPicPr>
            <a:picLocks noChangeAspect="1" noChangeArrowheads="1"/>
          </p:cNvPicPr>
          <p:nvPr/>
        </p:nvPicPr>
        <p:blipFill>
          <a:blip r:embed="rId4" cstate="print"/>
          <a:srcRect/>
          <a:stretch>
            <a:fillRect/>
          </a:stretch>
        </p:blipFill>
        <p:spPr bwMode="auto">
          <a:xfrm>
            <a:off x="142844" y="3214686"/>
            <a:ext cx="4286250" cy="1552576"/>
          </a:xfrm>
          <a:prstGeom prst="rect">
            <a:avLst/>
          </a:prstGeom>
          <a:noFill/>
        </p:spPr>
      </p:pic>
      <p:pic>
        <p:nvPicPr>
          <p:cNvPr id="6" name="Picture 8" descr="Clipart Crutch"/>
          <p:cNvPicPr>
            <a:picLocks noChangeAspect="1" noChangeArrowheads="1"/>
          </p:cNvPicPr>
          <p:nvPr/>
        </p:nvPicPr>
        <p:blipFill>
          <a:blip r:embed="rId5" cstate="print"/>
          <a:srcRect/>
          <a:stretch>
            <a:fillRect/>
          </a:stretch>
        </p:blipFill>
        <p:spPr bwMode="auto">
          <a:xfrm>
            <a:off x="4286248" y="1500174"/>
            <a:ext cx="3810000" cy="3743325"/>
          </a:xfrm>
          <a:prstGeom prst="rect">
            <a:avLst/>
          </a:prstGeom>
          <a:noFill/>
        </p:spPr>
      </p:pic>
      <p:pic>
        <p:nvPicPr>
          <p:cNvPr id="7" name="Picture 10" descr="Acclaim Images - pictures, stock photography, clipart images and stock photos of wheelchairs"/>
          <p:cNvPicPr>
            <a:picLocks noChangeAspect="1" noChangeArrowheads="1"/>
          </p:cNvPicPr>
          <p:nvPr/>
        </p:nvPicPr>
        <p:blipFill>
          <a:blip r:embed="rId6" cstate="print"/>
          <a:srcRect/>
          <a:stretch>
            <a:fillRect/>
          </a:stretch>
        </p:blipFill>
        <p:spPr bwMode="auto">
          <a:xfrm>
            <a:off x="1214414" y="4857760"/>
            <a:ext cx="2305050" cy="14287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Образование - Айхал.инфо"/>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4073973" cy="3981466"/>
          </a:xfrm>
          <a:prstGeom prst="rect">
            <a:avLst/>
          </a:prstGeom>
          <a:noFill/>
          <a:ln w="9525">
            <a:noFill/>
            <a:miter lim="800000"/>
            <a:headEnd/>
            <a:tailEnd/>
          </a:ln>
        </p:spPr>
      </p:pic>
      <p:pic>
        <p:nvPicPr>
          <p:cNvPr id="5" name="Picture 6" descr="Physical Impairment Stock Photos, Illustrations, Vectors &amp; Videos - iStock"/>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14414" y="4214800"/>
            <a:ext cx="5724128" cy="2643200"/>
          </a:xfrm>
          <a:prstGeom prst="rect">
            <a:avLst/>
          </a:prstGeom>
          <a:noFill/>
        </p:spPr>
      </p:pic>
      <p:pic>
        <p:nvPicPr>
          <p:cNvPr id="6" name="Picture 2" descr="Счастливые дети - Стоковое векторное изображение John Takai #398847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00496" y="714356"/>
            <a:ext cx="3495675" cy="264320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ViXiZ Pics No.113 ViXiZ"/>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43042" y="857232"/>
            <a:ext cx="5096038" cy="509603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5720" y="285728"/>
            <a:ext cx="7715304" cy="3323987"/>
          </a:xfrm>
          <a:prstGeom prst="rect">
            <a:avLst/>
          </a:prstGeom>
          <a:noFill/>
        </p:spPr>
        <p:txBody>
          <a:bodyPr wrap="square" rtlCol="0">
            <a:spAutoFit/>
          </a:bodyPr>
          <a:lstStyle/>
          <a:p>
            <a:r>
              <a:rPr lang="en-US" sz="2400" b="1" i="1" dirty="0">
                <a:latin typeface="Times New Roman" pitchFamily="18" charset="0"/>
                <a:cs typeface="Times New Roman" pitchFamily="18" charset="0"/>
              </a:rPr>
              <a:t>“All children and young people of the world, with their individual strengths and weaknesses, with their hopes</a:t>
            </a:r>
            <a:endParaRPr lang="ru-RU" sz="2400" b="1" dirty="0">
              <a:latin typeface="Times New Roman" pitchFamily="18" charset="0"/>
              <a:cs typeface="Times New Roman" pitchFamily="18" charset="0"/>
            </a:endParaRPr>
          </a:p>
          <a:p>
            <a:r>
              <a:rPr lang="en-US" sz="2400" b="1" i="1" dirty="0">
                <a:latin typeface="Times New Roman" pitchFamily="18" charset="0"/>
                <a:cs typeface="Times New Roman" pitchFamily="18" charset="0"/>
              </a:rPr>
              <a:t>and expectations, have the right to education. It is not our education systems that have a right to certain types of</a:t>
            </a:r>
            <a:endParaRPr lang="ru-RU" sz="2400" b="1" dirty="0">
              <a:latin typeface="Times New Roman" pitchFamily="18" charset="0"/>
              <a:cs typeface="Times New Roman" pitchFamily="18" charset="0"/>
            </a:endParaRPr>
          </a:p>
          <a:p>
            <a:r>
              <a:rPr lang="en-US" sz="2400" b="1" i="1" dirty="0">
                <a:latin typeface="Times New Roman" pitchFamily="18" charset="0"/>
                <a:cs typeface="Times New Roman" pitchFamily="18" charset="0"/>
              </a:rPr>
              <a:t>children. Therefore, it is the school system of a country that must be adjusted to meet the needs of all children.”</a:t>
            </a:r>
            <a:endParaRPr lang="ru-RU" sz="2400" b="1" dirty="0">
              <a:latin typeface="Times New Roman" pitchFamily="18" charset="0"/>
              <a:cs typeface="Times New Roman" pitchFamily="18" charset="0"/>
            </a:endParaRPr>
          </a:p>
          <a:p>
            <a:r>
              <a:rPr lang="en-US" sz="2400" b="1" dirty="0">
                <a:latin typeface="Times New Roman" pitchFamily="18" charset="0"/>
                <a:cs typeface="Times New Roman" pitchFamily="18" charset="0"/>
              </a:rPr>
              <a:t>(B. </a:t>
            </a:r>
            <a:r>
              <a:rPr lang="en-US" sz="2400" b="1" dirty="0" err="1">
                <a:latin typeface="Times New Roman" pitchFamily="18" charset="0"/>
                <a:cs typeface="Times New Roman" pitchFamily="18" charset="0"/>
              </a:rPr>
              <a:t>Lindqvist</a:t>
            </a:r>
            <a:r>
              <a:rPr lang="en-US" sz="2400" b="1" dirty="0">
                <a:latin typeface="Times New Roman" pitchFamily="18" charset="0"/>
                <a:cs typeface="Times New Roman" pitchFamily="18" charset="0"/>
              </a:rPr>
              <a:t>, UN Special </a:t>
            </a:r>
            <a:r>
              <a:rPr lang="en-US" sz="2400" b="1" dirty="0" err="1">
                <a:latin typeface="Times New Roman" pitchFamily="18" charset="0"/>
                <a:cs typeface="Times New Roman" pitchFamily="18" charset="0"/>
              </a:rPr>
              <a:t>Rapporteur</a:t>
            </a:r>
            <a:r>
              <a:rPr lang="en-US" sz="2400" b="1" dirty="0">
                <a:latin typeface="Times New Roman" pitchFamily="18" charset="0"/>
                <a:cs typeface="Times New Roman" pitchFamily="18" charset="0"/>
              </a:rPr>
              <a:t> for Persons with Disabilities, 1994)</a:t>
            </a:r>
            <a:endParaRPr lang="ru-RU" sz="2400" b="1" dirty="0">
              <a:latin typeface="Times New Roman" pitchFamily="18" charset="0"/>
              <a:cs typeface="Times New Roman" pitchFamily="18" charset="0"/>
            </a:endParaRPr>
          </a:p>
          <a:p>
            <a:endParaRPr lang="ru-RU" dirty="0"/>
          </a:p>
        </p:txBody>
      </p:sp>
      <p:pic>
        <p:nvPicPr>
          <p:cNvPr id="6" name="Picture 2" descr="A Classroom for Beautiful Mind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86116" y="3071810"/>
            <a:ext cx="3715281" cy="357187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onceptual image, Love handicapped person. - Стоковое фото Teerapun #17655129"/>
          <p:cNvPicPr>
            <a:picLocks noChangeAspect="1" noChangeArrowheads="1"/>
          </p:cNvPicPr>
          <p:nvPr/>
        </p:nvPicPr>
        <p:blipFill>
          <a:blip r:embed="rId3" cstate="print"/>
          <a:srcRect/>
          <a:stretch>
            <a:fillRect/>
          </a:stretch>
        </p:blipFill>
        <p:spPr bwMode="auto">
          <a:xfrm>
            <a:off x="0" y="-1285900"/>
            <a:ext cx="9358346" cy="935834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1857364"/>
            <a:ext cx="7358114" cy="2585323"/>
          </a:xfrm>
          <a:prstGeom prst="rect">
            <a:avLst/>
          </a:prstGeom>
          <a:noFill/>
        </p:spPr>
        <p:txBody>
          <a:bodyPr wrap="square" rtlCol="0">
            <a:spAutoFit/>
          </a:bodyPr>
          <a:lstStyle/>
          <a:p>
            <a:r>
              <a:rPr lang="en-US" sz="3600" i="1" dirty="0"/>
              <a:t>Aim: </a:t>
            </a:r>
            <a:r>
              <a:rPr lang="en-US" sz="3600" dirty="0"/>
              <a:t>This study was designed to determine difficulties of disabled </a:t>
            </a:r>
            <a:r>
              <a:rPr lang="en-US" sz="3600" dirty="0" smtClean="0"/>
              <a:t>children</a:t>
            </a:r>
            <a:r>
              <a:rPr lang="ru-RU" sz="3600" dirty="0" smtClean="0"/>
              <a:t> </a:t>
            </a:r>
            <a:r>
              <a:rPr lang="en-US" sz="3600" dirty="0" smtClean="0"/>
              <a:t>in </a:t>
            </a:r>
            <a:r>
              <a:rPr lang="en-US" sz="3600" dirty="0"/>
              <a:t>their adaptation in educational environment</a:t>
            </a:r>
            <a:endParaRPr lang="ru-RU" sz="3600" dirty="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2844" y="714356"/>
            <a:ext cx="8143900" cy="6370975"/>
          </a:xfrm>
          <a:prstGeom prst="rect">
            <a:avLst/>
          </a:prstGeom>
          <a:noFill/>
        </p:spPr>
        <p:txBody>
          <a:bodyPr wrap="square" rtlCol="0">
            <a:spAutoFit/>
          </a:bodyPr>
          <a:lstStyle/>
          <a:p>
            <a:r>
              <a:rPr lang="en-US" sz="2400" i="1" dirty="0"/>
              <a:t>Research objectives:</a:t>
            </a:r>
            <a:endParaRPr lang="en-US" sz="2400" dirty="0"/>
          </a:p>
          <a:p>
            <a:pPr>
              <a:buFont typeface="Arial" pitchFamily="34" charset="0"/>
              <a:buChar char="•"/>
            </a:pPr>
            <a:r>
              <a:rPr lang="en-US" sz="2400" dirty="0"/>
              <a:t>to raise awareness about inclusive education at local level</a:t>
            </a:r>
          </a:p>
          <a:p>
            <a:pPr>
              <a:buFont typeface="Arial" pitchFamily="34" charset="0"/>
              <a:buChar char="•"/>
            </a:pPr>
            <a:r>
              <a:rPr lang="en-US" sz="2400" dirty="0"/>
              <a:t>to investigate advantage and disadvantages of inclusive schools</a:t>
            </a:r>
          </a:p>
          <a:p>
            <a:pPr>
              <a:buFont typeface="Arial" pitchFamily="34" charset="0"/>
              <a:buChar char="•"/>
            </a:pPr>
            <a:r>
              <a:rPr lang="en-US" sz="2400" dirty="0"/>
              <a:t>to analyze common types of disabilities and proper treatment of differently-</a:t>
            </a:r>
            <a:r>
              <a:rPr lang="en-US" sz="2400" dirty="0" err="1"/>
              <a:t>abled</a:t>
            </a:r>
            <a:r>
              <a:rPr lang="en-US" sz="2400" dirty="0"/>
              <a:t> children</a:t>
            </a:r>
          </a:p>
          <a:p>
            <a:pPr>
              <a:buFont typeface="Arial" pitchFamily="34" charset="0"/>
              <a:buChar char="•"/>
            </a:pPr>
            <a:r>
              <a:rPr lang="en-US" sz="2400" dirty="0"/>
              <a:t>to investigate problems faced by children with physical disabilities and work out</a:t>
            </a:r>
            <a:r>
              <a:rPr lang="en-US" sz="2400" b="1" dirty="0"/>
              <a:t> </a:t>
            </a:r>
            <a:r>
              <a:rPr lang="en-US" sz="2400" dirty="0"/>
              <a:t>strategies to help them</a:t>
            </a:r>
          </a:p>
          <a:p>
            <a:pPr>
              <a:buFont typeface="Arial" pitchFamily="34" charset="0"/>
              <a:buChar char="•"/>
            </a:pPr>
            <a:r>
              <a:rPr lang="en-US" sz="2400" dirty="0"/>
              <a:t>to help students without disabilities identify some of their own feelings toward disabled people and to encourage tolerance and receptivity, as well as to increase their awareness of the potential and abilities of people with disabilities</a:t>
            </a:r>
          </a:p>
          <a:p>
            <a:r>
              <a:rPr lang="en-US" dirty="0" smtClean="0"/>
              <a:t/>
            </a:r>
            <a:br>
              <a:rPr lang="en-US" dirty="0" smtClean="0"/>
            </a:br>
            <a:r>
              <a:rPr lang="en-US" dirty="0"/>
              <a:t> </a:t>
            </a:r>
            <a:endParaRPr lang="ru-RU" dirty="0"/>
          </a:p>
          <a:p>
            <a:r>
              <a:rPr lang="en-US" dirty="0"/>
              <a:t> </a:t>
            </a:r>
            <a:endParaRPr lang="ru-RU" dirty="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1571612"/>
            <a:ext cx="7500990" cy="3385542"/>
          </a:xfrm>
          <a:prstGeom prst="rect">
            <a:avLst/>
          </a:prstGeom>
          <a:noFill/>
        </p:spPr>
        <p:txBody>
          <a:bodyPr wrap="square" rtlCol="0">
            <a:spAutoFit/>
          </a:bodyPr>
          <a:lstStyle/>
          <a:p>
            <a:r>
              <a:rPr lang="en-US" sz="2800" i="1" dirty="0" smtClean="0"/>
              <a:t>Hypothesis:</a:t>
            </a:r>
            <a:endParaRPr lang="ru-RU" sz="2800" dirty="0" smtClean="0"/>
          </a:p>
          <a:p>
            <a:r>
              <a:rPr lang="en-US" sz="2800" dirty="0" smtClean="0"/>
              <a:t>The equal right to education for children with disabilities will not be achieved by measures to ensure the provision of places at schools unless such action is also accompanied by a commitment to removing the other barriers</a:t>
            </a:r>
            <a:r>
              <a:rPr lang="ru-RU" sz="2800" dirty="0" smtClean="0"/>
              <a:t> </a:t>
            </a:r>
            <a:r>
              <a:rPr lang="en-US" sz="2800" dirty="0" smtClean="0"/>
              <a:t>which impede access.</a:t>
            </a:r>
            <a:endParaRPr lang="ru-RU" sz="2800"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8662" y="1357298"/>
            <a:ext cx="5357850" cy="3139321"/>
          </a:xfrm>
          <a:prstGeom prst="rect">
            <a:avLst/>
          </a:prstGeom>
          <a:noFill/>
        </p:spPr>
        <p:txBody>
          <a:bodyPr wrap="square" rtlCol="0">
            <a:spAutoFit/>
          </a:bodyPr>
          <a:lstStyle/>
          <a:p>
            <a:pPr fontAlgn="base">
              <a:spcBef>
                <a:spcPct val="0"/>
              </a:spcBef>
              <a:spcAft>
                <a:spcPct val="0"/>
              </a:spcAft>
            </a:pPr>
            <a:r>
              <a:rPr lang="en-US" sz="3600" dirty="0" smtClean="0">
                <a:ln w="11430"/>
              </a:rPr>
              <a:t>Method of Research</a:t>
            </a:r>
            <a:r>
              <a:rPr lang="ru-RU" sz="3600" dirty="0" smtClean="0">
                <a:ln w="11430"/>
              </a:rPr>
              <a:t>:</a:t>
            </a:r>
          </a:p>
          <a:p>
            <a:pPr fontAlgn="base">
              <a:spcBef>
                <a:spcPct val="0"/>
              </a:spcBef>
              <a:spcAft>
                <a:spcPct val="0"/>
              </a:spcAft>
              <a:buFont typeface="Arial" pitchFamily="34" charset="0"/>
              <a:buChar char="•"/>
            </a:pPr>
            <a:r>
              <a:rPr lang="en-US" sz="3600" dirty="0" smtClean="0">
                <a:ln w="11430"/>
              </a:rPr>
              <a:t>Literature review</a:t>
            </a:r>
            <a:endParaRPr lang="ru-RU" sz="3600" dirty="0" smtClean="0">
              <a:ln w="11430"/>
            </a:endParaRPr>
          </a:p>
          <a:p>
            <a:pPr fontAlgn="base">
              <a:spcBef>
                <a:spcPct val="0"/>
              </a:spcBef>
              <a:spcAft>
                <a:spcPct val="0"/>
              </a:spcAft>
              <a:buFont typeface="Arial" pitchFamily="34" charset="0"/>
              <a:buChar char="•"/>
            </a:pPr>
            <a:r>
              <a:rPr lang="en-US" sz="3600" dirty="0" smtClean="0">
                <a:ln w="11430"/>
              </a:rPr>
              <a:t>Data collection and analyses</a:t>
            </a:r>
            <a:endParaRPr lang="ru-RU" sz="3600" dirty="0" smtClean="0">
              <a:ln w="11430"/>
            </a:endParaRPr>
          </a:p>
          <a:p>
            <a:pPr fontAlgn="base">
              <a:spcBef>
                <a:spcPct val="0"/>
              </a:spcBef>
              <a:spcAft>
                <a:spcPct val="0"/>
              </a:spcAft>
              <a:buFont typeface="Arial" pitchFamily="34" charset="0"/>
              <a:buChar char="•"/>
            </a:pPr>
            <a:r>
              <a:rPr lang="en-US" sz="3600" dirty="0" smtClean="0">
                <a:ln w="11430"/>
              </a:rPr>
              <a:t>Description</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357298"/>
            <a:ext cx="7858180" cy="3847207"/>
          </a:xfrm>
          <a:prstGeom prst="rect">
            <a:avLst/>
          </a:prstGeom>
          <a:noFill/>
        </p:spPr>
        <p:txBody>
          <a:bodyPr wrap="square" rtlCol="0">
            <a:spAutoFit/>
          </a:bodyPr>
          <a:lstStyle/>
          <a:p>
            <a:r>
              <a:rPr lang="en-US" sz="2800" i="1" dirty="0" smtClean="0"/>
              <a:t>Scientific novelty and the practical significance of the study :</a:t>
            </a:r>
            <a:endParaRPr lang="ru-RU" sz="2800" dirty="0" smtClean="0"/>
          </a:p>
          <a:p>
            <a:pPr lvl="0">
              <a:buFont typeface="Arial" pitchFamily="34" charset="0"/>
              <a:buChar char="•"/>
            </a:pPr>
            <a:r>
              <a:rPr lang="en-US" sz="2800" dirty="0" smtClean="0"/>
              <a:t>Raise awareness about inclusive education at local and school levels</a:t>
            </a:r>
            <a:endParaRPr lang="ru-RU" sz="2800" dirty="0" smtClean="0"/>
          </a:p>
          <a:p>
            <a:pPr lvl="0">
              <a:buFont typeface="Arial" pitchFamily="34" charset="0"/>
              <a:buChar char="•"/>
            </a:pPr>
            <a:r>
              <a:rPr lang="en-US" sz="2800" dirty="0" err="1" smtClean="0"/>
              <a:t>Worke</a:t>
            </a:r>
            <a:r>
              <a:rPr lang="en-US" sz="2800" dirty="0" smtClean="0"/>
              <a:t> out</a:t>
            </a:r>
            <a:r>
              <a:rPr lang="ru-RU" sz="2800" dirty="0" smtClean="0"/>
              <a:t> </a:t>
            </a:r>
            <a:r>
              <a:rPr lang="en-US" sz="2800" dirty="0" smtClean="0"/>
              <a:t>principles to determine problems faced by children with physical disabilities and  strategies  for proper treatment of differently-</a:t>
            </a:r>
            <a:r>
              <a:rPr lang="en-US" sz="2800" dirty="0" err="1" smtClean="0"/>
              <a:t>abled</a:t>
            </a:r>
            <a:r>
              <a:rPr lang="ru-RU" sz="2800" dirty="0" smtClean="0"/>
              <a:t> </a:t>
            </a:r>
            <a:r>
              <a:rPr lang="en-US" sz="2800" dirty="0" smtClean="0"/>
              <a:t>children</a:t>
            </a:r>
            <a:endParaRPr lang="ru-RU" sz="2800" dirty="0" smtClean="0"/>
          </a:p>
          <a:p>
            <a:endParaRPr lang="ru-RU"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cstate="print"/>
          <a:srcRect/>
          <a:stretch>
            <a:fillRect/>
          </a:stretch>
        </p:blipFill>
        <p:spPr bwMode="auto">
          <a:xfrm>
            <a:off x="642910" y="785794"/>
            <a:ext cx="7131243" cy="52149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239000" cy="1143000"/>
          </a:xfrm>
        </p:spPr>
        <p:txBody>
          <a:bodyPr/>
          <a:lstStyle/>
          <a:p>
            <a:r>
              <a:rPr lang="en-US" dirty="0" smtClean="0"/>
              <a:t>Handicapped</a:t>
            </a:r>
            <a:endParaRPr lang="ru-RU" dirty="0"/>
          </a:p>
        </p:txBody>
      </p:sp>
      <p:sp>
        <p:nvSpPr>
          <p:cNvPr id="4" name="TextBox 3"/>
          <p:cNvSpPr txBox="1"/>
          <p:nvPr/>
        </p:nvSpPr>
        <p:spPr>
          <a:xfrm>
            <a:off x="500034" y="1643050"/>
            <a:ext cx="7072362" cy="1600438"/>
          </a:xfrm>
          <a:prstGeom prst="rect">
            <a:avLst/>
          </a:prstGeom>
          <a:noFill/>
        </p:spPr>
        <p:txBody>
          <a:bodyPr wrap="square" rtlCol="0">
            <a:spAutoFit/>
          </a:bodyPr>
          <a:lstStyle/>
          <a:p>
            <a:r>
              <a:rPr lang="en-US" sz="2000" dirty="0">
                <a:latin typeface="Times New Roman" pitchFamily="18" charset="0"/>
                <a:cs typeface="Times New Roman" pitchFamily="18" charset="0"/>
              </a:rPr>
              <a:t>A person with a physical condition that makes him noticeably different from other people is said to be physically handicapped. For example, blindness or loss of a leg or an arm is a physical handicap.</a:t>
            </a:r>
            <a:endParaRPr lang="ru-RU" sz="2000" dirty="0">
              <a:latin typeface="Times New Roman" pitchFamily="18" charset="0"/>
              <a:cs typeface="Times New Roman" pitchFamily="18" charset="0"/>
            </a:endParaRPr>
          </a:p>
          <a:p>
            <a:endParaRPr lang="ru-RU" dirty="0"/>
          </a:p>
        </p:txBody>
      </p:sp>
      <p:pic>
        <p:nvPicPr>
          <p:cNvPr id="5" name="Pictur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0100" y="3429000"/>
            <a:ext cx="3357586" cy="2571768"/>
          </a:xfrm>
          <a:prstGeom prst="rect">
            <a:avLst/>
          </a:prstGeom>
          <a:noFill/>
          <a:ln w="9525">
            <a:noFill/>
            <a:miter lim="800000"/>
            <a:headEnd/>
            <a:tailEnd/>
          </a:ln>
        </p:spPr>
      </p:pic>
      <p:pic>
        <p:nvPicPr>
          <p:cNvPr id="7" name="Picture 10" descr="A Woman and Her Mother - Royalty Free Clipart Picture"/>
          <p:cNvPicPr>
            <a:picLocks noChangeAspect="1" noChangeArrowheads="1"/>
          </p:cNvPicPr>
          <p:nvPr/>
        </p:nvPicPr>
        <p:blipFill>
          <a:blip r:embed="rId4" cstate="print"/>
          <a:srcRect/>
          <a:stretch>
            <a:fillRect/>
          </a:stretch>
        </p:blipFill>
        <p:spPr bwMode="auto">
          <a:xfrm>
            <a:off x="5143504" y="3143248"/>
            <a:ext cx="2143125" cy="28575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Convention of the Rights</a:t>
            </a:r>
            <a:endParaRPr lang="ru-RU" dirty="0"/>
          </a:p>
        </p:txBody>
      </p:sp>
      <p:sp>
        <p:nvSpPr>
          <p:cNvPr id="3" name="Содержимое 2"/>
          <p:cNvSpPr>
            <a:spLocks noGrp="1"/>
          </p:cNvSpPr>
          <p:nvPr>
            <p:ph idx="1"/>
          </p:nvPr>
        </p:nvSpPr>
        <p:spPr/>
        <p:txBody>
          <a:bodyPr>
            <a:normAutofit/>
          </a:bodyPr>
          <a:lstStyle/>
          <a:p>
            <a:r>
              <a:rPr lang="en-US" sz="2200" dirty="0" smtClean="0"/>
              <a:t>“Persons with disabilities include those who have long-term physical, mental, intellectual or sensory impairments which in interaction with various barriers may hinder their full and effective participation in society on an equal basis with others.”</a:t>
            </a:r>
            <a:endParaRPr lang="ru-RU" sz="2200" dirty="0" smtClean="0"/>
          </a:p>
          <a:p>
            <a:r>
              <a:rPr lang="en-US" sz="2200" dirty="0" smtClean="0"/>
              <a:t>“State Parties recognize that a mentally or physically disabled child should enjoy a full and a decent life, in conditions which ensure dignity, promote self-reliance and facilitate the child’s active participation in the community.” (art. 23 CRC)</a:t>
            </a:r>
            <a:endParaRPr lang="ru-RU" sz="2200"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188</TotalTime>
  <Words>375</Words>
  <Application>Microsoft Office PowerPoint</Application>
  <PresentationFormat>Экран (4:3)</PresentationFormat>
  <Paragraphs>50</Paragraphs>
  <Slides>17</Slides>
  <Notes>17</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Изящная</vt:lpstr>
      <vt:lpstr>Impossible Is Not a Verdict. Analysis of Disabled Children’s Integration in Educational Environment.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Handicapped</vt:lpstr>
      <vt:lpstr>The Convention of the Rights</vt:lpstr>
      <vt:lpstr>Kinds of Physical Handicaps. </vt:lpstr>
      <vt:lpstr>Strategies that Help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MultiDVD Team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Impossible Is Not a Verdict. Analysis of Disabled Children’s Integration in Educational Environment. </dc:title>
  <dc:creator>user</dc:creator>
  <cp:lastModifiedBy>teacher</cp:lastModifiedBy>
  <cp:revision>3</cp:revision>
  <dcterms:created xsi:type="dcterms:W3CDTF">2014-12-18T17:23:52Z</dcterms:created>
  <dcterms:modified xsi:type="dcterms:W3CDTF">2015-03-16T11:33:10Z</dcterms:modified>
</cp:coreProperties>
</file>