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4" r:id="rId4"/>
    <p:sldId id="275" r:id="rId5"/>
    <p:sldId id="276" r:id="rId6"/>
    <p:sldId id="281" r:id="rId7"/>
    <p:sldId id="280" r:id="rId8"/>
    <p:sldId id="278" r:id="rId9"/>
    <p:sldId id="279" r:id="rId10"/>
    <p:sldId id="282" r:id="rId11"/>
    <p:sldId id="283" r:id="rId12"/>
    <p:sldId id="284" r:id="rId13"/>
    <p:sldId id="257" r:id="rId14"/>
    <p:sldId id="258" r:id="rId15"/>
    <p:sldId id="259" r:id="rId16"/>
    <p:sldId id="260" r:id="rId17"/>
    <p:sldId id="261" r:id="rId18"/>
    <p:sldId id="269" r:id="rId19"/>
    <p:sldId id="270" r:id="rId20"/>
    <p:sldId id="271" r:id="rId21"/>
    <p:sldId id="272" r:id="rId22"/>
    <p:sldId id="266" r:id="rId23"/>
    <p:sldId id="267" r:id="rId24"/>
    <p:sldId id="268" r:id="rId25"/>
    <p:sldId id="286" r:id="rId26"/>
    <p:sldId id="287" r:id="rId27"/>
    <p:sldId id="273" r:id="rId28"/>
    <p:sldId id="28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3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F35BA-1D28-4090-8D4B-F7B3ED6385B7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58FA3-5702-4023-BFED-28CF90A74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857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F35BA-1D28-4090-8D4B-F7B3ED6385B7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58FA3-5702-4023-BFED-28CF90A74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998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F35BA-1D28-4090-8D4B-F7B3ED6385B7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58FA3-5702-4023-BFED-28CF90A74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29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F35BA-1D28-4090-8D4B-F7B3ED6385B7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58FA3-5702-4023-BFED-28CF90A74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33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F35BA-1D28-4090-8D4B-F7B3ED6385B7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58FA3-5702-4023-BFED-28CF90A74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020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F35BA-1D28-4090-8D4B-F7B3ED6385B7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58FA3-5702-4023-BFED-28CF90A74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301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F35BA-1D28-4090-8D4B-F7B3ED6385B7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58FA3-5702-4023-BFED-28CF90A74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839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F35BA-1D28-4090-8D4B-F7B3ED6385B7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58FA3-5702-4023-BFED-28CF90A74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872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F35BA-1D28-4090-8D4B-F7B3ED6385B7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58FA3-5702-4023-BFED-28CF90A74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53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F35BA-1D28-4090-8D4B-F7B3ED6385B7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58FA3-5702-4023-BFED-28CF90A74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413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F35BA-1D28-4090-8D4B-F7B3ED6385B7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58FA3-5702-4023-BFED-28CF90A74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102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F35BA-1D28-4090-8D4B-F7B3ED6385B7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58FA3-5702-4023-BFED-28CF90A74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245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29614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Родительское собрание в 1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Адаптационный период</a:t>
            </a:r>
          </a:p>
          <a:p>
            <a:r>
              <a:rPr lang="ru-RU" sz="3600" b="1" dirty="0" smtClean="0"/>
              <a:t>первоклассников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59018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Учебная программа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485740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Обучение грамоте: обучение чтению и обучение письму (букварный период) заканчивается 14 февраля (пятница)</a:t>
            </a:r>
          </a:p>
          <a:p>
            <a:r>
              <a:rPr lang="ru-RU" dirty="0" smtClean="0"/>
              <a:t>Продолжаем  работать с Азбукой + работа над техникой чтения по дополнительному пособию. Д/з нет, но большая просьба – читать с детьми тексты Азбуки</a:t>
            </a:r>
          </a:p>
          <a:p>
            <a:r>
              <a:rPr lang="ru-RU" dirty="0" smtClean="0"/>
              <a:t>Прописи заканчиваются, будем продолжать писать в рабочих тетрадях : тренироваться в письме слов и предложений под диктовку, в списывании текста, работать над </a:t>
            </a:r>
            <a:r>
              <a:rPr lang="ru-RU" dirty="0" err="1" smtClean="0"/>
              <a:t>звуко</a:t>
            </a:r>
            <a:r>
              <a:rPr lang="ru-RU" dirty="0" smtClean="0"/>
              <a:t>-буквенным анализом слов.</a:t>
            </a:r>
          </a:p>
          <a:p>
            <a:r>
              <a:rPr lang="ru-RU" dirty="0" smtClean="0"/>
              <a:t> 14.02 ? Праздник «Прощание с Азбукой»</a:t>
            </a:r>
          </a:p>
          <a:p>
            <a:r>
              <a:rPr lang="ru-RU" dirty="0" smtClean="0"/>
              <a:t>С.17.02 по 23.02 – дополнительные каникулы</a:t>
            </a:r>
          </a:p>
          <a:p>
            <a:r>
              <a:rPr lang="ru-RU" dirty="0" smtClean="0"/>
              <a:t>С 24.02 – литературное чтение (учебник): чтение текстов + работа с текстом, ответы на вопросы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- русский язык ( учебник)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11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Главная тема – знать состав чисел до 10 и выучить таблицу сложения.</a:t>
            </a:r>
          </a:p>
          <a:p>
            <a:r>
              <a:rPr lang="ru-RU" dirty="0" smtClean="0"/>
              <a:t>Состав чисел отрабатывается на уроках, иногда задается выучить дома.</a:t>
            </a:r>
          </a:p>
          <a:p>
            <a:r>
              <a:rPr lang="ru-RU" dirty="0" smtClean="0"/>
              <a:t>В 3-ей четверти – образование чисел 2-ого десятка, устная нумерация до 20.</a:t>
            </a:r>
          </a:p>
          <a:p>
            <a:r>
              <a:rPr lang="ru-RU" dirty="0" smtClean="0"/>
              <a:t>В 4-ой четверти – таблица  + и – до 20.</a:t>
            </a:r>
          </a:p>
          <a:p>
            <a:r>
              <a:rPr lang="ru-RU" dirty="0" smtClean="0"/>
              <a:t>Будут предлагаться выполнить дома задания  в т. на печатной основе + в рабочей тетради </a:t>
            </a:r>
            <a:r>
              <a:rPr lang="ru-RU" smtClean="0"/>
              <a:t>образцы цифр.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72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/>
          <a:lstStyle/>
          <a:p>
            <a:r>
              <a:rPr lang="ru-RU" dirty="0" smtClean="0"/>
              <a:t>Участие в жизни школы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159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Участие в «Сладкой ярмарке»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792" y="1644237"/>
            <a:ext cx="7900416" cy="4437888"/>
          </a:xfrm>
        </p:spPr>
      </p:pic>
    </p:spTree>
    <p:extLst>
      <p:ext uri="{BB962C8B-B14F-4D97-AF65-F5344CB8AC3E}">
        <p14:creationId xmlns:p14="http://schemas.microsoft.com/office/powerpoint/2010/main" val="322765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5" y="476672"/>
            <a:ext cx="3456384" cy="504056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556792"/>
            <a:ext cx="2880319" cy="4709120"/>
          </a:xfrm>
        </p:spPr>
      </p:pic>
    </p:spTree>
    <p:extLst>
      <p:ext uri="{BB962C8B-B14F-4D97-AF65-F5344CB8AC3E}">
        <p14:creationId xmlns:p14="http://schemas.microsoft.com/office/powerpoint/2010/main" val="11400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700808"/>
            <a:ext cx="2542361" cy="4525963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620688"/>
            <a:ext cx="2542361" cy="4525963"/>
          </a:xfrm>
        </p:spPr>
      </p:pic>
    </p:spTree>
    <p:extLst>
      <p:ext uri="{BB962C8B-B14F-4D97-AF65-F5344CB8AC3E}">
        <p14:creationId xmlns:p14="http://schemas.microsoft.com/office/powerpoint/2010/main" val="67397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620688"/>
            <a:ext cx="2542361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556792"/>
            <a:ext cx="2542361" cy="4525963"/>
          </a:xfrm>
        </p:spPr>
      </p:pic>
    </p:spTree>
    <p:extLst>
      <p:ext uri="{BB962C8B-B14F-4D97-AF65-F5344CB8AC3E}">
        <p14:creationId xmlns:p14="http://schemas.microsoft.com/office/powerpoint/2010/main" val="382579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Всем классом украшали школу к Новому году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628800"/>
            <a:ext cx="4038600" cy="2268596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924944"/>
            <a:ext cx="4038600" cy="2268596"/>
          </a:xfrm>
        </p:spPr>
      </p:pic>
    </p:spTree>
    <p:extLst>
      <p:ext uri="{BB962C8B-B14F-4D97-AF65-F5344CB8AC3E}">
        <p14:creationId xmlns:p14="http://schemas.microsoft.com/office/powerpoint/2010/main" val="111103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06" y="476672"/>
            <a:ext cx="4038600" cy="289956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548680"/>
            <a:ext cx="4038600" cy="2746565"/>
          </a:xfrm>
        </p:spPr>
      </p:pic>
      <p:pic>
        <p:nvPicPr>
          <p:cNvPr id="2050" name="Picture 2" descr="C:\Users\user\Desktop\1-а\2013-12-18-4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325" y="3717032"/>
            <a:ext cx="7497763" cy="276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9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764704"/>
            <a:ext cx="4038600" cy="3248886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058259"/>
            <a:ext cx="4038600" cy="3609844"/>
          </a:xfrm>
        </p:spPr>
      </p:pic>
    </p:spTree>
    <p:extLst>
      <p:ext uri="{BB962C8B-B14F-4D97-AF65-F5344CB8AC3E}">
        <p14:creationId xmlns:p14="http://schemas.microsoft.com/office/powerpoint/2010/main" val="187507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Адаптация первоклассников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Содержание обучения в первом классе и в подготовительной к школе группе во многом совпадает. Фактически знания, которые получают школьники на уроках в начале обучения, большей частью усвоены еще в детском саду. </a:t>
            </a:r>
            <a:endParaRPr lang="ru-RU" dirty="0" smtClean="0"/>
          </a:p>
          <a:p>
            <a:r>
              <a:rPr lang="ru-RU" dirty="0" smtClean="0"/>
              <a:t>В то </a:t>
            </a:r>
            <a:r>
              <a:rPr lang="ru-RU" dirty="0"/>
              <a:t>же время известно: первое полугодие в школе самое трудное. Все дело в том, что в основе усвоения знаний в условиях школьного обучения лежат иные механизмы. Это значит, что в дошкольный период знания усваиваются большей частью непроизвольно, занятия строятся в занимательной форме, в привычных для детей видах деятельности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В школе же меняется место  ученика в </a:t>
            </a:r>
            <a:r>
              <a:rPr lang="ru-RU" dirty="0"/>
              <a:t>системе общественных отношений, меняется весь уклад его жизни, возрастает психоэмоциональная нагрузка. На смену беззаботным играм приходят ежедневные учебные занятия.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599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908720"/>
            <a:ext cx="4038600" cy="2664513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523810"/>
            <a:ext cx="4038600" cy="2678742"/>
          </a:xfrm>
        </p:spPr>
      </p:pic>
    </p:spTree>
    <p:extLst>
      <p:ext uri="{BB962C8B-B14F-4D97-AF65-F5344CB8AC3E}">
        <p14:creationId xmlns:p14="http://schemas.microsoft.com/office/powerpoint/2010/main" val="195121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Приняли участие в проекте «Подарки к Рождеству»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6820" y="2244693"/>
            <a:ext cx="6690360" cy="3236976"/>
          </a:xfrm>
        </p:spPr>
      </p:pic>
    </p:spTree>
    <p:extLst>
      <p:ext uri="{BB962C8B-B14F-4D97-AF65-F5344CB8AC3E}">
        <p14:creationId xmlns:p14="http://schemas.microsoft.com/office/powerpoint/2010/main" val="210189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124744"/>
            <a:ext cx="7947991" cy="4464496"/>
          </a:xfrm>
        </p:spPr>
      </p:pic>
    </p:spTree>
    <p:extLst>
      <p:ext uri="{BB962C8B-B14F-4D97-AF65-F5344CB8AC3E}">
        <p14:creationId xmlns:p14="http://schemas.microsoft.com/office/powerpoint/2010/main" val="78332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980728"/>
            <a:ext cx="4038600" cy="2268596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573016"/>
            <a:ext cx="4038600" cy="2268596"/>
          </a:xfrm>
        </p:spPr>
      </p:pic>
    </p:spTree>
    <p:extLst>
      <p:ext uri="{BB962C8B-B14F-4D97-AF65-F5344CB8AC3E}">
        <p14:creationId xmlns:p14="http://schemas.microsoft.com/office/powerpoint/2010/main" val="336791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356992"/>
            <a:ext cx="4038600" cy="2268596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908720"/>
            <a:ext cx="4038600" cy="2268596"/>
          </a:xfrm>
        </p:spPr>
      </p:pic>
    </p:spTree>
    <p:extLst>
      <p:ext uri="{BB962C8B-B14F-4D97-AF65-F5344CB8AC3E}">
        <p14:creationId xmlns:p14="http://schemas.microsoft.com/office/powerpoint/2010/main" val="313364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Готовились и участвовали в Новогоднем бале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56792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924944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38674654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620688"/>
            <a:ext cx="4038600" cy="22717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196752"/>
            <a:ext cx="4038600" cy="2271712"/>
          </a:xfrm>
        </p:spPr>
      </p:pic>
      <p:pic>
        <p:nvPicPr>
          <p:cNvPr id="1026" name="Picture 2" descr="C:\Users\user\Desktop\1-а\DSC0190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573016"/>
            <a:ext cx="473652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5302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Участвовали в акции</a:t>
            </a:r>
            <a:br>
              <a:rPr lang="ru-RU" dirty="0" smtClean="0"/>
            </a:br>
            <a:r>
              <a:rPr lang="ru-RU" dirty="0" smtClean="0"/>
              <a:t> «</a:t>
            </a:r>
            <a:r>
              <a:rPr lang="ru-RU" dirty="0"/>
              <a:t>П</a:t>
            </a:r>
            <a:r>
              <a:rPr lang="ru-RU" dirty="0" smtClean="0"/>
              <a:t>омоги птицам»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792" y="1644237"/>
            <a:ext cx="7900416" cy="4437888"/>
          </a:xfrm>
        </p:spPr>
      </p:pic>
    </p:spTree>
    <p:extLst>
      <p:ext uri="{BB962C8B-B14F-4D97-AF65-F5344CB8AC3E}">
        <p14:creationId xmlns:p14="http://schemas.microsoft.com/office/powerpoint/2010/main" val="321582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908720"/>
            <a:ext cx="4038600" cy="249161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284984"/>
            <a:ext cx="4038600" cy="2268596"/>
          </a:xfrm>
        </p:spPr>
      </p:pic>
    </p:spTree>
    <p:extLst>
      <p:ext uri="{BB962C8B-B14F-4D97-AF65-F5344CB8AC3E}">
        <p14:creationId xmlns:p14="http://schemas.microsoft.com/office/powerpoint/2010/main" val="1988127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По степени </a:t>
            </a:r>
            <a:r>
              <a:rPr lang="ru-RU" dirty="0" err="1"/>
              <a:t>адаптированности</a:t>
            </a:r>
            <a:r>
              <a:rPr lang="ru-RU" dirty="0"/>
              <a:t> детей можно условно разделить на три группы</a:t>
            </a:r>
            <a:r>
              <a:rPr lang="ru-RU" dirty="0" smtClean="0"/>
              <a:t>.</a:t>
            </a:r>
          </a:p>
          <a:p>
            <a:r>
              <a:rPr lang="ru-RU" b="1" dirty="0"/>
              <a:t>Первая группа </a:t>
            </a:r>
            <a:r>
              <a:rPr lang="ru-RU" dirty="0"/>
              <a:t>детей адаптируется в течение первых двух месяцев обучения. Эти дети относительно быстро вливаются в коллектив, осваиваются в школе, приобретают новых друзей. У них почти всегда хорошее настроение, они спокойны, доброжелательны, добросовестны и без видимого напряжения выполняют все требования учителя. Иногда у них все же отмечаются сложности либо в контактах с детьми, либо в отношениях с учителем, так как им еще трудно выполнять все требования правил поведения. Но к концу октября трудности этих детей, как правило, преодолеваются, ребенок полностью осваивается и с новым статусом ученика, и с новыми требованиями, и с новым режимом.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903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92500"/>
          </a:bodyPr>
          <a:lstStyle/>
          <a:p>
            <a:r>
              <a:rPr lang="ru-RU" b="1" dirty="0"/>
              <a:t>Вторая группа </a:t>
            </a:r>
            <a:r>
              <a:rPr lang="ru-RU" dirty="0"/>
              <a:t>детей имеет более длительный период адаптации, период несоответствия их поведения требованиям школы затягивается. Дети не могут принять новую ситуацию обучения, общения с учителем, детьми. Такие школьники могут играть на уроках, выяснять отношения с товарищем, они не реагируют на замечания учителя или реагируют слезами, обидами. Как правило, эти дети </a:t>
            </a:r>
            <a:r>
              <a:rPr lang="ru-RU" dirty="0" smtClean="0"/>
              <a:t> </a:t>
            </a:r>
            <a:r>
              <a:rPr lang="ru-RU" dirty="0"/>
              <a:t>к концу первого полугодия </a:t>
            </a:r>
            <a:r>
              <a:rPr lang="ru-RU" dirty="0" smtClean="0"/>
              <a:t>становятся </a:t>
            </a:r>
            <a:r>
              <a:rPr lang="ru-RU" dirty="0"/>
              <a:t>адекватными требованиям школы, учителя.</a:t>
            </a:r>
          </a:p>
        </p:txBody>
      </p:sp>
    </p:spTree>
    <p:extLst>
      <p:ext uri="{BB962C8B-B14F-4D97-AF65-F5344CB8AC3E}">
        <p14:creationId xmlns:p14="http://schemas.microsoft.com/office/powerpoint/2010/main" val="124314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r>
              <a:rPr lang="ru-RU" b="1" dirty="0"/>
              <a:t>Третья группа</a:t>
            </a:r>
            <a:r>
              <a:rPr lang="ru-RU" dirty="0"/>
              <a:t> - дети, у которых социально-психологическая адаптация связана со значительными трудностями. У них отмечаются негативные формы поведения, резкое проявление отрицательных эмоций, они с большим трудом усваивают учебные программы. Именно на таких детей чаще всего жалуются учителя: они "мешают" работать в </a:t>
            </a:r>
            <a:r>
              <a:rPr lang="ru-RU" dirty="0" smtClean="0"/>
              <a:t>классе. У таких учеников период адаптации длится год и даже больше.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349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А</a:t>
            </a:r>
            <a:r>
              <a:rPr lang="ru-RU" dirty="0" smtClean="0"/>
              <a:t>даптация </a:t>
            </a:r>
            <a:r>
              <a:rPr lang="ru-RU" dirty="0"/>
              <a:t>к школе </a:t>
            </a:r>
            <a:r>
              <a:rPr lang="ru-RU" dirty="0" smtClean="0"/>
              <a:t>сложна </a:t>
            </a:r>
            <a:r>
              <a:rPr lang="ru-RU" dirty="0"/>
              <a:t>как в психологическом, так и в физическом плане. Физическое развитие ребенка 6 – 7 лет находится на той стадии, что его опорно-двигательный аппарат, сердечно-сосудистая, эндокринная и нервная системы испытывают бурные изменения.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Тело еще не готово к длительным статическим позам. Сидеть неподвижно первокласснику очень тяжело, недостаточно развитые мышцы спины не могут удерживать спину в прямом ровном положении при напряженной сидячей работе. В этом возрасте еще не закончено окостенение и формирование грудной клетки, позвоночника, поэтому неправильная осанка, ношение тяжелого портфеля в одной руке незаметно могут привести к серьезным последствиям. Очень тяжело ребенку дается письмо, ведь его кисть тоже не достаточно готова к выполнению мелких сложных движений, поэтому при письме рука болит. Кроме того, старательно выводя буквы, начинающий школьник невольно задерживает дыхание, что приводит к кислородному голоданию. Слух ребенка этого возраста тоже несовершенен, поэтому первоклассник может просто не услышать учителя, что – то пропустить из его объяснений.</a:t>
            </a:r>
          </a:p>
        </p:txBody>
      </p:sp>
    </p:spTree>
    <p:extLst>
      <p:ext uri="{BB962C8B-B14F-4D97-AF65-F5344CB8AC3E}">
        <p14:creationId xmlns:p14="http://schemas.microsoft.com/office/powerpoint/2010/main" val="330870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r>
              <a:rPr lang="ru-RU" sz="1200" dirty="0">
                <a:cs typeface="Arial" panose="020B0604020202020204" pitchFamily="34" charset="0"/>
              </a:rPr>
              <a:t>Что </a:t>
            </a:r>
            <a:r>
              <a:rPr lang="ru-RU" sz="1200" dirty="0" smtClean="0">
                <a:cs typeface="Arial" panose="020B0604020202020204" pitchFamily="34" charset="0"/>
              </a:rPr>
              <a:t>могут  сделать родители</a:t>
            </a:r>
            <a:r>
              <a:rPr lang="ru-RU" sz="1200" dirty="0">
                <a:cs typeface="Arial" panose="020B0604020202020204" pitchFamily="34" charset="0"/>
              </a:rPr>
              <a:t>, чтобы облегчить маленькому школьнику период адаптации?</a:t>
            </a:r>
            <a:br>
              <a:rPr lang="ru-RU" sz="1200" dirty="0">
                <a:cs typeface="Arial" panose="020B0604020202020204" pitchFamily="34" charset="0"/>
              </a:rPr>
            </a:br>
            <a:r>
              <a:rPr lang="ru-RU" sz="1200" dirty="0">
                <a:cs typeface="Arial" panose="020B0604020202020204" pitchFamily="34" charset="0"/>
              </a:rPr>
              <a:t/>
            </a:r>
            <a:br>
              <a:rPr lang="ru-RU" sz="1200" dirty="0">
                <a:cs typeface="Arial" panose="020B0604020202020204" pitchFamily="34" charset="0"/>
              </a:rPr>
            </a:br>
            <a:r>
              <a:rPr lang="ru-RU" sz="1200" dirty="0">
                <a:cs typeface="Arial" panose="020B0604020202020204" pitchFamily="34" charset="0"/>
              </a:rPr>
              <a:t>Обеспечить полноценный режим дня.</a:t>
            </a:r>
            <a:br>
              <a:rPr lang="ru-RU" sz="1200" dirty="0">
                <a:cs typeface="Arial" panose="020B0604020202020204" pitchFamily="34" charset="0"/>
              </a:rPr>
            </a:br>
            <a:endParaRPr lang="ru-RU" sz="1200" dirty="0">
              <a:cs typeface="Arial" panose="020B0604020202020204" pitchFamily="34" charset="0"/>
            </a:endParaRPr>
          </a:p>
          <a:p>
            <a:r>
              <a:rPr lang="ru-RU" sz="1200" dirty="0">
                <a:cs typeface="Arial" panose="020B0604020202020204" pitchFamily="34" charset="0"/>
              </a:rPr>
              <a:t>Ребенку полезно будет гулять 2,5 – 3 часа в день.</a:t>
            </a:r>
            <a:br>
              <a:rPr lang="ru-RU" sz="1200" dirty="0">
                <a:cs typeface="Arial" panose="020B0604020202020204" pitchFamily="34" charset="0"/>
              </a:rPr>
            </a:br>
            <a:endParaRPr lang="ru-RU" sz="1200" dirty="0">
              <a:cs typeface="Arial" panose="020B0604020202020204" pitchFamily="34" charset="0"/>
            </a:endParaRPr>
          </a:p>
          <a:p>
            <a:r>
              <a:rPr lang="ru-RU" sz="1200" dirty="0">
                <a:cs typeface="Arial" panose="020B0604020202020204" pitchFamily="34" charset="0"/>
              </a:rPr>
              <a:t>Спать нужно 10 – 11 часов.</a:t>
            </a:r>
            <a:br>
              <a:rPr lang="ru-RU" sz="1200" dirty="0">
                <a:cs typeface="Arial" panose="020B0604020202020204" pitchFamily="34" charset="0"/>
              </a:rPr>
            </a:br>
            <a:endParaRPr lang="ru-RU" sz="1200" dirty="0">
              <a:cs typeface="Arial" panose="020B0604020202020204" pitchFamily="34" charset="0"/>
            </a:endParaRPr>
          </a:p>
          <a:p>
            <a:r>
              <a:rPr lang="ru-RU" sz="1200" dirty="0" err="1">
                <a:cs typeface="Arial" panose="020B0604020202020204" pitchFamily="34" charset="0"/>
              </a:rPr>
              <a:t>Cвести</a:t>
            </a:r>
            <a:r>
              <a:rPr lang="ru-RU" sz="1200" dirty="0">
                <a:cs typeface="Arial" panose="020B0604020202020204" pitchFamily="34" charset="0"/>
              </a:rPr>
              <a:t> к минимуму все события, возбуждающие нервную систему.</a:t>
            </a:r>
            <a:br>
              <a:rPr lang="ru-RU" sz="1200" dirty="0">
                <a:cs typeface="Arial" panose="020B0604020202020204" pitchFamily="34" charset="0"/>
              </a:rPr>
            </a:br>
            <a:endParaRPr lang="ru-RU" sz="1200" dirty="0">
              <a:cs typeface="Arial" panose="020B0604020202020204" pitchFamily="34" charset="0"/>
            </a:endParaRPr>
          </a:p>
          <a:p>
            <a:r>
              <a:rPr lang="ru-RU" sz="1200" dirty="0">
                <a:cs typeface="Arial" panose="020B0604020202020204" pitchFamily="34" charset="0"/>
              </a:rPr>
              <a:t>Будить ребенка надо начинать за 15 – 20 минут до реального времени подъема, с игрой, ласковой интонацией в голосе, чтобы с утра не настраивать на негатив.</a:t>
            </a:r>
            <a:br>
              <a:rPr lang="ru-RU" sz="1200" dirty="0">
                <a:cs typeface="Arial" panose="020B0604020202020204" pitchFamily="34" charset="0"/>
              </a:rPr>
            </a:br>
            <a:endParaRPr lang="ru-RU" sz="1200" dirty="0">
              <a:cs typeface="Arial" panose="020B0604020202020204" pitchFamily="34" charset="0"/>
            </a:endParaRPr>
          </a:p>
          <a:p>
            <a:r>
              <a:rPr lang="ru-RU" sz="1200" dirty="0">
                <a:cs typeface="Arial" panose="020B0604020202020204" pitchFamily="34" charset="0"/>
              </a:rPr>
              <a:t>Лучше, чтобы ребенок перед школой обязательно позавтракал. Разнообразное и полноценное питание, содержащее фрукты, овощи, богатые витаминами А, С и группы В, поможет обеспечить организм необходимыми микроэлементами.</a:t>
            </a:r>
            <a:br>
              <a:rPr lang="ru-RU" sz="1200" dirty="0">
                <a:cs typeface="Arial" panose="020B0604020202020204" pitchFamily="34" charset="0"/>
              </a:rPr>
            </a:br>
            <a:endParaRPr lang="ru-RU" sz="1200" dirty="0">
              <a:cs typeface="Arial" panose="020B0604020202020204" pitchFamily="34" charset="0"/>
            </a:endParaRPr>
          </a:p>
          <a:p>
            <a:r>
              <a:rPr lang="ru-RU" sz="1200" dirty="0">
                <a:cs typeface="Arial" panose="020B0604020202020204" pitchFamily="34" charset="0"/>
              </a:rPr>
              <a:t>В этот период нежелательно перегружать первоклассника </a:t>
            </a:r>
            <a:r>
              <a:rPr lang="ru-RU" sz="1200" dirty="0" smtClean="0">
                <a:cs typeface="Arial" panose="020B0604020202020204" pitchFamily="34" charset="0"/>
              </a:rPr>
              <a:t>. </a:t>
            </a:r>
            <a:r>
              <a:rPr lang="ru-RU" sz="1200" dirty="0">
                <a:cs typeface="Arial" panose="020B0604020202020204" pitchFamily="34" charset="0"/>
              </a:rPr>
              <a:t> </a:t>
            </a:r>
            <a:r>
              <a:rPr lang="ru-RU" sz="1200" dirty="0" smtClean="0">
                <a:cs typeface="Arial" panose="020B0604020202020204" pitchFamily="34" charset="0"/>
              </a:rPr>
              <a:t>У него </a:t>
            </a:r>
            <a:r>
              <a:rPr lang="ru-RU" sz="1200" dirty="0">
                <a:cs typeface="Arial" panose="020B0604020202020204" pitchFamily="34" charset="0"/>
              </a:rPr>
              <a:t>нет домашних заданий, нет оценок, но многие родители пытаются проявлять излишнее рвение, мучая своего неопытного ученика бесконечными переписываниями прописей, длительным чтением, прохождением «про запас» еще не изученного материала по математике и т. д., которые зачастую сопровождаются бесконечными поучениями и недовольными упреками. В результате таких действий – ребенок измучен и уставший, через некоторое время начинает часто болеть или ненавидеть учебу.</a:t>
            </a:r>
            <a:br>
              <a:rPr lang="ru-RU" sz="1200" dirty="0">
                <a:cs typeface="Arial" panose="020B0604020202020204" pitchFamily="34" charset="0"/>
              </a:rPr>
            </a:br>
            <a:endParaRPr lang="ru-RU" sz="1200" dirty="0">
              <a:cs typeface="Arial" panose="020B0604020202020204" pitchFamily="34" charset="0"/>
            </a:endParaRPr>
          </a:p>
          <a:p>
            <a:r>
              <a:rPr lang="ru-RU" sz="1200" dirty="0">
                <a:cs typeface="Arial" panose="020B0604020202020204" pitchFamily="34" charset="0"/>
              </a:rPr>
              <a:t>По возможности, сделать дома условия для двигательной активности (например, спортивный уголок).</a:t>
            </a:r>
            <a:br>
              <a:rPr lang="ru-RU" sz="1200" dirty="0">
                <a:cs typeface="Arial" panose="020B0604020202020204" pitchFamily="34" charset="0"/>
              </a:rPr>
            </a:br>
            <a:endParaRPr lang="ru-RU" sz="1200" dirty="0">
              <a:cs typeface="Arial" panose="020B0604020202020204" pitchFamily="34" charset="0"/>
            </a:endParaRPr>
          </a:p>
          <a:p>
            <a:r>
              <a:rPr lang="ru-RU" sz="1200" dirty="0">
                <a:cs typeface="Arial" panose="020B0604020202020204" pitchFamily="34" charset="0"/>
              </a:rPr>
              <a:t>Воспитывать у ребенка самостоятельность и ответственность, как главные качества сохранения собственного здоровья.</a:t>
            </a:r>
          </a:p>
        </p:txBody>
      </p:sp>
    </p:spTree>
    <p:extLst>
      <p:ext uri="{BB962C8B-B14F-4D97-AF65-F5344CB8AC3E}">
        <p14:creationId xmlns:p14="http://schemas.microsoft.com/office/powerpoint/2010/main" val="272174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Autofit/>
          </a:bodyPr>
          <a:lstStyle/>
          <a:p>
            <a:r>
              <a:rPr lang="ru-RU" sz="1800" dirty="0" smtClean="0">
                <a:cs typeface="Arial" panose="020B0604020202020204" pitchFamily="34" charset="0"/>
              </a:rPr>
              <a:t>Ребенку – первокласснику необходима </a:t>
            </a:r>
            <a:r>
              <a:rPr lang="ru-RU" sz="1800" dirty="0">
                <a:cs typeface="Arial" panose="020B0604020202020204" pitchFamily="34" charset="0"/>
              </a:rPr>
              <a:t>моральная и эмоциональная поддержка. Его надо не просто хвалить (и поменьше ругать, а лучше вообще не ругать), а хвалить именно тогда, когда он что-то делает.</a:t>
            </a:r>
          </a:p>
          <a:p>
            <a:r>
              <a:rPr lang="ru-RU" sz="1800" dirty="0">
                <a:cs typeface="Arial" panose="020B0604020202020204" pitchFamily="34" charset="0"/>
              </a:rPr>
              <a:t>Но:</a:t>
            </a:r>
          </a:p>
          <a:p>
            <a:r>
              <a:rPr lang="ru-RU" sz="1800" dirty="0">
                <a:cs typeface="Arial" panose="020B0604020202020204" pitchFamily="34" charset="0"/>
              </a:rPr>
              <a:t>1) ни в коем случае не сравнивать его посредственные результаты с эталоном, то есть с требованиями школьной программы, достижениями других, более успешных, учеников. Лучше вообще никогда не сравнивать ребенка с другими детьми (вспомните свое детство).</a:t>
            </a:r>
          </a:p>
          <a:p>
            <a:r>
              <a:rPr lang="ru-RU" sz="1800" dirty="0">
                <a:cs typeface="Arial" panose="020B0604020202020204" pitchFamily="34" charset="0"/>
              </a:rPr>
              <a:t>2) Сравнивать ребенка можно только с ним самим и хвалить только за одно: улучшение его собственных результатов. Если во </a:t>
            </a:r>
            <a:r>
              <a:rPr lang="ru-RU" sz="1800" dirty="0" smtClean="0">
                <a:cs typeface="Arial" panose="020B0604020202020204" pitchFamily="34" charset="0"/>
              </a:rPr>
              <a:t>вчерашней работе  </a:t>
            </a:r>
            <a:r>
              <a:rPr lang="ru-RU" sz="1800" dirty="0">
                <a:cs typeface="Arial" panose="020B0604020202020204" pitchFamily="34" charset="0"/>
              </a:rPr>
              <a:t>он сделал 3 ошибки, а в сегодняшнем - 2, это нужно отметить как реальный успех, который должен быть оценен искренне и без иронии родителями. </a:t>
            </a:r>
            <a:r>
              <a:rPr lang="ru-RU" sz="1800" dirty="0" smtClean="0">
                <a:cs typeface="Arial" panose="020B0604020202020204" pitchFamily="34" charset="0"/>
              </a:rPr>
              <a:t>Родители </a:t>
            </a:r>
            <a:r>
              <a:rPr lang="ru-RU" sz="1800" dirty="0">
                <a:cs typeface="Arial" panose="020B0604020202020204" pitchFamily="34" charset="0"/>
              </a:rPr>
              <a:t>должны терпеливо ждать успехов, ибо на школьных делах чаще всего и происходит замыкание порочного круга тревожности. Школа должна очень долго оставаться сферой щадящего оценивания.</a:t>
            </a:r>
          </a:p>
          <a:p>
            <a:r>
              <a:rPr lang="ru-RU" sz="1800" dirty="0">
                <a:cs typeface="Arial" panose="020B0604020202020204" pitchFamily="34" charset="0"/>
              </a:rPr>
              <a:t>Болезненность школьной сферы должна быть снижена родителями любыми средствами: снизить ценность школьных отметок, то есть показать ребенку, что его любят не за хорошую учебу, а любят, ценят, принимают вообще как собственное дитя, безусловно, не за что - то, а вопреки всему.</a:t>
            </a:r>
          </a:p>
        </p:txBody>
      </p:sp>
    </p:spTree>
    <p:extLst>
      <p:ext uri="{BB962C8B-B14F-4D97-AF65-F5344CB8AC3E}">
        <p14:creationId xmlns:p14="http://schemas.microsoft.com/office/powerpoint/2010/main" val="110087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264696"/>
          </a:xfrm>
        </p:spPr>
        <p:txBody>
          <a:bodyPr>
            <a:noAutofit/>
          </a:bodyPr>
          <a:lstStyle/>
          <a:p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Проблема с почерком - довольно распространенная в начальной школе. Обучение письму - сложный вид работы для любого малыша. Исследования показали, что в начале обучения первоклассники на уроке письма испытывают физические и психические нагрузки того же уровня, что и космонавты в момент старта.</a:t>
            </a:r>
            <a:b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b="1" dirty="0">
                <a:latin typeface="Arial" panose="020B0604020202020204" pitchFamily="34" charset="0"/>
                <a:cs typeface="Arial" panose="020B0604020202020204" pitchFamily="34" charset="0"/>
              </a:rPr>
              <a:t>Если возникают трудности...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Навыки письма вообще формируются позже умения читать или считать. Затруднения возникают, если у ребенка недостаточно развита мелкая моторика (то есть умение управлять тонкими движениями пальцев и кисти рук). Что делать в этом случае?</a:t>
            </a:r>
            <a:b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- Лучше, конечно, предупредить эти трудности и заняться специальной тренировкой еще до школы. Но и первокласснику эти упражнения будут полезны, а кому-то просто необходимы. Выделите для них полчаса в ежедневном распорядке, но не занимайтесь этим во время приготовления уроков.</a:t>
            </a:r>
            <a:b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- Заведите специальную тетрадь для упражнений, по которой ребенок будет следить за своими успехами. Но только не заставляйте его просто писать как можно больше.</a:t>
            </a:r>
            <a:b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- Подбирайте интересные и забавные задания, развивающие зрительно-моторную координацию. Например, требуется прочертить карандашом путь между двумя извилистыми линиями, не касаясь их. Или обвести какой-то рисунок, но не по контурной линии, а рядом с ней - с внутренней стороны или с наружной.</a:t>
            </a:r>
            <a:b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- Конечно, поможет штриховка, раскрашивание рисунков с мелкими деталями, </a:t>
            </a:r>
            <a:r>
              <a:rPr lang="ru-RU" sz="1050" dirty="0" err="1">
                <a:latin typeface="Arial" panose="020B0604020202020204" pitchFamily="34" charset="0"/>
                <a:cs typeface="Arial" panose="020B0604020202020204" pitchFamily="34" charset="0"/>
              </a:rPr>
              <a:t>дорисовывание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 симметричной половинки к незаконченному рисунку. Очень нравится детям рисовать по клеточкам под диктовку ("Одна клетка вправо, две вниз и т.д."). Придумайте рисунок сами или возьмите образец для вязания, вышивания. Увидите, как в ходе тренировок дрожащие линии постепенно превратятся в четкие и уверенные.</a:t>
            </a:r>
            <a:b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- Обязательна тренировка пальчиков: лепка, собирание конструктора с мелкими деталями, сборка головоломок </a:t>
            </a:r>
            <a:r>
              <a:rPr lang="ru-RU" sz="1050" dirty="0" err="1">
                <a:latin typeface="Arial" panose="020B0604020202020204" pitchFamily="34" charset="0"/>
                <a:cs typeface="Arial" panose="020B0604020202020204" pitchFamily="34" charset="0"/>
              </a:rPr>
              <a:t>Puzzle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 ("паззлов"), складывание узоров из мозаики или других мелких предметов - спичек, пуговиц, вырезание ножницами по контуру, нанизывание бусинок, перебирание крупы.</a:t>
            </a:r>
            <a:b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- Многие из женских занятий очень полезны и для мальчиков. Ведь как раз у них-то гораздо чаще возникают проблемы с почерком, чем у девочек. Учите детей вышивать, плести из бисера, вязать (лучше взять толстые спицы и нитки). Поможет и традиционная мужская работа - забивание гвоздей, выпиливание, выжигание.</a:t>
            </a:r>
            <a:b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b="1" dirty="0">
                <a:latin typeface="Arial" panose="020B0604020202020204" pitchFamily="34" charset="0"/>
                <a:cs typeface="Arial" panose="020B0604020202020204" pitchFamily="34" charset="0"/>
              </a:rPr>
              <a:t>Особые случаи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Иногда затруднения с письмом связаны с недостаточным развитием у ребенка координации движений вообще. В таких случаях помогут подвижные игры (например, с мячом), танцы, гимнастика.</a:t>
            </a:r>
            <a:b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18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677</Words>
  <Application>Microsoft Office PowerPoint</Application>
  <PresentationFormat>Экран (4:3)</PresentationFormat>
  <Paragraphs>47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Родительское собрание в 1 классе</vt:lpstr>
      <vt:lpstr>Адаптация первоклассников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Учебная программа</vt:lpstr>
      <vt:lpstr>Математика</vt:lpstr>
      <vt:lpstr>Участие в жизни школы</vt:lpstr>
      <vt:lpstr>Участие в «Сладкой ярмарке»</vt:lpstr>
      <vt:lpstr>Презентация PowerPoint</vt:lpstr>
      <vt:lpstr>Презентация PowerPoint</vt:lpstr>
      <vt:lpstr>Презентация PowerPoint</vt:lpstr>
      <vt:lpstr>Всем классом украшали школу к Новому году</vt:lpstr>
      <vt:lpstr>Презентация PowerPoint</vt:lpstr>
      <vt:lpstr>Презентация PowerPoint</vt:lpstr>
      <vt:lpstr>Презентация PowerPoint</vt:lpstr>
      <vt:lpstr>Приняли участие в проекте «Подарки к Рождеству»</vt:lpstr>
      <vt:lpstr>Презентация PowerPoint</vt:lpstr>
      <vt:lpstr>Презентация PowerPoint</vt:lpstr>
      <vt:lpstr>Презентация PowerPoint</vt:lpstr>
      <vt:lpstr>Готовились и участвовали в Новогоднем бале</vt:lpstr>
      <vt:lpstr>Презентация PowerPoint</vt:lpstr>
      <vt:lpstr>Участвовали в акции  «Помоги птицам»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20</cp:revision>
  <dcterms:created xsi:type="dcterms:W3CDTF">2014-01-22T19:43:50Z</dcterms:created>
  <dcterms:modified xsi:type="dcterms:W3CDTF">2015-03-16T15:29:42Z</dcterms:modified>
</cp:coreProperties>
</file>