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59E81-5FC3-4C05-A6F3-A7172F82BDCB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EE24-2C21-4BB8-A71F-25DB7CDC2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366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59E81-5FC3-4C05-A6F3-A7172F82BDCB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EE24-2C21-4BB8-A71F-25DB7CDC2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292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59E81-5FC3-4C05-A6F3-A7172F82BDCB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EE24-2C21-4BB8-A71F-25DB7CDC200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71936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59E81-5FC3-4C05-A6F3-A7172F82BDCB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EE24-2C21-4BB8-A71F-25DB7CDC2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837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59E81-5FC3-4C05-A6F3-A7172F82BDCB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EE24-2C21-4BB8-A71F-25DB7CDC200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3860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59E81-5FC3-4C05-A6F3-A7172F82BDCB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EE24-2C21-4BB8-A71F-25DB7CDC2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8903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59E81-5FC3-4C05-A6F3-A7172F82BDCB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EE24-2C21-4BB8-A71F-25DB7CDC2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4547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59E81-5FC3-4C05-A6F3-A7172F82BDCB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EE24-2C21-4BB8-A71F-25DB7CDC2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15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59E81-5FC3-4C05-A6F3-A7172F82BDCB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EE24-2C21-4BB8-A71F-25DB7CDC2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503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59E81-5FC3-4C05-A6F3-A7172F82BDCB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EE24-2C21-4BB8-A71F-25DB7CDC2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645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59E81-5FC3-4C05-A6F3-A7172F82BDCB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EE24-2C21-4BB8-A71F-25DB7CDC2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887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59E81-5FC3-4C05-A6F3-A7172F82BDCB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EE24-2C21-4BB8-A71F-25DB7CDC2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79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59E81-5FC3-4C05-A6F3-A7172F82BDCB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EE24-2C21-4BB8-A71F-25DB7CDC2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111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59E81-5FC3-4C05-A6F3-A7172F82BDCB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EE24-2C21-4BB8-A71F-25DB7CDC2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887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59E81-5FC3-4C05-A6F3-A7172F82BDCB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EE24-2C21-4BB8-A71F-25DB7CDC2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174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59E81-5FC3-4C05-A6F3-A7172F82BDCB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EE24-2C21-4BB8-A71F-25DB7CDC2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252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59E81-5FC3-4C05-A6F3-A7172F82BDCB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4B1EE24-2C21-4BB8-A71F-25DB7CDC2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971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6716888" y="267629"/>
            <a:ext cx="5091369" cy="3781777"/>
          </a:xfrm>
        </p:spPr>
        <p:txBody>
          <a:bodyPr>
            <a:normAutofit fontScale="90000"/>
          </a:bodyPr>
          <a:lstStyle/>
          <a:p>
            <a:pPr algn="r" fontAlgn="base"/>
            <a:r>
              <a:rPr lang="ru-RU" b="1" i="1" dirty="0" smtClean="0"/>
              <a:t> </a:t>
            </a:r>
            <a:r>
              <a:rPr lang="ru-RU" b="1" cap="all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Великие </a:t>
            </a:r>
            <a:r>
              <a:rPr lang="ru-RU" b="1" cap="all" dirty="0">
                <a:solidFill>
                  <a:srgbClr val="FF0000"/>
                </a:solidFill>
                <a:latin typeface="Monotype Corsiva" panose="03010101010201010101" pitchFamily="66" charset="0"/>
              </a:rPr>
              <a:t>люди о важности воспитания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5688" y="267629"/>
            <a:ext cx="7375912" cy="64492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Рисунок 9" descr="Article - Locke and Rousseau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404" y="377654"/>
            <a:ext cx="1449345" cy="18810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нтерпретации - Немецкая литература эпохи Возрождения/Себастиан Брант (с гравюры XVI века)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045" y="407226"/>
            <a:ext cx="1423705" cy="18780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Aristotle Astronomy Contributions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875" y="391860"/>
            <a:ext cx="1396365" cy="19318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Луций анней сенека - Портал перспективных предложений работы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4" t="2622" r="5709" b="11433"/>
          <a:stretch/>
        </p:blipFill>
        <p:spPr bwMode="auto">
          <a:xfrm>
            <a:off x="6178936" y="2036777"/>
            <a:ext cx="1462879" cy="18791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Значение казахского имени алишер. - 23 May 2013 - Blog - Vseshara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71" y="4699605"/>
            <a:ext cx="1351327" cy="1894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Атом - (от греческого atomos - &quot;неделимый&quot;) мельчайшая химически неделимая частица вещества. Древнегреческий ученый Демокрит. &quot;Н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52" y="2603430"/>
            <a:ext cx="1405819" cy="19338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 descr="РЕСКИН Джон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30"/>
          <a:stretch/>
        </p:blipFill>
        <p:spPr bwMode="auto">
          <a:xfrm>
            <a:off x="3489761" y="365420"/>
            <a:ext cx="1372736" cy="19344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Рисунок 19" descr="Портрет Великой Княгини Екатерины Алексеевны, Аргунов Иван Петрович. 1400x1743. Просмотров: 1170. Обновлено: не задана www.ArtSc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79" y="377654"/>
            <a:ext cx="1579562" cy="2015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" name="Рисунок 24" descr="Your Paintings - Henry Walton paintings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257" y="4679576"/>
            <a:ext cx="1359405" cy="19142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" name="Рисунок 27" descr="Фільм Боротьба за життя (1915)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446" y="2028927"/>
            <a:ext cx="1306935" cy="19067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" name="Рисунок 32" descr="Фотография Георг Гегель (Photo of Georg Hegel)"/>
          <p:cNvPicPr/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87"/>
          <a:stretch/>
        </p:blipFill>
        <p:spPr bwMode="auto">
          <a:xfrm>
            <a:off x="3436901" y="2001243"/>
            <a:ext cx="1407350" cy="1729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Рисунок 34" descr="Новости статейной библиографии: Православные истоки педагогического опыта А.С. Макаренко : Портал Богослов.Ru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095" y="2001243"/>
            <a:ext cx="1465881" cy="18777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6" name="Рисунок 35" descr="Авторы о любви."/>
          <p:cNvPicPr/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832" y="3545309"/>
            <a:ext cx="1432496" cy="18541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" name="Рисунок 36" descr="Чехов А.П.: Фотографии Чехова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682" y="4449554"/>
            <a:ext cx="1412699" cy="1810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8" name="Рисунок 37" descr="Лев Николаевич Толстой (28.08.1828 - 20.11.1910)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350" y="4810373"/>
            <a:ext cx="1504006" cy="19065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9353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4675251" cy="5646234"/>
          </a:xfrm>
        </p:spPr>
        <p:txBody>
          <a:bodyPr>
            <a:normAutofit/>
          </a:bodyPr>
          <a:lstStyle/>
          <a:p>
            <a:pPr algn="ctr" fontAlgn="base"/>
            <a:r>
              <a:rPr lang="ru-RU" sz="4400" b="1" i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Больше людей становятся хорошими от упражнения, чем от природы. </a:t>
            </a:r>
            <a:br>
              <a:rPr lang="ru-RU" sz="4400" b="1" i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</a:br>
            <a:r>
              <a:rPr lang="ru-RU" sz="44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sz="4400" b="1" i="1" dirty="0" err="1">
                <a:solidFill>
                  <a:srgbClr val="FF0000"/>
                </a:solidFill>
                <a:latin typeface="Monotype Corsiva" panose="03010101010201010101" pitchFamily="66" charset="0"/>
              </a:rPr>
              <a:t>Демокрит</a:t>
            </a:r>
            <a:r>
              <a:rPr lang="ru-RU" sz="44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. </a:t>
            </a:r>
            <a:r>
              <a:rPr lang="ru-RU" sz="4400" dirty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4400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4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  </a:t>
            </a:r>
            <a:r>
              <a:rPr lang="ru-RU" sz="44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ок.460 </a:t>
            </a:r>
            <a:r>
              <a:rPr lang="ru-RU" sz="44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до н.э.-ок.370 до </a:t>
            </a:r>
            <a:r>
              <a:rPr lang="ru-RU" sz="4400" b="1" i="1" dirty="0" err="1">
                <a:solidFill>
                  <a:srgbClr val="FF0000"/>
                </a:solidFill>
                <a:latin typeface="Monotype Corsiva" panose="03010101010201010101" pitchFamily="66" charset="0"/>
              </a:rPr>
              <a:t>н.э</a:t>
            </a:r>
            <a:endParaRPr lang="ru-RU" sz="44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 descr="Атом - (от греческого atomos - &quot;неделимый&quot;) мельчайшая химически неделимая частица вещества. Древнегреческий ученый Демокрит. &quot;Н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020" y="278780"/>
            <a:ext cx="5163014" cy="59770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21617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4752" y="609600"/>
            <a:ext cx="5675970" cy="5646234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sz="4900" b="1" i="1" dirty="0">
                <a:solidFill>
                  <a:srgbClr val="7030A0"/>
                </a:solidFill>
                <a:latin typeface="Monotype Corsiva" panose="03010101010201010101" pitchFamily="66" charset="0"/>
              </a:rPr>
              <a:t>Пройти мир и остаться несовершенным это – то есть, что выйти из бани невымытым</a:t>
            </a:r>
            <a:r>
              <a:rPr lang="ru-RU" sz="4900" b="1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.</a:t>
            </a:r>
            <a:br>
              <a:rPr lang="ru-RU" sz="4900" b="1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4900" b="1" i="1" dirty="0">
                <a:solidFill>
                  <a:srgbClr val="7030A0"/>
                </a:solidFill>
                <a:latin typeface="Monotype Corsiva" panose="03010101010201010101" pitchFamily="66" charset="0"/>
              </a:rPr>
              <a:t>  </a:t>
            </a:r>
            <a:r>
              <a:rPr lang="ru-RU" sz="4900" dirty="0">
                <a:solidFill>
                  <a:srgbClr val="7030A0"/>
                </a:solidFill>
                <a:latin typeface="Monotype Corsiva" panose="03010101010201010101" pitchFamily="66" charset="0"/>
              </a:rPr>
              <a:t/>
            </a:r>
            <a:br>
              <a:rPr lang="ru-RU" sz="4900" dirty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49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Алишер Навои. </a:t>
            </a:r>
            <a:r>
              <a:rPr lang="ru-RU" sz="4900" dirty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4900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9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  </a:t>
            </a:r>
            <a:r>
              <a:rPr lang="ru-RU" sz="49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1441-1501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Значение казахского имени алишер. - 23 May 2013 - Blog - Vseshara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63" y="144966"/>
            <a:ext cx="5140713" cy="6289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7918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20028"/>
            <a:ext cx="5098998" cy="5621335"/>
          </a:xfrm>
        </p:spPr>
        <p:txBody>
          <a:bodyPr>
            <a:normAutofit/>
          </a:bodyPr>
          <a:lstStyle/>
          <a:p>
            <a:pPr algn="ctr" fontAlgn="base"/>
            <a:r>
              <a:rPr lang="ru-RU" sz="4400" b="1" i="1" dirty="0">
                <a:solidFill>
                  <a:srgbClr val="00B050"/>
                </a:solidFill>
                <a:latin typeface="Monotype Corsiva" panose="03010101010201010101" pitchFamily="66" charset="0"/>
              </a:rPr>
              <a:t>Трудно провести к добру нравоучениями, легко примером.</a:t>
            </a:r>
            <a:r>
              <a:rPr lang="ru-RU" sz="4400" b="1" i="1" dirty="0">
                <a:solidFill>
                  <a:srgbClr val="00B050"/>
                </a:solidFill>
              </a:rPr>
              <a:t> </a:t>
            </a:r>
            <a:r>
              <a:rPr lang="ru-RU" sz="4400" b="1" i="1" dirty="0" smtClean="0">
                <a:solidFill>
                  <a:srgbClr val="00B050"/>
                </a:solidFill>
              </a:rPr>
              <a:t/>
            </a:r>
            <a:br>
              <a:rPr lang="ru-RU" sz="4400" b="1" i="1" dirty="0" smtClean="0">
                <a:solidFill>
                  <a:srgbClr val="00B050"/>
                </a:solidFill>
              </a:rPr>
            </a:br>
            <a:r>
              <a:rPr lang="ru-RU" sz="4400" b="1" i="1" dirty="0">
                <a:solidFill>
                  <a:srgbClr val="FF0000"/>
                </a:solidFill>
              </a:rPr>
              <a:t> </a:t>
            </a:r>
            <a:r>
              <a:rPr lang="ru-RU" sz="4400" b="1" i="1" dirty="0" smtClean="0">
                <a:solidFill>
                  <a:srgbClr val="FF0000"/>
                </a:solidFill>
              </a:rPr>
              <a:t/>
            </a:r>
            <a:br>
              <a:rPr lang="ru-RU" sz="4400" b="1" i="1" dirty="0" smtClean="0">
                <a:solidFill>
                  <a:srgbClr val="FF0000"/>
                </a:solidFill>
              </a:rPr>
            </a:br>
            <a:r>
              <a:rPr lang="ru-RU" sz="4400" b="1" i="1" dirty="0" err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Луций</a:t>
            </a:r>
            <a:r>
              <a:rPr lang="ru-RU" sz="44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sz="4400" b="1" i="1" dirty="0" err="1">
                <a:solidFill>
                  <a:srgbClr val="FF0000"/>
                </a:solidFill>
                <a:latin typeface="Monotype Corsiva" panose="03010101010201010101" pitchFamily="66" charset="0"/>
              </a:rPr>
              <a:t>Анней</a:t>
            </a:r>
            <a:r>
              <a:rPr lang="ru-RU" sz="44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 Сенека</a:t>
            </a:r>
            <a:r>
              <a:rPr lang="ru-RU" sz="4400" dirty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4400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4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        </a:t>
            </a:r>
            <a:r>
              <a:rPr lang="ru-RU" sz="44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4  </a:t>
            </a:r>
            <a:r>
              <a:rPr lang="ru-RU" sz="44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до </a:t>
            </a:r>
            <a:r>
              <a:rPr lang="ru-RU" sz="4400" b="1" i="1" dirty="0" err="1">
                <a:solidFill>
                  <a:srgbClr val="FF0000"/>
                </a:solidFill>
                <a:latin typeface="Monotype Corsiva" panose="03010101010201010101" pitchFamily="66" charset="0"/>
              </a:rPr>
              <a:t>н.э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Луций анней сенека - Портал перспективных предложений работы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4" t="2622" r="5709" b="11433"/>
          <a:stretch/>
        </p:blipFill>
        <p:spPr bwMode="auto">
          <a:xfrm>
            <a:off x="6400800" y="245327"/>
            <a:ext cx="5163015" cy="61889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8252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4184" y="609600"/>
            <a:ext cx="4962293" cy="55124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Воспитание — </a:t>
            </a:r>
            <a:r>
              <a:rPr lang="ru-RU" sz="49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/>
            </a:r>
            <a:br>
              <a:rPr lang="ru-RU" sz="49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</a:br>
            <a:r>
              <a:rPr lang="ru-RU" sz="49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в </a:t>
            </a:r>
            <a:r>
              <a:rPr lang="ru-RU" sz="49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счастье украшение, </a:t>
            </a:r>
            <a:r>
              <a:rPr lang="ru-RU" sz="49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/>
            </a:r>
            <a:br>
              <a:rPr lang="ru-RU" sz="49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</a:br>
            <a:r>
              <a:rPr lang="ru-RU" sz="49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а </a:t>
            </a:r>
            <a:r>
              <a:rPr lang="ru-RU" sz="49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в несчастье — прибежище</a:t>
            </a:r>
            <a:r>
              <a:rPr lang="ru-RU" sz="49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.</a:t>
            </a:r>
            <a:r>
              <a:rPr lang="ru-RU" sz="49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 </a:t>
            </a:r>
            <a:r>
              <a:rPr lang="ru-RU" sz="49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Аристотель</a:t>
            </a:r>
            <a:r>
              <a:rPr lang="ru-RU" sz="4900" dirty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4900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9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384 </a:t>
            </a:r>
            <a:r>
              <a:rPr lang="ru-RU" sz="49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до н.э.-322 до н.э.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Aristotle Astronomy Contributions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20" y="609600"/>
            <a:ext cx="4997657" cy="585810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66800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4942881" cy="5746595"/>
          </a:xfrm>
        </p:spPr>
        <p:txBody>
          <a:bodyPr>
            <a:normAutofit fontScale="90000"/>
          </a:bodyPr>
          <a:lstStyle/>
          <a:p>
            <a:r>
              <a:rPr lang="ru-RU" sz="5300" b="1" dirty="0">
                <a:latin typeface="Monotype Corsiva" panose="03010101010201010101" pitchFamily="66" charset="0"/>
              </a:rPr>
              <a:t>А нравственность, влеченья, знанья Зависят лишь от воспитанья</a:t>
            </a:r>
            <a:r>
              <a:rPr lang="ru-RU" sz="5300" b="1" dirty="0" smtClean="0">
                <a:latin typeface="Monotype Corsiva" panose="03010101010201010101" pitchFamily="66" charset="0"/>
              </a:rPr>
              <a:t>.</a:t>
            </a:r>
            <a:r>
              <a:rPr lang="ru-RU" sz="5300" b="1" dirty="0">
                <a:latin typeface="Monotype Corsiva" panose="03010101010201010101" pitchFamily="66" charset="0"/>
              </a:rPr>
              <a:t> </a:t>
            </a:r>
            <a:r>
              <a:rPr lang="ru-RU" sz="53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5300" b="1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53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Себастьян  </a:t>
            </a:r>
            <a:r>
              <a:rPr lang="ru-RU" sz="5300" b="1" dirty="0" err="1">
                <a:solidFill>
                  <a:srgbClr val="FF0000"/>
                </a:solidFill>
                <a:latin typeface="Monotype Corsiva" panose="03010101010201010101" pitchFamily="66" charset="0"/>
              </a:rPr>
              <a:t>Брант</a:t>
            </a:r>
            <a:r>
              <a:rPr lang="ru-RU" sz="5300" dirty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5300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53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        </a:t>
            </a:r>
            <a:r>
              <a:rPr lang="ru-RU" sz="53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1458-1521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нтерпретации - Немецкая литература эпохи Возрождения/Себастиан Брант (с гравюры XVI века)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810" y="479502"/>
            <a:ext cx="4957452" cy="587669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15049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6194" y="256478"/>
            <a:ext cx="5319133" cy="6110868"/>
          </a:xfrm>
        </p:spPr>
        <p:txBody>
          <a:bodyPr>
            <a:normAutofit fontScale="90000"/>
          </a:bodyPr>
          <a:lstStyle/>
          <a:p>
            <a:pPr algn="r" fontAlgn="base"/>
            <a:r>
              <a:rPr lang="ru-RU" b="1" i="1" dirty="0">
                <a:latin typeface="Monotype Corsiva" panose="03010101010201010101" pitchFamily="66" charset="0"/>
              </a:rPr>
              <a:t> 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Бесцельно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со стороны воспитателя говорить об обуздании страстей, если он дает волю какой-либо собственной страсти; и бесплодными будут его старания искоренить в своем воспитаннике порок или непристойную черту, которые он допускает в себе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самом.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Джон </a:t>
            </a:r>
            <a:r>
              <a:rPr lang="ru-RU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Локк</a:t>
            </a:r>
            <a:r>
              <a:rPr lang="ru-RU" dirty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                        1632-1704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Article - Locke and Rousseau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190" y="401444"/>
            <a:ext cx="5051503" cy="59659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36099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4650059" cy="5612780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sz="4000" b="1" dirty="0">
                <a:solidFill>
                  <a:srgbClr val="00B0F0"/>
                </a:solidFill>
                <a:latin typeface="Monotype Corsiva" panose="03010101010201010101" pitchFamily="66" charset="0"/>
              </a:rPr>
              <a:t> В первое время важнее всего материнское воспитание, ибо нравственность должна быть насаждена в ребенке как чувство</a:t>
            </a:r>
            <a:r>
              <a:rPr lang="ru-RU" sz="4000" b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.</a:t>
            </a:r>
            <a:br>
              <a:rPr lang="ru-RU" sz="4000" b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</a:br>
            <a:r>
              <a:rPr lang="ru-RU" sz="4000" b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/>
            </a:r>
            <a:br>
              <a:rPr lang="ru-RU" sz="4000" b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</a:br>
            <a:r>
              <a:rPr lang="ru-RU" sz="4000" b="1" i="1" dirty="0" smtClean="0"/>
              <a:t> </a:t>
            </a:r>
            <a:r>
              <a:rPr lang="ru-RU" sz="40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Георг Гегель </a:t>
            </a:r>
            <a:r>
              <a:rPr lang="ru-RU" sz="40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                    1770-1831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>
              <a:solidFill>
                <a:srgbClr val="00B0F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 descr="Фотография Георг Гегель (Photo of Georg Hegel)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87"/>
          <a:stretch/>
        </p:blipFill>
        <p:spPr bwMode="auto">
          <a:xfrm>
            <a:off x="6233532" y="609600"/>
            <a:ext cx="5178212" cy="56127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1370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781" y="178421"/>
            <a:ext cx="11563814" cy="6356194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sz="44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Пословицы </a:t>
            </a:r>
            <a:r>
              <a:rPr lang="ru-RU" sz="44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о важности </a:t>
            </a:r>
            <a:r>
              <a:rPr lang="ru-RU" sz="44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воспитания</a:t>
            </a:r>
            <a:r>
              <a:rPr lang="ru-RU" sz="2200" b="1" i="1" dirty="0">
                <a:latin typeface="Monotype Corsiva" panose="03010101010201010101" pitchFamily="66" charset="0"/>
              </a:rPr>
              <a:t> </a:t>
            </a:r>
            <a:r>
              <a:rPr lang="ru-RU" sz="2200" dirty="0">
                <a:latin typeface="Monotype Corsiva" panose="03010101010201010101" pitchFamily="66" charset="0"/>
              </a:rPr>
              <a:t/>
            </a:r>
            <a:br>
              <a:rPr lang="ru-RU" sz="2200" dirty="0">
                <a:latin typeface="Monotype Corsiva" panose="03010101010201010101" pitchFamily="66" charset="0"/>
              </a:rPr>
            </a:br>
            <a:r>
              <a:rPr lang="ru-RU" sz="4000" b="1" i="1" dirty="0">
                <a:solidFill>
                  <a:srgbClr val="00B0F0"/>
                </a:solidFill>
                <a:latin typeface="Monotype Corsiva" panose="03010101010201010101" pitchFamily="66" charset="0"/>
              </a:rPr>
              <a:t>Из молодого, как из воску, что хочешь, то и вылепишь.</a:t>
            </a:r>
            <a:r>
              <a:rPr lang="ru-RU" sz="4000" b="1" i="1" dirty="0">
                <a:latin typeface="Monotype Corsiva" panose="03010101010201010101" pitchFamily="66" charset="0"/>
              </a:rPr>
              <a:t>   </a:t>
            </a:r>
            <a:r>
              <a:rPr lang="ru-RU" sz="4000" b="1" i="1" dirty="0" smtClean="0">
                <a:latin typeface="Monotype Corsiva" panose="03010101010201010101" pitchFamily="66" charset="0"/>
              </a:rPr>
              <a:t> </a:t>
            </a:r>
            <a:r>
              <a:rPr lang="ru-RU" sz="2200" dirty="0">
                <a:latin typeface="Monotype Corsiva" panose="03010101010201010101" pitchFamily="66" charset="0"/>
              </a:rPr>
              <a:t/>
            </a:r>
            <a:br>
              <a:rPr lang="ru-RU" sz="2200" dirty="0">
                <a:latin typeface="Monotype Corsiva" panose="03010101010201010101" pitchFamily="66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Русские </a:t>
            </a:r>
            <a:r>
              <a:rPr lang="ru-RU" sz="31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пословицы.</a:t>
            </a:r>
            <a:r>
              <a:rPr lang="ru-RU" sz="2200" dirty="0">
                <a:latin typeface="Monotype Corsiva" panose="03010101010201010101" pitchFamily="66" charset="0"/>
              </a:rPr>
              <a:t/>
            </a:r>
            <a:br>
              <a:rPr lang="ru-RU" sz="2200" dirty="0">
                <a:latin typeface="Monotype Corsiva" panose="03010101010201010101" pitchFamily="66" charset="0"/>
              </a:rPr>
            </a:br>
            <a:r>
              <a:rPr lang="ru-RU" sz="2200" dirty="0">
                <a:latin typeface="Monotype Corsiva" panose="03010101010201010101" pitchFamily="66" charset="0"/>
              </a:rPr>
              <a:t/>
            </a:r>
            <a:br>
              <a:rPr lang="ru-RU" sz="2200" dirty="0">
                <a:latin typeface="Monotype Corsiva" panose="03010101010201010101" pitchFamily="66" charset="0"/>
              </a:rPr>
            </a:br>
            <a:r>
              <a:rPr lang="ru-RU" sz="4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Хорошее воспитание – лучшее наследство.   </a:t>
            </a:r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                                   </a:t>
            </a:r>
            <a:r>
              <a:rPr lang="ru-RU" sz="2200" dirty="0">
                <a:latin typeface="Monotype Corsiva" panose="03010101010201010101" pitchFamily="66" charset="0"/>
              </a:rPr>
              <a:t/>
            </a:r>
            <a:br>
              <a:rPr lang="ru-RU" sz="2200" dirty="0">
                <a:latin typeface="Monotype Corsiva" panose="03010101010201010101" pitchFamily="66" charset="0"/>
              </a:rPr>
            </a:br>
            <a:r>
              <a:rPr lang="ru-RU" sz="3100" b="1" i="1" dirty="0">
                <a:latin typeface="Monotype Corsiva" panose="03010101010201010101" pitchFamily="66" charset="0"/>
              </a:rPr>
              <a:t>                   </a:t>
            </a:r>
            <a:r>
              <a:rPr lang="ru-RU" sz="31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Азербайджанская </a:t>
            </a:r>
            <a:r>
              <a:rPr lang="ru-RU" sz="31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пословица.</a:t>
            </a:r>
            <a:r>
              <a:rPr lang="ru-RU" sz="2200" dirty="0">
                <a:latin typeface="Monotype Corsiva" panose="03010101010201010101" pitchFamily="66" charset="0"/>
              </a:rPr>
              <a:t/>
            </a:r>
            <a:br>
              <a:rPr lang="ru-RU" sz="2200" dirty="0">
                <a:latin typeface="Monotype Corsiva" panose="03010101010201010101" pitchFamily="66" charset="0"/>
              </a:rPr>
            </a:br>
            <a:r>
              <a:rPr lang="ru-RU" sz="2200" b="1" i="1" dirty="0">
                <a:latin typeface="Monotype Corsiva" panose="03010101010201010101" pitchFamily="66" charset="0"/>
              </a:rPr>
              <a:t> </a:t>
            </a:r>
            <a:r>
              <a:rPr lang="ru-RU" sz="2200" dirty="0">
                <a:latin typeface="Monotype Corsiva" panose="03010101010201010101" pitchFamily="66" charset="0"/>
              </a:rPr>
              <a:t/>
            </a:r>
            <a:br>
              <a:rPr lang="ru-RU" sz="2200" dirty="0">
                <a:latin typeface="Monotype Corsiva" panose="03010101010201010101" pitchFamily="66" charset="0"/>
              </a:rPr>
            </a:br>
            <a:r>
              <a:rPr lang="ru-RU" sz="4400" b="1" i="1" dirty="0">
                <a:solidFill>
                  <a:srgbClr val="7030A0"/>
                </a:solidFill>
                <a:latin typeface="Monotype Corsiva" panose="03010101010201010101" pitchFamily="66" charset="0"/>
              </a:rPr>
              <a:t>Хороший пример – лучшая проповедь.  </a:t>
            </a:r>
            <a:r>
              <a:rPr lang="ru-RU" sz="2200" dirty="0">
                <a:latin typeface="Monotype Corsiva" panose="03010101010201010101" pitchFamily="66" charset="0"/>
              </a:rPr>
              <a:t/>
            </a:r>
            <a:br>
              <a:rPr lang="ru-RU" sz="2200" dirty="0">
                <a:latin typeface="Monotype Corsiva" panose="03010101010201010101" pitchFamily="66" charset="0"/>
              </a:rPr>
            </a:br>
            <a:r>
              <a:rPr lang="ru-RU" sz="2200" b="1" i="1" dirty="0">
                <a:latin typeface="Monotype Corsiva" panose="03010101010201010101" pitchFamily="66" charset="0"/>
              </a:rPr>
              <a:t>             </a:t>
            </a:r>
            <a:r>
              <a:rPr lang="ru-RU" sz="2200" b="1" i="1" dirty="0" smtClean="0">
                <a:latin typeface="Monotype Corsiva" panose="03010101010201010101" pitchFamily="66" charset="0"/>
              </a:rPr>
              <a:t>  </a:t>
            </a:r>
            <a:r>
              <a:rPr lang="ru-RU" sz="31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Английская пословица.</a:t>
            </a:r>
            <a:r>
              <a:rPr lang="ru-RU" sz="2200" dirty="0">
                <a:latin typeface="Monotype Corsiva" panose="03010101010201010101" pitchFamily="66" charset="0"/>
              </a:rPr>
              <a:t/>
            </a:r>
            <a:br>
              <a:rPr lang="ru-RU" sz="2200" dirty="0">
                <a:latin typeface="Monotype Corsiva" panose="03010101010201010101" pitchFamily="66" charset="0"/>
              </a:rPr>
            </a:br>
            <a:r>
              <a:rPr lang="ru-RU" sz="2200" b="1" i="1" dirty="0">
                <a:latin typeface="Monotype Corsiva" panose="03010101010201010101" pitchFamily="66" charset="0"/>
              </a:rPr>
              <a:t> </a:t>
            </a:r>
            <a:r>
              <a:rPr lang="ru-RU" sz="2200" dirty="0">
                <a:latin typeface="Monotype Corsiva" panose="03010101010201010101" pitchFamily="66" charset="0"/>
              </a:rPr>
              <a:t/>
            </a:r>
            <a:br>
              <a:rPr lang="ru-RU" sz="2200" dirty="0">
                <a:latin typeface="Monotype Corsiva" panose="03010101010201010101" pitchFamily="66" charset="0"/>
              </a:rPr>
            </a:br>
            <a:r>
              <a:rPr lang="ru-RU" sz="2200" b="1" i="1" dirty="0">
                <a:latin typeface="Monotype Corsiva" panose="03010101010201010101" pitchFamily="66" charset="0"/>
              </a:rPr>
              <a:t>  </a:t>
            </a:r>
            <a:r>
              <a:rPr lang="ru-RU" sz="4400" b="1" i="1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  <a:t>Ничто не убеждает лучше примера.  </a:t>
            </a:r>
            <a:r>
              <a:rPr lang="ru-RU" sz="2200" dirty="0">
                <a:latin typeface="Monotype Corsiva" panose="03010101010201010101" pitchFamily="66" charset="0"/>
              </a:rPr>
              <a:t/>
            </a:r>
            <a:br>
              <a:rPr lang="ru-RU" sz="2200" dirty="0">
                <a:latin typeface="Monotype Corsiva" panose="03010101010201010101" pitchFamily="66" charset="0"/>
              </a:rPr>
            </a:br>
            <a:r>
              <a:rPr lang="ru-RU" sz="2200" b="1" i="1" dirty="0">
                <a:latin typeface="Monotype Corsiva" panose="03010101010201010101" pitchFamily="66" charset="0"/>
              </a:rPr>
              <a:t>                   </a:t>
            </a:r>
            <a:r>
              <a:rPr lang="ru-RU" sz="2200" b="1" i="1" dirty="0" smtClean="0">
                <a:latin typeface="Monotype Corsiva" panose="03010101010201010101" pitchFamily="66" charset="0"/>
              </a:rPr>
              <a:t> </a:t>
            </a:r>
            <a:r>
              <a:rPr lang="ru-RU" sz="31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Французская пословица.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434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3090" y="323385"/>
            <a:ext cx="4831369" cy="6211229"/>
          </a:xfrm>
        </p:spPr>
        <p:txBody>
          <a:bodyPr>
            <a:normAutofit/>
          </a:bodyPr>
          <a:lstStyle/>
          <a:p>
            <a:pPr algn="ctr" fontAlgn="base"/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Самое надежное, но и самое труднейшее средство сделать людей лучшими – есть приведение в совершенство воспитания</a:t>
            </a:r>
            <a:r>
              <a:rPr lang="ru-RU" sz="40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.</a:t>
            </a:r>
            <a:br>
              <a:rPr lang="ru-RU" sz="40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40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Екатерина II                                                                   </a:t>
            </a:r>
            <a:r>
              <a:rPr lang="ru-RU" sz="4000" dirty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4000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0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 1729-1796</a:t>
            </a:r>
            <a:r>
              <a:rPr lang="ru-RU" sz="40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                     </a:t>
            </a:r>
            <a:r>
              <a:rPr lang="ru-RU" dirty="0"/>
              <a:t/>
            </a:r>
            <a:br>
              <a:rPr lang="ru-RU" dirty="0"/>
            </a:br>
            <a:endParaRPr lang="ru-RU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3168801"/>
            <a:ext cx="6096000" cy="37221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900" b="1" i="1" dirty="0" smtClean="0">
                <a:solidFill>
                  <a:srgbClr val="C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800" b="1" i="1" dirty="0" smtClean="0">
                <a:solidFill>
                  <a:srgbClr val="0070C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endParaRPr lang="ru-RU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Портрет Великой Княгини Екатерины Алексеевны, Аргунов Иван Петрович. 1400x1743. Просмотров: 1170. Обновлено: не задана www.ArtSc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573" y="200723"/>
            <a:ext cx="5585963" cy="6333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94275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36356" y="587022"/>
            <a:ext cx="6175022" cy="5892800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sz="67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Человека нужно лепить, </a:t>
            </a:r>
            <a:r>
              <a:rPr lang="ru-RU" sz="67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67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67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а </a:t>
            </a:r>
            <a:r>
              <a:rPr lang="ru-RU" sz="67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не ковать.   </a:t>
            </a:r>
            <a:r>
              <a:rPr lang="ru-RU" sz="6700" dirty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6700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6700" b="1" i="1" dirty="0">
                <a:solidFill>
                  <a:srgbClr val="00B0F0"/>
                </a:solidFill>
                <a:latin typeface="Monotype Corsiva" panose="03010101010201010101" pitchFamily="66" charset="0"/>
              </a:rPr>
              <a:t>Антон Семенович </a:t>
            </a:r>
            <a:r>
              <a:rPr lang="ru-RU" sz="6700" b="1" i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Макаренко </a:t>
            </a:r>
            <a:r>
              <a:rPr lang="ru-RU" sz="67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67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67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1888-1939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Новости статейной библиографии: Православные истоки педагогического опыта А.С. Макаренко : Портал Богослов.Ru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90" y="191911"/>
            <a:ext cx="4989688" cy="6400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11785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778" y="146756"/>
            <a:ext cx="5362222" cy="647982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0B0F0"/>
                </a:solidFill>
                <a:latin typeface="Monotype Corsiva" panose="03010101010201010101" pitchFamily="66" charset="0"/>
              </a:rPr>
              <a:t>Нет столь дурного человека, которого бы хорошее воспитание не сделало лучшим.</a:t>
            </a:r>
            <a:br>
              <a:rPr lang="ru-RU" sz="4000" b="1" dirty="0">
                <a:solidFill>
                  <a:srgbClr val="00B0F0"/>
                </a:solidFill>
                <a:latin typeface="Monotype Corsiva" panose="03010101010201010101" pitchFamily="66" charset="0"/>
              </a:rPr>
            </a:br>
            <a:r>
              <a:rPr lang="ru-RU" sz="4000" b="1" dirty="0">
                <a:solidFill>
                  <a:srgbClr val="00B0F0"/>
                </a:solidFill>
                <a:latin typeface="Monotype Corsiva" panose="03010101010201010101" pitchFamily="66" charset="0"/>
              </a:rPr>
              <a:t>Воспитание — великое дело: им решается участь </a:t>
            </a:r>
            <a:r>
              <a:rPr lang="ru-RU" sz="4000" b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человека.</a:t>
            </a:r>
            <a:br>
              <a:rPr lang="ru-RU" sz="4000" b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</a:br>
            <a:r>
              <a:rPr lang="ru-RU" sz="4000" b="1" dirty="0">
                <a:solidFill>
                  <a:srgbClr val="00B0F0"/>
                </a:solidFill>
                <a:latin typeface="Monotype Corsiva" panose="03010101010201010101" pitchFamily="66" charset="0"/>
              </a:rPr>
              <a:t> </a:t>
            </a: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Белинский </a:t>
            </a:r>
            <a:b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   Виссарион 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Григорьевич</a:t>
            </a:r>
            <a:b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1811-1848</a:t>
            </a:r>
            <a:r>
              <a:rPr lang="ru-RU" sz="4000" dirty="0">
                <a:solidFill>
                  <a:srgbClr val="00B0F0"/>
                </a:solidFill>
                <a:latin typeface="Monotype Corsiva" panose="03010101010201010101" pitchFamily="66" charset="0"/>
              </a:rPr>
              <a:t/>
            </a:r>
            <a:br>
              <a:rPr lang="ru-RU" sz="4000" dirty="0">
                <a:solidFill>
                  <a:srgbClr val="00B0F0"/>
                </a:solidFill>
                <a:latin typeface="Monotype Corsiva" panose="03010101010201010101" pitchFamily="66" charset="0"/>
              </a:rPr>
            </a:br>
            <a:r>
              <a:rPr lang="ru-RU" sz="4000" b="1" dirty="0">
                <a:solidFill>
                  <a:srgbClr val="00B0F0"/>
                </a:solidFill>
                <a:latin typeface="Monotype Corsiva" panose="03010101010201010101" pitchFamily="66" charset="0"/>
              </a:rPr>
              <a:t>                      </a:t>
            </a:r>
            <a:r>
              <a:rPr lang="ru-RU" sz="4000" b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 </a:t>
            </a:r>
            <a:endParaRPr lang="ru-RU" sz="4000" dirty="0">
              <a:solidFill>
                <a:srgbClr val="00B0F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 descr="Авторы о любви.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0" y="146756"/>
            <a:ext cx="5418667" cy="64798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94428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9716" y="245327"/>
            <a:ext cx="5620216" cy="6219782"/>
          </a:xfrm>
        </p:spPr>
        <p:txBody>
          <a:bodyPr>
            <a:normAutofit fontScale="90000"/>
          </a:bodyPr>
          <a:lstStyle/>
          <a:p>
            <a:pPr algn="r" fontAlgn="base"/>
            <a:r>
              <a:rPr lang="ru-RU" sz="49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Хорошее воспитание не в том, что ты не прольешь соуса на скатерть, а в том, что ты не заметишь, если это сделает кто-нибудь другой</a:t>
            </a:r>
            <a:r>
              <a:rPr lang="ru-RU" sz="49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.</a:t>
            </a:r>
            <a:br>
              <a:rPr lang="ru-RU" sz="49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49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Антон Павлович Чехов</a:t>
            </a:r>
            <a:r>
              <a:rPr lang="ru-RU" sz="4900" dirty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4900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9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                 1860-1904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7561" y="2584336"/>
            <a:ext cx="1795346" cy="3880773"/>
          </a:xfrm>
        </p:spPr>
        <p:txBody>
          <a:bodyPr/>
          <a:lstStyle/>
          <a:p>
            <a:r>
              <a:rPr lang="ru-RU" b="1" dirty="0" smtClean="0"/>
              <a:t> </a:t>
            </a:r>
            <a:endParaRPr lang="ru-RU" dirty="0"/>
          </a:p>
        </p:txBody>
      </p:sp>
      <p:pic>
        <p:nvPicPr>
          <p:cNvPr id="4" name="Рисунок 3" descr="Чехов А.П.: Фотографии Чехов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93" y="245327"/>
            <a:ext cx="4903167" cy="62197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3282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56477"/>
            <a:ext cx="4284959" cy="622238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И воспитание, и образование неразделимы. Нельзя воспитывать, не передавая знания,</a:t>
            </a:r>
            <a:r>
              <a:rPr lang="ru-RU" dirty="0">
                <a:solidFill>
                  <a:srgbClr val="0070C0"/>
                </a:solidFill>
                <a:latin typeface="Monotype Corsiva" panose="03010101010201010101" pitchFamily="66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Monotype Corsiva" panose="03010101010201010101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всякое же знание действует </a:t>
            </a:r>
            <a:r>
              <a:rPr lang="ru-RU" b="1" dirty="0" err="1">
                <a:solidFill>
                  <a:srgbClr val="0070C0"/>
                </a:solidFill>
                <a:latin typeface="Monotype Corsiva" panose="03010101010201010101" pitchFamily="66" charset="0"/>
              </a:rPr>
              <a:t>воспитательно</a:t>
            </a:r>
            <a:r>
              <a:rPr lang="ru-RU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.</a:t>
            </a:r>
            <a:r>
              <a:rPr lang="ru-RU" dirty="0">
                <a:solidFill>
                  <a:srgbClr val="0070C0"/>
                </a:solidFill>
                <a:latin typeface="Monotype Corsiva" panose="03010101010201010101" pitchFamily="66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Monotype Corsiva" panose="03010101010201010101" pitchFamily="66" charset="0"/>
              </a:rPr>
            </a:br>
            <a:r>
              <a:rPr lang="ru-RU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В</a:t>
            </a:r>
            <a:r>
              <a:rPr lang="ru-RU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оспитателю </a:t>
            </a:r>
            <a:r>
              <a:rPr lang="ru-RU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надо глубоко знать жизнь, чтобы к ней готовить.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 </a:t>
            </a:r>
            <a:r>
              <a:rPr lang="ru-RU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Толстой Лев Николаевич</a:t>
            </a:r>
            <a:r>
              <a:rPr lang="ru-RU" dirty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                        1828-1910</a:t>
            </a:r>
            <a:endParaRPr lang="ru-RU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 descr="Лев Николаевич Толстой (28.08.1828 - 20.11.1910)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751" y="301081"/>
            <a:ext cx="5263376" cy="62223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4823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45044" y="133815"/>
            <a:ext cx="5709424" cy="6456556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b="1" i="1" dirty="0">
                <a:solidFill>
                  <a:srgbClr val="0070C0"/>
                </a:solidFill>
                <a:latin typeface="Monotype Corsiva" panose="03010101010201010101" pitchFamily="66" charset="0"/>
              </a:rPr>
              <a:t>Воспитанный человек не зациклен на себе, он внимателен, видит и чувствует другого человека, заботится о том, чтобы не причинить ему </a:t>
            </a:r>
            <a:r>
              <a:rPr lang="ru-RU" b="1" i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ненужные неудобства.</a:t>
            </a:r>
            <a:br>
              <a:rPr lang="ru-RU" b="1" i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Monotype Corsiva" panose="03010101010201010101" pitchFamily="66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Monotype Corsiva" panose="03010101010201010101" pitchFamily="66" charset="0"/>
              </a:rPr>
            </a:br>
            <a:r>
              <a:rPr lang="ru-RU" b="1" i="1" dirty="0">
                <a:solidFill>
                  <a:srgbClr val="0070C0"/>
                </a:solidFill>
                <a:latin typeface="Monotype Corsiva" panose="03010101010201010101" pitchFamily="66" charset="0"/>
              </a:rPr>
              <a:t>Воспитание – это скобель, который может выровнять дерево, но который не сделает из ели черного дерева</a:t>
            </a:r>
            <a:r>
              <a:rPr lang="ru-RU" b="1" i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.</a:t>
            </a:r>
            <a:r>
              <a:rPr lang="ru-RU" b="1" dirty="0">
                <a:solidFill>
                  <a:srgbClr val="0070C0"/>
                </a:solidFill>
                <a:latin typeface="Monotype Corsiva" panose="03010101010201010101" pitchFamily="66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Monotype Corsiva" panose="03010101010201010101" pitchFamily="66" charset="0"/>
              </a:rPr>
            </a:br>
            <a:r>
              <a:rPr lang="ru-RU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Пьер </a:t>
            </a:r>
            <a:r>
              <a:rPr lang="ru-RU" b="1" i="1" dirty="0" err="1">
                <a:solidFill>
                  <a:srgbClr val="FF0000"/>
                </a:solidFill>
                <a:latin typeface="Monotype Corsiva" panose="03010101010201010101" pitchFamily="66" charset="0"/>
              </a:rPr>
              <a:t>Декурсель</a:t>
            </a:r>
            <a:r>
              <a:rPr lang="ru-RU" b="1" dirty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      1856-1926</a:t>
            </a:r>
            <a:r>
              <a:rPr lang="ru-RU" sz="1000" dirty="0"/>
              <a:t/>
            </a:r>
            <a:br>
              <a:rPr lang="ru-RU" sz="1000" dirty="0"/>
            </a:br>
            <a:endParaRPr lang="ru-RU" sz="1000" dirty="0"/>
          </a:p>
        </p:txBody>
      </p:sp>
      <p:pic>
        <p:nvPicPr>
          <p:cNvPr id="4" name="Объект 3" descr="Фільм Боротьба за життя (1915)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98" y="133815"/>
            <a:ext cx="5185317" cy="64565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9298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5266266" cy="5947317"/>
          </a:xfrm>
        </p:spPr>
        <p:txBody>
          <a:bodyPr>
            <a:normAutofit/>
          </a:bodyPr>
          <a:lstStyle/>
          <a:p>
            <a:pPr algn="ctr" fontAlgn="base"/>
            <a:r>
              <a:rPr lang="ru-RU" sz="4000" b="1" i="1" dirty="0">
                <a:latin typeface="Monotype Corsiva" panose="03010101010201010101" pitchFamily="66" charset="0"/>
              </a:rPr>
              <a:t>У всякого человека бывает два воспитания: одно – которое ему дают другие, и другое, более важное,- которое он дает себе сам</a:t>
            </a:r>
            <a:r>
              <a:rPr lang="ru-RU" sz="4000" b="1" i="1" dirty="0" smtClean="0">
                <a:latin typeface="Monotype Corsiva" panose="03010101010201010101" pitchFamily="66" charset="0"/>
              </a:rPr>
              <a:t>.</a:t>
            </a:r>
            <a:r>
              <a:rPr lang="ru-RU" sz="4000" b="1" i="1" dirty="0">
                <a:latin typeface="Monotype Corsiva" panose="03010101010201010101" pitchFamily="66" charset="0"/>
              </a:rPr>
              <a:t> </a:t>
            </a:r>
            <a:r>
              <a:rPr lang="ru-RU" sz="4000" b="1" i="1" dirty="0" smtClean="0">
                <a:latin typeface="Monotype Corsiva" panose="03010101010201010101" pitchFamily="66" charset="0"/>
              </a:rPr>
              <a:t/>
            </a:r>
            <a:br>
              <a:rPr lang="ru-RU" sz="4000" b="1" i="1" dirty="0" smtClean="0">
                <a:latin typeface="Monotype Corsiva" panose="03010101010201010101" pitchFamily="66" charset="0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Эдуард </a:t>
            </a:r>
            <a:r>
              <a:rPr lang="ru-RU" sz="40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Гиббон</a:t>
            </a:r>
            <a:r>
              <a:rPr lang="ru-RU" sz="4000" dirty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4000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0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sz="40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1737-1794</a:t>
            </a:r>
            <a:r>
              <a:rPr lang="ru-RU" sz="40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                   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Your Paintings - Henry Walton paintings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452" y="297364"/>
            <a:ext cx="4761571" cy="60922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56620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65902" y="245327"/>
            <a:ext cx="5854391" cy="6222379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Предмет истинного воспитания не только в том, чтобы заставлять людей делать добрые дела, но и находить в них радость; не только быть чистыми, но и любить чистоту; не только быть справедливыми, но и алкать и </a:t>
            </a:r>
            <a:r>
              <a:rPr lang="ru-RU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жаждать </a:t>
            </a:r>
            <a:r>
              <a:rPr lang="ru-RU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справедливости</a:t>
            </a:r>
            <a:r>
              <a:rPr lang="ru-RU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.</a:t>
            </a:r>
            <a:r>
              <a:rPr lang="ru-RU" b="1" i="1" dirty="0"/>
              <a:t>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Джон </a:t>
            </a:r>
            <a:r>
              <a:rPr lang="ru-RU" b="1" i="1" dirty="0" err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Рескин</a:t>
            </a:r>
            <a:r>
              <a:rPr lang="ru-RU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1819-1900</a:t>
            </a:r>
            <a:endParaRPr lang="ru-RU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Объект 5" descr="РЕСКИН Джон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30"/>
          <a:stretch/>
        </p:blipFill>
        <p:spPr bwMode="auto">
          <a:xfrm>
            <a:off x="677864" y="423746"/>
            <a:ext cx="5109620" cy="60439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8453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105</TotalTime>
  <Words>230</Words>
  <Application>Microsoft Office PowerPoint</Application>
  <PresentationFormat>Широкоэкранный</PresentationFormat>
  <Paragraphs>20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Monotype Corsiva</vt:lpstr>
      <vt:lpstr>Times New Roman</vt:lpstr>
      <vt:lpstr>Trebuchet MS</vt:lpstr>
      <vt:lpstr>Wingdings 3</vt:lpstr>
      <vt:lpstr>Грань</vt:lpstr>
      <vt:lpstr> Великие люди о важности воспитания </vt:lpstr>
      <vt:lpstr>Самое надежное, но и самое труднейшее средство сделать людей лучшими – есть приведение в совершенство воспитания. Екатерина II                                                                     1729-1796                       </vt:lpstr>
      <vt:lpstr>Человека нужно лепить,  а не ковать.    Антон Семенович Макаренко  1888-1939 </vt:lpstr>
      <vt:lpstr>Нет столь дурного человека, которого бы хорошее воспитание не сделало лучшим. Воспитание — великое дело: им решается участь человека.  Белинский     Виссарион Григорьевич 1811-1848                        </vt:lpstr>
      <vt:lpstr>Хорошее воспитание не в том, что ты не прольешь соуса на скатерть, а в том, что ты не заметишь, если это сделает кто-нибудь другой. Антон Павлович Чехов                  1860-1904 </vt:lpstr>
      <vt:lpstr>И воспитание, и образование неразделимы. Нельзя воспитывать, не передавая знания, всякое же знание действует воспитательно. Воспитателю надо глубоко знать жизнь, чтобы к ней готовить.  Толстой Лев Николаевич                         1828-1910</vt:lpstr>
      <vt:lpstr>Воспитанный человек не зациклен на себе, он внимателен, видит и чувствует другого человека, заботится о том, чтобы не причинить ему ненужные неудобства.  Воспитание – это скобель, который может выровнять дерево, но который не сделает из ели черного дерева.   Пьер Декурсель       1856-1926 </vt:lpstr>
      <vt:lpstr>У всякого человека бывает два воспитания: одно – которое ему дают другие, и другое, более важное,- которое он дает себе сам.  Эдуард Гиббон  1737-1794                       </vt:lpstr>
      <vt:lpstr>Предмет истинного воспитания не только в том, чтобы заставлять людей делать добрые дела, но и находить в них радость; не только быть чистыми, но и любить чистоту; не только быть справедливыми, но и алкать и жаждать справедливости.  Джон Рескин  1819-1900</vt:lpstr>
      <vt:lpstr>Больше людей становятся хорошими от упражнения, чем от природы.   Демокрит.    ок.460 до н.э.-ок.370 до н.э</vt:lpstr>
      <vt:lpstr>Пройти мир и остаться несовершенным это – то есть, что выйти из бани невымытым.    Алишер Навои.    1441-1501 </vt:lpstr>
      <vt:lpstr>Трудно провести к добру нравоучениями, легко примером.    Луций Анней Сенека          4  до н.э </vt:lpstr>
      <vt:lpstr>Воспитание —  в счастье украшение,  а в несчастье — прибежище. Аристотель 384 до н.э.-322 до н.э.  </vt:lpstr>
      <vt:lpstr>А нравственность, влеченья, знанья Зависят лишь от воспитанья.  Себастьян  Брант         1458-1521 </vt:lpstr>
      <vt:lpstr> Бесцельно со стороны воспитателя говорить об обуздании страстей, если он дает волю какой-либо собственной страсти; и бесплодными будут его старания искоренить в своем воспитаннике порок или непристойную черту, которые он допускает в себе самом. Джон Локк                         1632-1704 </vt:lpstr>
      <vt:lpstr> В первое время важнее всего материнское воспитание, ибо нравственность должна быть насаждена в ребенке как чувство.   Георг Гегель                      1770-1831 </vt:lpstr>
      <vt:lpstr>Пословицы о важности воспитания  Из молодого, как из воску, что хочешь, то и вылепишь.     Русские пословицы.  Хорошее воспитание – лучшее наследство.                                                           Азербайджанская пословица.   Хороший пример – лучшая проповедь.                  Английская пословица.     Ничто не убеждает лучше примера.                       Французская пословица.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Великие люди о важности воспитания</dc:title>
  <dc:creator>галина шоль</dc:creator>
  <cp:lastModifiedBy>галина шоль</cp:lastModifiedBy>
  <cp:revision>11</cp:revision>
  <dcterms:created xsi:type="dcterms:W3CDTF">2014-12-03T04:20:08Z</dcterms:created>
  <dcterms:modified xsi:type="dcterms:W3CDTF">2014-12-03T06:05:27Z</dcterms:modified>
</cp:coreProperties>
</file>