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4"/>
  </p:notes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8" r:id="rId12"/>
    <p:sldId id="267" r:id="rId13"/>
    <p:sldId id="269" r:id="rId14"/>
    <p:sldId id="271" r:id="rId15"/>
    <p:sldId id="272" r:id="rId16"/>
    <p:sldId id="275" r:id="rId17"/>
    <p:sldId id="274" r:id="rId18"/>
    <p:sldId id="273" r:id="rId19"/>
    <p:sldId id="270" r:id="rId20"/>
    <p:sldId id="278" r:id="rId21"/>
    <p:sldId id="277" r:id="rId22"/>
    <p:sldId id="28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15" autoAdjust="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55221-4B18-4934-893C-669938EBB981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826A8E-31ED-4437-94F9-21ED326685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826A8E-31ED-4437-94F9-21ED326685D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veinternet.ru/users/4475167/page554.html" TargetMode="External"/><Relationship Id="rId3" Type="http://schemas.openxmlformats.org/officeDocument/2006/relationships/hyperlink" Target="http://www.magicnet.ee/ru/forum/obshchie-forumy/zhenskii" TargetMode="External"/><Relationship Id="rId7" Type="http://schemas.openxmlformats.org/officeDocument/2006/relationships/hyperlink" Target="http://moinadina.livejournal.com/44128.html" TargetMode="External"/><Relationship Id="rId2" Type="http://schemas.openxmlformats.org/officeDocument/2006/relationships/hyperlink" Target="http://www.liveinternet.ru/users/4061666/page133.s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bezvremenye.ru/viewtopic.php?id=689-" TargetMode="External"/><Relationship Id="rId11" Type="http://schemas.openxmlformats.org/officeDocument/2006/relationships/hyperlink" Target="http://www.artpreview.ru/Works?ipp=40&amp;author=764&amp;page=1-" TargetMode="External"/><Relationship Id="rId5" Type="http://schemas.openxmlformats.org/officeDocument/2006/relationships/hyperlink" Target="http://www.forum.evolutionij-mir-asmara.com/viewtopic.php?t=804&amp;p=9684-" TargetMode="External"/><Relationship Id="rId10" Type="http://schemas.openxmlformats.org/officeDocument/2006/relationships/hyperlink" Target="http://online.anidub.com/anime_movie/page,1,5,7704-tuda-gde-mercayut-svetlyachki-hotarubi-no-mori-e-movie20111080p.html" TargetMode="External"/><Relationship Id="rId4" Type="http://schemas.openxmlformats.org/officeDocument/2006/relationships/hyperlink" Target="http://skachatkartinki.ru/skachat.php?id=21775&amp;num=4-" TargetMode="External"/><Relationship Id="rId9" Type="http://schemas.openxmlformats.org/officeDocument/2006/relationships/hyperlink" Target="http://www.liveinternet.ru/users/4788799/rubric/2920651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7632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Arial Black" pitchFamily="34" charset="0"/>
              </a:rPr>
              <a:t>Верования языческой Руси</a:t>
            </a:r>
            <a:endParaRPr lang="ru-RU" sz="6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3" name="Рисунок 2" descr="перу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13534" y="2204864"/>
            <a:ext cx="3330466" cy="46531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2996952"/>
            <a:ext cx="52565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Работу выполнила учитель </a:t>
            </a: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начальных классов</a:t>
            </a: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МБОУ СОШ №30 </a:t>
            </a: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г.Волжского </a:t>
            </a: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Волгоградской обл.</a:t>
            </a:r>
          </a:p>
          <a:p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</a:rPr>
              <a:t>Тромбач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 Л.Г.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60648"/>
            <a:ext cx="8460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err="1" smtClean="0">
                <a:latin typeface="Arial Black" pitchFamily="34" charset="0"/>
              </a:rPr>
              <a:t>Сварог</a:t>
            </a:r>
            <a:endParaRPr lang="ru-RU" sz="5400" b="1" dirty="0">
              <a:latin typeface="Arial Black" pitchFamily="34" charset="0"/>
            </a:endParaRPr>
          </a:p>
        </p:txBody>
      </p:sp>
      <p:pic>
        <p:nvPicPr>
          <p:cNvPr id="3" name="Рисунок 2" descr="сваро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40768"/>
            <a:ext cx="4427984" cy="55172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44008" y="1628800"/>
            <a:ext cx="449999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Arial Black" pitchFamily="34" charset="0"/>
              </a:rPr>
              <a:t> Отец </a:t>
            </a:r>
            <a:r>
              <a:rPr lang="ru-RU" sz="4400" b="1" dirty="0" err="1" smtClean="0">
                <a:latin typeface="Arial Black" pitchFamily="34" charset="0"/>
              </a:rPr>
              <a:t>Даждьбога</a:t>
            </a:r>
            <a:r>
              <a:rPr lang="ru-RU" sz="4400" b="1" dirty="0" smtClean="0">
                <a:latin typeface="Arial Black" pitchFamily="34" charset="0"/>
              </a:rPr>
              <a:t>.</a:t>
            </a:r>
          </a:p>
          <a:p>
            <a:r>
              <a:rPr lang="ru-RU" sz="4400" b="1" dirty="0" smtClean="0">
                <a:latin typeface="Arial Black" pitchFamily="34" charset="0"/>
              </a:rPr>
              <a:t>Бог-кузнец.</a:t>
            </a:r>
          </a:p>
          <a:p>
            <a:r>
              <a:rPr lang="ru-RU" sz="4400" b="1" dirty="0" smtClean="0">
                <a:latin typeface="Arial Black" pitchFamily="34" charset="0"/>
              </a:rPr>
              <a:t>Олицетворял</a:t>
            </a:r>
          </a:p>
          <a:p>
            <a:r>
              <a:rPr lang="ru-RU" sz="4400" b="1" dirty="0" smtClean="0">
                <a:latin typeface="Arial Black" pitchFamily="34" charset="0"/>
              </a:rPr>
              <a:t>Небесный огонь.</a:t>
            </a:r>
            <a:endParaRPr lang="ru-RU" sz="44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0"/>
            <a:ext cx="579613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Arial Black" pitchFamily="34" charset="0"/>
              </a:rPr>
              <a:t>                </a:t>
            </a:r>
            <a:r>
              <a:rPr lang="ru-RU" sz="6000" b="1" dirty="0" err="1" smtClean="0">
                <a:solidFill>
                  <a:srgbClr val="002060"/>
                </a:solidFill>
                <a:latin typeface="Arial Black" pitchFamily="34" charset="0"/>
              </a:rPr>
              <a:t>Макошь</a:t>
            </a:r>
            <a:r>
              <a:rPr lang="ru-RU" sz="5400" b="1" dirty="0" smtClean="0">
                <a:latin typeface="Arial Black" pitchFamily="34" charset="0"/>
              </a:rPr>
              <a:t>         </a:t>
            </a:r>
            <a:endParaRPr lang="ru-RU" sz="5400" b="1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7984" y="2564904"/>
            <a:ext cx="471601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Arial Black" pitchFamily="34" charset="0"/>
              </a:rPr>
              <a:t>Покровитель</a:t>
            </a:r>
          </a:p>
          <a:p>
            <a:pPr algn="ctr"/>
            <a:r>
              <a:rPr lang="ru-RU" sz="4400" b="1" dirty="0" err="1" smtClean="0">
                <a:latin typeface="Arial Black" pitchFamily="34" charset="0"/>
              </a:rPr>
              <a:t>ница</a:t>
            </a:r>
            <a:r>
              <a:rPr lang="ru-RU" sz="4400" b="1" dirty="0" smtClean="0">
                <a:latin typeface="Arial Black" pitchFamily="34" charset="0"/>
              </a:rPr>
              <a:t> прядения и ткачества.</a:t>
            </a:r>
            <a:endParaRPr lang="ru-RU" sz="4400" b="1" dirty="0">
              <a:latin typeface="Arial Black" pitchFamily="34" charset="0"/>
            </a:endParaRPr>
          </a:p>
        </p:txBody>
      </p:sp>
      <p:pic>
        <p:nvPicPr>
          <p:cNvPr id="5" name="Рисунок 4" descr="0_751d5_5af06801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36712"/>
            <a:ext cx="4172360" cy="6021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95536" y="2204864"/>
            <a:ext cx="237626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rial Black" pitchFamily="34" charset="0"/>
              </a:rPr>
              <a:t>Водя</a:t>
            </a:r>
          </a:p>
          <a:p>
            <a:pPr algn="ctr"/>
            <a:r>
              <a:rPr lang="ru-RU" sz="3600" b="1" dirty="0" smtClean="0">
                <a:latin typeface="Arial Black" pitchFamily="34" charset="0"/>
              </a:rPr>
              <a:t>ной</a:t>
            </a:r>
            <a:endParaRPr lang="ru-RU" sz="3600" b="1" dirty="0">
              <a:latin typeface="Arial Black" pitchFamily="34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95536" y="3645024"/>
            <a:ext cx="237626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Кики</a:t>
            </a:r>
          </a:p>
          <a:p>
            <a:pPr algn="ctr"/>
            <a:r>
              <a:rPr lang="ru-RU" sz="3200" b="1" dirty="0" smtClean="0">
                <a:latin typeface="Arial Black" pitchFamily="34" charset="0"/>
              </a:rPr>
              <a:t>мора</a:t>
            </a:r>
            <a:endParaRPr lang="ru-RU" sz="3200" b="1" dirty="0">
              <a:latin typeface="Arial Black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707904" y="332656"/>
            <a:ext cx="2664296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latin typeface="Arial Black" pitchFamily="34" charset="0"/>
              </a:rPr>
              <a:t>Дворо</a:t>
            </a:r>
            <a:endParaRPr lang="ru-RU" sz="3600" b="1" dirty="0" smtClean="0">
              <a:latin typeface="Arial Black" pitchFamily="34" charset="0"/>
            </a:endParaRPr>
          </a:p>
          <a:p>
            <a:pPr algn="ctr"/>
            <a:r>
              <a:rPr lang="ru-RU" sz="3600" b="1" dirty="0" smtClean="0">
                <a:latin typeface="Arial Black" pitchFamily="34" charset="0"/>
              </a:rPr>
              <a:t>вой</a:t>
            </a:r>
            <a:endParaRPr lang="ru-RU" sz="3600" b="1" dirty="0"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372200" y="1196752"/>
            <a:ext cx="237626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latin typeface="Arial Black" pitchFamily="34" charset="0"/>
              </a:rPr>
              <a:t>Бан</a:t>
            </a:r>
            <a:endParaRPr lang="ru-RU" sz="3600" b="1" dirty="0" smtClean="0">
              <a:latin typeface="Arial Black" pitchFamily="34" charset="0"/>
            </a:endParaRPr>
          </a:p>
          <a:p>
            <a:pPr algn="ctr"/>
            <a:r>
              <a:rPr lang="ru-RU" sz="3600" b="1" dirty="0" smtClean="0">
                <a:latin typeface="Arial Black" pitchFamily="34" charset="0"/>
              </a:rPr>
              <a:t>ник</a:t>
            </a:r>
            <a:endParaRPr lang="ru-RU" sz="3600" b="1" dirty="0">
              <a:latin typeface="Arial Black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767736" y="4293096"/>
            <a:ext cx="237626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latin typeface="Arial Black" pitchFamily="34" charset="0"/>
              </a:rPr>
              <a:t>Русал</a:t>
            </a:r>
            <a:endParaRPr lang="ru-RU" sz="3200" b="1" dirty="0" smtClean="0">
              <a:latin typeface="Arial Black" pitchFamily="34" charset="0"/>
            </a:endParaRPr>
          </a:p>
          <a:p>
            <a:pPr algn="ctr"/>
            <a:r>
              <a:rPr lang="ru-RU" sz="3200" b="1" dirty="0" err="1" smtClean="0">
                <a:latin typeface="Arial Black" pitchFamily="34" charset="0"/>
              </a:rPr>
              <a:t>ка</a:t>
            </a:r>
            <a:endParaRPr lang="ru-RU" sz="3200" b="1" dirty="0">
              <a:latin typeface="Arial Black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827584" y="5157192"/>
            <a:ext cx="237626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rial Black" pitchFamily="34" charset="0"/>
              </a:rPr>
              <a:t>Бес</a:t>
            </a:r>
            <a:endParaRPr lang="ru-RU" sz="3600" b="1" dirty="0">
              <a:latin typeface="Arial Black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419872" y="5373216"/>
            <a:ext cx="237626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Бере</a:t>
            </a:r>
          </a:p>
          <a:p>
            <a:pPr algn="ctr"/>
            <a:r>
              <a:rPr lang="ru-RU" sz="3200" b="1" dirty="0" err="1" smtClean="0">
                <a:latin typeface="Arial Black" pitchFamily="34" charset="0"/>
              </a:rPr>
              <a:t>гиня</a:t>
            </a:r>
            <a:endParaRPr lang="ru-RU" sz="3200" b="1" dirty="0">
              <a:latin typeface="Arial Black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940152" y="5445224"/>
            <a:ext cx="237626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Баба-Яга</a:t>
            </a:r>
            <a:endParaRPr lang="ru-RU" sz="3200" b="1" dirty="0">
              <a:latin typeface="Arial Black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7544" y="548680"/>
            <a:ext cx="309634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latin typeface="Arial Black" pitchFamily="34" charset="0"/>
              </a:rPr>
              <a:t>Домо</a:t>
            </a:r>
            <a:endParaRPr lang="ru-RU" sz="4000" b="1" dirty="0" smtClean="0">
              <a:latin typeface="Arial Black" pitchFamily="34" charset="0"/>
            </a:endParaRPr>
          </a:p>
          <a:p>
            <a:pPr algn="ctr"/>
            <a:r>
              <a:rPr lang="ru-RU" sz="4000" b="1" dirty="0" smtClean="0">
                <a:latin typeface="Arial Black" pitchFamily="34" charset="0"/>
              </a:rPr>
              <a:t>вой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767736" y="2708920"/>
            <a:ext cx="237626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latin typeface="Arial Black" pitchFamily="34" charset="0"/>
              </a:rPr>
              <a:t>Ле</a:t>
            </a:r>
            <a:endParaRPr lang="ru-RU" sz="3600" b="1" dirty="0" smtClean="0">
              <a:latin typeface="Arial Black" pitchFamily="34" charset="0"/>
            </a:endParaRPr>
          </a:p>
          <a:p>
            <a:pPr algn="ctr"/>
            <a:r>
              <a:rPr lang="ru-RU" sz="3600" b="1" dirty="0" err="1" smtClean="0">
                <a:latin typeface="Arial Black" pitchFamily="34" charset="0"/>
              </a:rPr>
              <a:t>ший</a:t>
            </a:r>
            <a:endParaRPr lang="ru-RU" sz="3600" b="1" dirty="0"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43808" y="2492896"/>
            <a:ext cx="41044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Arial Black" pitchFamily="34" charset="0"/>
              </a:rPr>
              <a:t>Низшие</a:t>
            </a:r>
          </a:p>
          <a:p>
            <a:r>
              <a:rPr lang="ru-RU" sz="5400" b="1" dirty="0" smtClean="0">
                <a:latin typeface="Arial Black" pitchFamily="34" charset="0"/>
              </a:rPr>
              <a:t>божества</a:t>
            </a:r>
            <a:endParaRPr lang="ru-RU" sz="54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ecd7_a3b2a2f7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3306" y="0"/>
            <a:ext cx="933061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4797152"/>
            <a:ext cx="82444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</a:rPr>
              <a:t>Домовой</a:t>
            </a:r>
            <a:endParaRPr lang="ru-RU" sz="66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1215871125_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36408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3356992"/>
            <a:ext cx="4824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</a:rPr>
              <a:t>Банник</a:t>
            </a:r>
            <a:endParaRPr lang="ru-RU" sz="6000" b="1" dirty="0">
              <a:solidFill>
                <a:srgbClr val="FFFF00"/>
              </a:solidFill>
            </a:endParaRPr>
          </a:p>
        </p:txBody>
      </p:sp>
      <p:pic>
        <p:nvPicPr>
          <p:cNvPr id="6" name="Рисунок 5" descr="6(328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99497" y="0"/>
            <a:ext cx="4844503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16016" y="4437112"/>
            <a:ext cx="4427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Дворовой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92e9e79fd33793896d4ea966aa3c1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3861048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</a:rPr>
              <a:t>водяно</a:t>
            </a:r>
            <a:r>
              <a:rPr lang="ru-RU" sz="5400" b="1" dirty="0" smtClean="0">
                <a:solidFill>
                  <a:srgbClr val="FFFF00"/>
                </a:solidFill>
              </a:rPr>
              <a:t>й</a:t>
            </a:r>
            <a:endParaRPr lang="ru-RU" sz="5400" b="1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0a2a28d3f3358aa1b7ee4ae8031bd7f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820194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5013176"/>
            <a:ext cx="3888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Arial Black" pitchFamily="34" charset="0"/>
              </a:rPr>
              <a:t>Леший</a:t>
            </a:r>
            <a:endParaRPr lang="ru-RU" sz="6000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11" name="Рисунок 10" descr="902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0101" y="0"/>
            <a:ext cx="4723899" cy="725182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44008" y="5373216"/>
            <a:ext cx="4499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latin typeface="Arial Black" pitchFamily="34" charset="0"/>
              </a:rPr>
              <a:t>Кикимора</a:t>
            </a:r>
            <a:endParaRPr lang="ru-RU" sz="54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3203848" y="260648"/>
            <a:ext cx="3240360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Arial Black" pitchFamily="34" charset="0"/>
              </a:rPr>
              <a:t>Ярило</a:t>
            </a:r>
            <a:endParaRPr lang="ru-RU" sz="48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0" y="5273824"/>
            <a:ext cx="3203848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Arial Black" pitchFamily="34" charset="0"/>
              </a:rPr>
              <a:t>Кострома</a:t>
            </a:r>
            <a:endParaRPr lang="ru-RU" sz="40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975648" y="5013176"/>
            <a:ext cx="3168352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  <a:latin typeface="Arial Black" pitchFamily="34" charset="0"/>
              </a:rPr>
              <a:t>Коляда</a:t>
            </a:r>
            <a:endParaRPr lang="ru-RU" sz="44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0" y="1700808"/>
            <a:ext cx="3240360" cy="17008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Arial Black" pitchFamily="34" charset="0"/>
              </a:rPr>
              <a:t>Купала</a:t>
            </a:r>
            <a:endParaRPr lang="ru-RU" sz="40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903640" y="2564904"/>
            <a:ext cx="3240360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 Black" pitchFamily="34" charset="0"/>
              </a:rPr>
              <a:t>Масле</a:t>
            </a:r>
          </a:p>
          <a:p>
            <a:pPr algn="ctr"/>
            <a:r>
              <a:rPr lang="ru-RU" sz="3600" b="1" dirty="0" err="1" smtClean="0">
                <a:solidFill>
                  <a:srgbClr val="FFFF00"/>
                </a:solidFill>
                <a:latin typeface="Arial Black" pitchFamily="34" charset="0"/>
              </a:rPr>
              <a:t>ница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91880" y="2276872"/>
            <a:ext cx="25202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Arial Black" pitchFamily="34" charset="0"/>
              </a:rPr>
              <a:t>Ритуально-кален-</a:t>
            </a:r>
          </a:p>
          <a:p>
            <a:pPr algn="ctr"/>
            <a:r>
              <a:rPr lang="ru-RU" sz="4000" b="1" dirty="0" err="1" smtClean="0">
                <a:latin typeface="Arial Black" pitchFamily="34" charset="0"/>
              </a:rPr>
              <a:t>дарные</a:t>
            </a:r>
            <a:r>
              <a:rPr lang="ru-RU" sz="4000" b="1" dirty="0" smtClean="0">
                <a:latin typeface="Arial Black" pitchFamily="34" charset="0"/>
              </a:rPr>
              <a:t> </a:t>
            </a:r>
            <a:r>
              <a:rPr lang="ru-RU" sz="4000" b="1" dirty="0" err="1" smtClean="0">
                <a:latin typeface="Arial Black" pitchFamily="34" charset="0"/>
              </a:rPr>
              <a:t>персо</a:t>
            </a:r>
            <a:r>
              <a:rPr lang="ru-RU" sz="4000" b="1" dirty="0" smtClean="0">
                <a:latin typeface="Arial Black" pitchFamily="34" charset="0"/>
              </a:rPr>
              <a:t>-</a:t>
            </a:r>
          </a:p>
          <a:p>
            <a:pPr algn="ctr"/>
            <a:r>
              <a:rPr lang="ru-RU" sz="4000" b="1" dirty="0" err="1" smtClean="0">
                <a:latin typeface="Arial Black" pitchFamily="34" charset="0"/>
              </a:rPr>
              <a:t>нажи</a:t>
            </a:r>
            <a:endParaRPr lang="ru-RU" sz="40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162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7891"/>
            <a:ext cx="5724128" cy="68958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40152" y="332656"/>
            <a:ext cx="29523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err="1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Масле-ница</a:t>
            </a:r>
            <a:endParaRPr lang="ru-RU" sz="5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аждьбо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"/>
            <a:ext cx="495886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48064" y="260648"/>
            <a:ext cx="3995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Ярило</a:t>
            </a:r>
          </a:p>
          <a:p>
            <a:endParaRPr lang="ru-RU" sz="4800" b="1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1916832"/>
            <a:ext cx="39959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err="1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Олицетво-ряет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 весеннее </a:t>
            </a:r>
            <a:r>
              <a:rPr lang="ru-RU" sz="4800" b="1" dirty="0" err="1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плодоро-дие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omp_259848_big_17d16d09a7ca5a2811b32492ea543ec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18363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28184" y="476672"/>
            <a:ext cx="29158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 Black" pitchFamily="34" charset="0"/>
              </a:rPr>
              <a:t>Купала</a:t>
            </a:r>
          </a:p>
          <a:p>
            <a:pPr algn="ctr"/>
            <a:r>
              <a:rPr lang="ru-RU" sz="3600" b="1" dirty="0" smtClean="0">
                <a:latin typeface="Arial Black" pitchFamily="34" charset="0"/>
              </a:rPr>
              <a:t>и Кострома</a:t>
            </a:r>
            <a:endParaRPr lang="ru-RU" sz="3600" b="1" dirty="0"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72200" y="2492896"/>
            <a:ext cx="2520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Arial Black" pitchFamily="34" charset="0"/>
              </a:rPr>
              <a:t>(сезон</a:t>
            </a:r>
          </a:p>
          <a:p>
            <a:r>
              <a:rPr lang="ru-RU" sz="3600" b="1" dirty="0" err="1" smtClean="0">
                <a:latin typeface="Arial Black" pitchFamily="34" charset="0"/>
              </a:rPr>
              <a:t>ные</a:t>
            </a:r>
            <a:r>
              <a:rPr lang="ru-RU" sz="3600" b="1" dirty="0" smtClean="0">
                <a:latin typeface="Arial Black" pitchFamily="34" charset="0"/>
              </a:rPr>
              <a:t> праздники)</a:t>
            </a:r>
            <a:endParaRPr lang="ru-RU" sz="36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ляд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48006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3968" y="404664"/>
            <a:ext cx="4608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Arial Black" pitchFamily="34" charset="0"/>
              </a:rPr>
              <a:t>Коляда</a:t>
            </a:r>
            <a:endParaRPr lang="ru-RU" sz="4800" b="1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3968" y="1628800"/>
            <a:ext cx="48600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 Black" pitchFamily="34" charset="0"/>
              </a:rPr>
              <a:t>считается сыном </a:t>
            </a:r>
            <a:r>
              <a:rPr lang="ru-RU" sz="3600" dirty="0" err="1" smtClean="0">
                <a:latin typeface="Arial Black" pitchFamily="34" charset="0"/>
              </a:rPr>
              <a:t>Даждьбога</a:t>
            </a:r>
            <a:r>
              <a:rPr lang="ru-RU" sz="3600" dirty="0" smtClean="0">
                <a:latin typeface="Arial Black" pitchFamily="34" charset="0"/>
              </a:rPr>
              <a:t>, одним из его ликов.</a:t>
            </a:r>
            <a:endParaRPr lang="ru-RU" sz="3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Arial Black" pitchFamily="34" charset="0"/>
              </a:rPr>
              <a:t>Найди неизвестные  термины</a:t>
            </a:r>
            <a:endParaRPr lang="ru-RU" sz="44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340768"/>
            <a:ext cx="8676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Лыко, оберег, онучи, одёжа, амулет, порты,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корзно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, гончар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540568" y="2636912"/>
            <a:ext cx="9684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    капище, идол, волхв, язычество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" name="Picture 19" descr="%D0%9F%D0%BE%D0%BC%D0%BE%D1%80%D1%8B-%D0%BB%D0%B0%D0%BF%D1%82%D0%B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5408" y="2852936"/>
            <a:ext cx="2068592" cy="1868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2" descr="50"/>
          <p:cNvPicPr>
            <a:picLocks noChangeAspect="1" noChangeArrowheads="1"/>
          </p:cNvPicPr>
          <p:nvPr/>
        </p:nvPicPr>
        <p:blipFill>
          <a:blip r:embed="rId3" cstate="print">
            <a:lum bright="30000"/>
          </a:blip>
          <a:srcRect/>
          <a:stretch>
            <a:fillRect/>
          </a:stretch>
        </p:blipFill>
        <p:spPr bwMode="auto">
          <a:xfrm>
            <a:off x="0" y="4653136"/>
            <a:ext cx="3231266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оберег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4739772"/>
            <a:ext cx="3233936" cy="2118228"/>
          </a:xfrm>
          <a:prstGeom prst="rect">
            <a:avLst/>
          </a:prstGeom>
        </p:spPr>
      </p:pic>
      <p:pic>
        <p:nvPicPr>
          <p:cNvPr id="10" name="Рисунок 9" descr="одёд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71800" y="3921830"/>
            <a:ext cx="2574042" cy="29361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dirty="0">
              <a:latin typeface="Arial Black" pitchFamily="34" charset="0"/>
            </a:endParaRPr>
          </a:p>
        </p:txBody>
      </p:sp>
      <p:pic>
        <p:nvPicPr>
          <p:cNvPr id="3" name="Рисунок 2" descr="идол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47925"/>
            <a:ext cx="4819650" cy="4410075"/>
          </a:xfrm>
          <a:prstGeom prst="rect">
            <a:avLst/>
          </a:prstGeom>
        </p:spPr>
      </p:pic>
      <p:pic>
        <p:nvPicPr>
          <p:cNvPr id="4" name="Рисунок 3" descr="идолы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23655" y="3789040"/>
            <a:ext cx="4520345" cy="306896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54868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Arial Black" pitchFamily="34" charset="0"/>
              </a:rPr>
              <a:t>Капище - </a:t>
            </a:r>
            <a:r>
              <a:rPr lang="ru-RU" sz="4000" dirty="0" smtClean="0">
                <a:latin typeface="Arial Black" pitchFamily="34" charset="0"/>
              </a:rPr>
              <a:t> </a:t>
            </a:r>
            <a:r>
              <a:rPr lang="ru-RU" sz="4000" dirty="0" smtClean="0"/>
              <a:t>(«</a:t>
            </a:r>
            <a:r>
              <a:rPr lang="ru-RU" sz="4000" dirty="0" err="1" smtClean="0"/>
              <a:t>капь</a:t>
            </a:r>
            <a:r>
              <a:rPr lang="ru-RU" sz="4000" dirty="0" smtClean="0"/>
              <a:t>» – изображение, идол)  место, которое обустраивали язычники для почитания своих богов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пищ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50007"/>
            <a:ext cx="9144000" cy="69580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92696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Источники</a:t>
            </a:r>
          </a:p>
          <a:p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2283300"/>
            <a:ext cx="878471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http://www.liveinternet.ru/users/4061666/page133.shtml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капища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http://www.magicnet.ee/ru/forum/obshchie-forumy/zhenskii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богиня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Макошь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http://skachatkartinki.ru/skachat.php?id=21775&amp;num=4-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Праздники славян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http://www.forum.evolutionij-mir-asmara.com/viewtopic.php?t=804&amp;p=9684-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Перун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6"/>
              </a:rPr>
              <a:t>http://bezvremenye.ru/viewtopic.php?id=689-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Леший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7"/>
              </a:rPr>
              <a:t>http://moinadina.livejournal.com/44128.html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домовой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7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8"/>
              </a:rPr>
              <a:t>http://www.liveinternet.ru/users/4475167/page554.html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дворовой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8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9"/>
              </a:rPr>
              <a:t>http://www.liveinternet.ru/users/4788799/rubric/2920651/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водяной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9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0"/>
              </a:rPr>
              <a:t>http://online.anidub.com/anime_movie/page,1,5,7704-tuda-gde-mercayut-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0"/>
              </a:rPr>
              <a:t>svetlyachki-hotarubi-no-mori-e-movie20111080p.html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Купала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10.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1"/>
              </a:rPr>
              <a:t>http://www.artpreview.ru/Works?ipp=40&amp;author=764&amp;page=1-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крещение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shot_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7563745" cy="6858000"/>
          </a:xfrm>
          <a:prstGeom prst="rect">
            <a:avLst/>
          </a:prstGeom>
        </p:spPr>
      </p:pic>
      <p:pic>
        <p:nvPicPr>
          <p:cNvPr id="3" name="Рисунок 2" descr="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54364"/>
            <a:ext cx="9144000" cy="6003635"/>
          </a:xfrm>
          <a:prstGeom prst="rect">
            <a:avLst/>
          </a:prstGeom>
        </p:spPr>
      </p:pic>
      <p:pic>
        <p:nvPicPr>
          <p:cNvPr id="4" name="Рисунок 3" descr="d1d9def703c8060baa8f079e853f628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40222" y="0"/>
            <a:ext cx="928422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340768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Arial Black" pitchFamily="34" charset="0"/>
              </a:rPr>
              <a:t>Почему так бывает?</a:t>
            </a:r>
            <a:endParaRPr lang="ru-RU" sz="7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0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Наши предки были язычниками</a:t>
            </a:r>
            <a:endParaRPr lang="ru-RU" sz="5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Рисунок 3" descr="Перун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4868134" cy="53732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95936" y="1916832"/>
            <a:ext cx="514806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Язычники – верили</a:t>
            </a:r>
          </a:p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в существование</a:t>
            </a:r>
          </a:p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многих  богов,</a:t>
            </a:r>
          </a:p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которые  олицетворяли </a:t>
            </a:r>
          </a:p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силы природы.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2420888"/>
            <a:ext cx="345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Высшие</a:t>
            </a:r>
          </a:p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Боги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528" y="3789040"/>
            <a:ext cx="2736304" cy="12241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accent2">
                    <a:lumMod val="75000"/>
                  </a:schemeClr>
                </a:solidFill>
              </a:rPr>
              <a:t>Сварог</a:t>
            </a:r>
            <a:endParaRPr lang="ru-RU" sz="44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228184" y="4437112"/>
            <a:ext cx="2664296" cy="12241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Волос 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56176" y="2492896"/>
            <a:ext cx="2700808" cy="12241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</a:rPr>
              <a:t>Стрибог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99792" y="5229200"/>
            <a:ext cx="2952328" cy="112474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</a:rPr>
              <a:t>Макошь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2348880"/>
            <a:ext cx="3024336" cy="1224136"/>
          </a:xfrm>
          <a:prstGeom prst="roundRect">
            <a:avLst>
              <a:gd name="adj" fmla="val 39906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</a:rPr>
              <a:t>Даждьбог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15616" y="620688"/>
            <a:ext cx="3024336" cy="12241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Перун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932040" y="548680"/>
            <a:ext cx="3816424" cy="129614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Мать- Сыра Земля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60648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Arial Black" pitchFamily="34" charset="0"/>
              </a:rPr>
              <a:t>Перун</a:t>
            </a:r>
            <a:endParaRPr lang="ru-RU" sz="5400" b="1" dirty="0">
              <a:latin typeface="Arial Black" pitchFamily="34" charset="0"/>
            </a:endParaRPr>
          </a:p>
        </p:txBody>
      </p:sp>
      <p:pic>
        <p:nvPicPr>
          <p:cNvPr id="4" name="Рисунок 3" descr="перу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1340768"/>
            <a:ext cx="3948939" cy="55172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11960" y="1772816"/>
            <a:ext cx="49320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Главный бог, покровитель князя и дружины</a:t>
            </a:r>
          </a:p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( теперь Илья Пророк)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820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Arial Black" pitchFamily="34" charset="0"/>
              </a:rPr>
              <a:t>Мать –Сыра  Земля</a:t>
            </a:r>
            <a:endParaRPr lang="ru-RU" sz="5400" b="1" dirty="0">
              <a:latin typeface="Arial Black" pitchFamily="34" charset="0"/>
            </a:endParaRPr>
          </a:p>
        </p:txBody>
      </p:sp>
      <p:pic>
        <p:nvPicPr>
          <p:cNvPr id="3" name="Рисунок 2" descr="мать сыра земл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2759" y="1254194"/>
            <a:ext cx="4901289" cy="56038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4048" y="1628800"/>
            <a:ext cx="413995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Считалась матерью всех живых существ и растений. Образ плодородия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76672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err="1" smtClean="0"/>
              <a:t>Даждьбог</a:t>
            </a:r>
            <a:endParaRPr lang="ru-RU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95936" y="1484784"/>
            <a:ext cx="51480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Сын Перуна, славянский покровитель летнего солнца, так же отвечает за плодородие.</a:t>
            </a:r>
            <a:endParaRPr lang="ru-RU" sz="4800" b="1" dirty="0"/>
          </a:p>
        </p:txBody>
      </p:sp>
      <p:pic>
        <p:nvPicPr>
          <p:cNvPr id="4" name="Рисунок 3" descr="75697694_3296663_Vedy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30877"/>
            <a:ext cx="3851920" cy="53271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err="1" smtClean="0">
                <a:latin typeface="Arial Black" pitchFamily="34" charset="0"/>
              </a:rPr>
              <a:t>Стрибог</a:t>
            </a:r>
            <a:endParaRPr lang="ru-RU" sz="5400" b="1" dirty="0">
              <a:latin typeface="Arial Black" pitchFamily="34" charset="0"/>
            </a:endParaRPr>
          </a:p>
        </p:txBody>
      </p:sp>
      <p:pic>
        <p:nvPicPr>
          <p:cNvPr id="3" name="Рисунок 2" descr="74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60848"/>
            <a:ext cx="3995935" cy="44671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3968" y="1988840"/>
            <a:ext cx="48600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Верховный бог, повелитель ветра, атмосферы, птиц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976</TotalTime>
  <Words>297</Words>
  <Application>Microsoft Office PowerPoint</Application>
  <PresentationFormat>Экран (4:3)</PresentationFormat>
  <Paragraphs>102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88</dc:creator>
  <cp:lastModifiedBy>88</cp:lastModifiedBy>
  <cp:revision>104</cp:revision>
  <dcterms:created xsi:type="dcterms:W3CDTF">2015-02-15T07:46:59Z</dcterms:created>
  <dcterms:modified xsi:type="dcterms:W3CDTF">2015-03-16T18:37:33Z</dcterms:modified>
</cp:coreProperties>
</file>