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7" r:id="rId2"/>
    <p:sldId id="259" r:id="rId3"/>
    <p:sldId id="260" r:id="rId4"/>
    <p:sldId id="265" r:id="rId5"/>
    <p:sldId id="263" r:id="rId6"/>
    <p:sldId id="273" r:id="rId7"/>
    <p:sldId id="264" r:id="rId8"/>
    <p:sldId id="266" r:id="rId9"/>
    <p:sldId id="267" r:id="rId10"/>
    <p:sldId id="274" r:id="rId11"/>
    <p:sldId id="275" r:id="rId12"/>
    <p:sldId id="276" r:id="rId13"/>
    <p:sldId id="277" r:id="rId14"/>
    <p:sldId id="271" r:id="rId1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6699FF"/>
    <a:srgbClr val="FF3300"/>
    <a:srgbClr val="6600FF"/>
    <a:srgbClr val="FF0066"/>
    <a:srgbClr val="99FFCC"/>
    <a:srgbClr val="FFCCFF"/>
    <a:srgbClr val="3366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24" autoAdjust="0"/>
  </p:normalViewPr>
  <p:slideViewPr>
    <p:cSldViewPr>
      <p:cViewPr varScale="1">
        <p:scale>
          <a:sx n="110" d="100"/>
          <a:sy n="110" d="100"/>
        </p:scale>
        <p:origin x="-164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CE1DA078-25E5-4019-972A-F1E5120349DA}" type="slidenum">
              <a:rPr lang="ru-RU"/>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03FE256E-AB9D-4042-B6F1-DCF2B1121330}" type="slidenum">
              <a:rPr lang="ru-RU"/>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D429D84F-7225-4094-BB7D-508981D266B5}"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16D46963-7DDA-4782-8FD9-70EBA3E96494}"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67FA153-6D0C-4D21-BC0F-18AABFB447CF}" type="slidenum">
              <a:rPr lang="ru-RU"/>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4A14CF09-A2EE-453A-977E-2CB865DD82B2}" type="slidenum">
              <a:rPr lang="ru-RU"/>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A7311D56-B3AF-4BCA-BD4F-9B6D0C2D403A}" type="slidenum">
              <a:rPr lang="ru-RU"/>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0D1C2573-ADC9-4A74-B3FE-B74E49146FEF}" type="slidenum">
              <a:rPr lang="ru-RU"/>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47452BF9-A39B-4845-9C37-68387A173F2E}" type="slidenum">
              <a:rPr lang="ru-RU"/>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662116D-FF1B-4806-AA2F-BC187364D7F6}" type="slidenum">
              <a:rPr lang="ru-RU"/>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A4E8BE9A-E877-4B26-907A-6F32CB138EF0}" type="slidenum">
              <a:rPr lang="ru-RU"/>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40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1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ru-RU"/>
          </a:p>
        </p:txBody>
      </p:sp>
      <p:sp>
        <p:nvSpPr>
          <p:cNvPr id="41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410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C1DC2B4-FA37-4060-A7B4-6AB314A23A36}"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gif"/></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11560" y="2997200"/>
            <a:ext cx="7704856" cy="1470025"/>
          </a:xfrm>
        </p:spPr>
        <p:txBody>
          <a:bodyPr/>
          <a:lstStyle/>
          <a:p>
            <a:r>
              <a:rPr lang="de-DE" dirty="0" err="1" smtClean="0">
                <a:solidFill>
                  <a:schemeClr val="bg1"/>
                </a:solidFill>
              </a:rPr>
              <a:t>What</a:t>
            </a:r>
            <a:r>
              <a:rPr lang="de-DE" dirty="0" smtClean="0">
                <a:solidFill>
                  <a:schemeClr val="bg1"/>
                </a:solidFill>
              </a:rPr>
              <a:t> </a:t>
            </a:r>
            <a:r>
              <a:rPr lang="de-DE" dirty="0" err="1" smtClean="0">
                <a:solidFill>
                  <a:schemeClr val="bg1"/>
                </a:solidFill>
              </a:rPr>
              <a:t>is</a:t>
            </a:r>
            <a:r>
              <a:rPr lang="de-DE" dirty="0" smtClean="0">
                <a:solidFill>
                  <a:schemeClr val="bg1"/>
                </a:solidFill>
              </a:rPr>
              <a:t> </a:t>
            </a:r>
            <a:r>
              <a:rPr lang="de-DE" dirty="0" err="1" smtClean="0">
                <a:solidFill>
                  <a:schemeClr val="bg1"/>
                </a:solidFill>
              </a:rPr>
              <a:t>the</a:t>
            </a:r>
            <a:r>
              <a:rPr lang="de-DE" dirty="0" smtClean="0">
                <a:solidFill>
                  <a:schemeClr val="bg1"/>
                </a:solidFill>
              </a:rPr>
              <a:t> </a:t>
            </a:r>
            <a:r>
              <a:rPr lang="de-DE" dirty="0" err="1" smtClean="0">
                <a:solidFill>
                  <a:schemeClr val="bg1"/>
                </a:solidFill>
              </a:rPr>
              <a:t>weather</a:t>
            </a:r>
            <a:r>
              <a:rPr lang="ru-RU" dirty="0" smtClean="0">
                <a:solidFill>
                  <a:schemeClr val="bg1"/>
                </a:solidFill>
              </a:rPr>
              <a:t>?</a:t>
            </a:r>
            <a:endParaRPr lang="ru-RU" dirty="0">
              <a:solidFill>
                <a:schemeClr val="bg1"/>
              </a:solidFill>
            </a:endParaRPr>
          </a:p>
        </p:txBody>
      </p:sp>
      <p:pic>
        <p:nvPicPr>
          <p:cNvPr id="5125" name="Picture 5" descr="1"/>
          <p:cNvPicPr>
            <a:picLocks noChangeAspect="1" noChangeArrowheads="1"/>
          </p:cNvPicPr>
          <p:nvPr/>
        </p:nvPicPr>
        <p:blipFill>
          <a:blip r:embed="rId3" cstate="print"/>
          <a:srcRect/>
          <a:stretch>
            <a:fillRect/>
          </a:stretch>
        </p:blipFill>
        <p:spPr bwMode="auto">
          <a:xfrm>
            <a:off x="3132138" y="620713"/>
            <a:ext cx="3024187" cy="2268537"/>
          </a:xfrm>
          <a:prstGeom prst="rect">
            <a:avLst/>
          </a:prstGeom>
          <a:noFill/>
          <a:ln w="57150">
            <a:solidFill>
              <a:srgbClr val="3366CC"/>
            </a:solid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332656"/>
            <a:ext cx="7772400" cy="4572000"/>
          </a:xfrm>
        </p:spPr>
        <p:txBody>
          <a:bodyPr/>
          <a:lstStyle/>
          <a:p>
            <a:r>
              <a:rPr lang="en-US" sz="2400" dirty="0" smtClean="0"/>
              <a:t>The weather is a subject we can always talk about. It often changes and brings cold and heat, sunshine and rain, frost and snow. One day is often unlike the next. In summer the sun shines, often there is no wind and there are no clouds in the sky which is blue and beautiful. We can see stars and the moon at night and people like walks, outdoor games and sports in the fresh air.</a:t>
            </a:r>
            <a:endParaRPr lang="ru-RU" sz="2400" dirty="0"/>
          </a:p>
        </p:txBody>
      </p:sp>
      <p:pic>
        <p:nvPicPr>
          <p:cNvPr id="1026" name="Picture 2" descr="C:\Users\Student\Desktop\leto2.jpg"/>
          <p:cNvPicPr>
            <a:picLocks noChangeAspect="1" noChangeArrowheads="1"/>
          </p:cNvPicPr>
          <p:nvPr/>
        </p:nvPicPr>
        <p:blipFill>
          <a:blip r:embed="rId2" cstate="print"/>
          <a:srcRect/>
          <a:stretch>
            <a:fillRect/>
          </a:stretch>
        </p:blipFill>
        <p:spPr bwMode="auto">
          <a:xfrm>
            <a:off x="3275856" y="3284984"/>
            <a:ext cx="5292080" cy="3069726"/>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332656"/>
            <a:ext cx="7772400" cy="4572000"/>
          </a:xfrm>
        </p:spPr>
        <p:txBody>
          <a:bodyPr/>
          <a:lstStyle/>
          <a:p>
            <a:r>
              <a:rPr lang="en-US" sz="2400" dirty="0" smtClean="0"/>
              <a:t>When autumn comes, the days become shorter and colder. It gets dark earlier and often heavy clouds cover the sky bringing rain with them.</a:t>
            </a:r>
            <a:br>
              <a:rPr lang="en-US" sz="2400" dirty="0" smtClean="0"/>
            </a:br>
            <a:r>
              <a:rPr lang="en-US" sz="2400" dirty="0" smtClean="0"/>
              <a:t>Sometimes there is heavy rain, so that an umbrella or a raincoat is necessary if we don't want to get wet through. Then you can hear people say, "What bad weather! When is this rain going to stop?" Many people then catch cold and must go to bed. Then a fire at home is so pleasant.</a:t>
            </a:r>
            <a:endParaRPr lang="ru-RU" sz="2400" dirty="0"/>
          </a:p>
        </p:txBody>
      </p:sp>
      <p:pic>
        <p:nvPicPr>
          <p:cNvPr id="2050" name="Picture 2" descr="C:\Users\Student\Desktop\luxfon.com_5571.jpg"/>
          <p:cNvPicPr>
            <a:picLocks noChangeAspect="1" noChangeArrowheads="1"/>
          </p:cNvPicPr>
          <p:nvPr/>
        </p:nvPicPr>
        <p:blipFill>
          <a:blip r:embed="rId2" cstate="print"/>
          <a:srcRect/>
          <a:stretch>
            <a:fillRect/>
          </a:stretch>
        </p:blipFill>
        <p:spPr bwMode="auto">
          <a:xfrm>
            <a:off x="539552" y="3765020"/>
            <a:ext cx="4249316" cy="2832614"/>
          </a:xfrm>
          <a:prstGeom prst="rect">
            <a:avLst/>
          </a:prstGeom>
          <a:noFill/>
        </p:spPr>
      </p:pic>
      <p:pic>
        <p:nvPicPr>
          <p:cNvPr id="2051" name="Picture 3" descr="C:\Users\Student\Desktop\60564.jpg"/>
          <p:cNvPicPr>
            <a:picLocks noChangeAspect="1" noChangeArrowheads="1"/>
          </p:cNvPicPr>
          <p:nvPr/>
        </p:nvPicPr>
        <p:blipFill>
          <a:blip r:embed="rId3" cstate="print"/>
          <a:srcRect/>
          <a:stretch>
            <a:fillRect/>
          </a:stretch>
        </p:blipFill>
        <p:spPr bwMode="auto">
          <a:xfrm>
            <a:off x="5148064" y="4077072"/>
            <a:ext cx="3712912" cy="252028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332656"/>
            <a:ext cx="7772400" cy="4572000"/>
          </a:xfrm>
        </p:spPr>
        <p:txBody>
          <a:bodyPr/>
          <a:lstStyle/>
          <a:p>
            <a:r>
              <a:rPr lang="en-US" sz="2800" dirty="0" smtClean="0"/>
              <a:t>At last frost and snow come.</a:t>
            </a:r>
            <a:br>
              <a:rPr lang="en-US" sz="2800" dirty="0" smtClean="0"/>
            </a:br>
            <a:r>
              <a:rPr lang="en-US" sz="2800" dirty="0" smtClean="0"/>
              <a:t>Fields, forests and houses are covered with snow and rivers and lakes with ice. But spring again brings sunshine and warm winds. Sometimes it snows but snow will not remain long, it will melt in the warm sun</a:t>
            </a:r>
            <a:r>
              <a:rPr lang="en-US" sz="2400" dirty="0" smtClean="0"/>
              <a:t>.</a:t>
            </a:r>
            <a:endParaRPr lang="ru-RU" sz="2400" dirty="0"/>
          </a:p>
        </p:txBody>
      </p:sp>
      <p:pic>
        <p:nvPicPr>
          <p:cNvPr id="3074" name="Picture 2" descr="C:\Users\Student\Desktop\26092.jpg"/>
          <p:cNvPicPr>
            <a:picLocks noChangeAspect="1" noChangeArrowheads="1"/>
          </p:cNvPicPr>
          <p:nvPr/>
        </p:nvPicPr>
        <p:blipFill>
          <a:blip r:embed="rId2" cstate="print"/>
          <a:srcRect/>
          <a:stretch>
            <a:fillRect/>
          </a:stretch>
        </p:blipFill>
        <p:spPr bwMode="auto">
          <a:xfrm>
            <a:off x="251520" y="3140968"/>
            <a:ext cx="4032059" cy="2736304"/>
          </a:xfrm>
          <a:prstGeom prst="rect">
            <a:avLst/>
          </a:prstGeom>
          <a:noFill/>
        </p:spPr>
      </p:pic>
      <p:pic>
        <p:nvPicPr>
          <p:cNvPr id="3075" name="Picture 3" descr="C:\Users\Student\Desktop\22144.jpg"/>
          <p:cNvPicPr>
            <a:picLocks noChangeAspect="1" noChangeArrowheads="1"/>
          </p:cNvPicPr>
          <p:nvPr/>
        </p:nvPicPr>
        <p:blipFill>
          <a:blip r:embed="rId3" cstate="print"/>
          <a:srcRect/>
          <a:stretch>
            <a:fillRect/>
          </a:stretch>
        </p:blipFill>
        <p:spPr bwMode="auto">
          <a:xfrm>
            <a:off x="5076056" y="3573016"/>
            <a:ext cx="3783112" cy="256809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332656"/>
            <a:ext cx="7772400" cy="4572000"/>
          </a:xfrm>
        </p:spPr>
        <p:txBody>
          <a:bodyPr/>
          <a:lstStyle/>
          <a:p>
            <a:r>
              <a:rPr lang="en-US" sz="2400" dirty="0" smtClean="0"/>
              <a:t>Spring will bring bright sunshine, green grass and flowers.</a:t>
            </a:r>
            <a:br>
              <a:rPr lang="en-US" sz="2400" dirty="0" smtClean="0"/>
            </a:br>
            <a:r>
              <a:rPr lang="en-US" sz="2400" dirty="0" smtClean="0"/>
              <a:t>We usually say: "A nice day", "Not a bad day" or "It's nice weather for the time of the year" if the weather is fine.</a:t>
            </a:r>
            <a:br>
              <a:rPr lang="en-US" sz="2400" dirty="0" smtClean="0"/>
            </a:br>
            <a:r>
              <a:rPr lang="en-US" sz="2400" dirty="0" smtClean="0"/>
              <a:t>We can say: "It looks like rain", "It looks like snow" of "It's bad weather" when the weather is bad.</a:t>
            </a:r>
            <a:endParaRPr lang="ru-RU" sz="2400" dirty="0"/>
          </a:p>
        </p:txBody>
      </p:sp>
      <p:pic>
        <p:nvPicPr>
          <p:cNvPr id="4098" name="Picture 2" descr="C:\Users\Student\Desktop\images.jpg"/>
          <p:cNvPicPr>
            <a:picLocks noChangeAspect="1" noChangeArrowheads="1"/>
          </p:cNvPicPr>
          <p:nvPr/>
        </p:nvPicPr>
        <p:blipFill>
          <a:blip r:embed="rId2" cstate="print"/>
          <a:srcRect/>
          <a:stretch>
            <a:fillRect/>
          </a:stretch>
        </p:blipFill>
        <p:spPr bwMode="auto">
          <a:xfrm>
            <a:off x="251520" y="3501008"/>
            <a:ext cx="3332185" cy="2495922"/>
          </a:xfrm>
          <a:prstGeom prst="rect">
            <a:avLst/>
          </a:prstGeom>
          <a:noFill/>
        </p:spPr>
      </p:pic>
      <p:pic>
        <p:nvPicPr>
          <p:cNvPr id="4099" name="Picture 3" descr="C:\Users\Student\Desktop\luxfon.com_8478.jpg"/>
          <p:cNvPicPr>
            <a:picLocks noChangeAspect="1" noChangeArrowheads="1"/>
          </p:cNvPicPr>
          <p:nvPr/>
        </p:nvPicPr>
        <p:blipFill>
          <a:blip r:embed="rId3" cstate="print"/>
          <a:srcRect/>
          <a:stretch>
            <a:fillRect/>
          </a:stretch>
        </p:blipFill>
        <p:spPr bwMode="auto">
          <a:xfrm>
            <a:off x="3851920" y="3068960"/>
            <a:ext cx="4880621" cy="3253446"/>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endParaRPr lang="ru-RU"/>
          </a:p>
        </p:txBody>
      </p:sp>
      <p:sp>
        <p:nvSpPr>
          <p:cNvPr id="19463" name="WordArt 7"/>
          <p:cNvSpPr>
            <a:spLocks noChangeArrowheads="1" noChangeShapeType="1" noTextEdit="1"/>
          </p:cNvSpPr>
          <p:nvPr/>
        </p:nvSpPr>
        <p:spPr bwMode="auto">
          <a:xfrm>
            <a:off x="4859338" y="3141663"/>
            <a:ext cx="3732212" cy="865187"/>
          </a:xfrm>
          <a:prstGeom prst="rect">
            <a:avLst/>
          </a:prstGeom>
        </p:spPr>
        <p:txBody>
          <a:bodyPr wrap="none" fromWordArt="1">
            <a:prstTxWarp prst="textPlain">
              <a:avLst>
                <a:gd name="adj" fmla="val 50000"/>
              </a:avLst>
            </a:prstTxWarp>
          </a:bodyPr>
          <a:lstStyle/>
          <a:p>
            <a:pPr algn="ctr"/>
            <a:r>
              <a:rPr lang="de-DE" sz="3600" kern="10" dirty="0" err="1" smtClean="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rPr>
              <a:t>Thank</a:t>
            </a:r>
            <a:r>
              <a:rPr lang="de-DE" sz="3600" kern="10" dirty="0" smtClean="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rPr>
              <a:t> </a:t>
            </a:r>
            <a:r>
              <a:rPr lang="de-DE" sz="3600" kern="10" dirty="0" err="1" smtClean="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rPr>
              <a:t>you</a:t>
            </a:r>
            <a:r>
              <a:rPr lang="ru-RU" sz="3600" kern="10" dirty="0" smtClean="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rPr>
              <a:t>!</a:t>
            </a:r>
            <a:endParaRPr lang="ru-RU" sz="3600" kern="10" dirty="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endParaRPr>
          </a:p>
        </p:txBody>
      </p:sp>
      <p:pic>
        <p:nvPicPr>
          <p:cNvPr id="19464" name="Picture 8" descr="09303e5418f34c7c007e3bc9be498e8b"/>
          <p:cNvPicPr>
            <a:picLocks noChangeAspect="1" noChangeArrowheads="1" noCrop="1"/>
          </p:cNvPicPr>
          <p:nvPr/>
        </p:nvPicPr>
        <p:blipFill>
          <a:blip r:embed="rId2" cstate="print"/>
          <a:srcRect/>
          <a:stretch>
            <a:fillRect/>
          </a:stretch>
        </p:blipFill>
        <p:spPr bwMode="auto">
          <a:xfrm>
            <a:off x="250825" y="1700213"/>
            <a:ext cx="4560888" cy="376555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979613" y="188913"/>
            <a:ext cx="5688012" cy="777875"/>
          </a:xfrm>
        </p:spPr>
        <p:txBody>
          <a:bodyPr/>
          <a:lstStyle/>
          <a:p>
            <a:r>
              <a:rPr lang="en-U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What words can not describe the weather?</a:t>
            </a:r>
            <a:endParaRPr lang="ru-RU" sz="3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7172" name="Text Box 4"/>
          <p:cNvSpPr txBox="1">
            <a:spLocks noChangeArrowheads="1"/>
          </p:cNvSpPr>
          <p:nvPr/>
        </p:nvSpPr>
        <p:spPr bwMode="auto">
          <a:xfrm>
            <a:off x="611188" y="1435100"/>
            <a:ext cx="936475" cy="584775"/>
          </a:xfrm>
          <a:prstGeom prst="rect">
            <a:avLst/>
          </a:prstGeom>
          <a:solidFill>
            <a:srgbClr val="BBEBB3"/>
          </a:solidFill>
          <a:ln w="38100">
            <a:solidFill>
              <a:srgbClr val="00CC00"/>
            </a:solidFill>
            <a:miter lim="800000"/>
            <a:headEnd/>
            <a:tailEnd/>
          </a:ln>
          <a:effectLst/>
        </p:spPr>
        <p:txBody>
          <a:bodyPr wrap="none">
            <a:spAutoFit/>
          </a:bodyPr>
          <a:lstStyle/>
          <a:p>
            <a:r>
              <a:rPr lang="en-US" sz="3200" dirty="0" smtClean="0"/>
              <a:t>cold</a:t>
            </a:r>
            <a:endParaRPr lang="ru-RU" sz="3200" dirty="0"/>
          </a:p>
        </p:txBody>
      </p:sp>
      <p:sp>
        <p:nvSpPr>
          <p:cNvPr id="7173" name="Text Box 5"/>
          <p:cNvSpPr txBox="1">
            <a:spLocks noChangeArrowheads="1"/>
          </p:cNvSpPr>
          <p:nvPr/>
        </p:nvSpPr>
        <p:spPr bwMode="auto">
          <a:xfrm>
            <a:off x="6659563" y="1435100"/>
            <a:ext cx="1072730" cy="584775"/>
          </a:xfrm>
          <a:prstGeom prst="rect">
            <a:avLst/>
          </a:prstGeom>
          <a:solidFill>
            <a:schemeClr val="accent1"/>
          </a:solidFill>
          <a:ln w="38100">
            <a:solidFill>
              <a:schemeClr val="accent2"/>
            </a:solidFill>
            <a:miter lim="800000"/>
            <a:headEnd/>
            <a:tailEnd/>
          </a:ln>
          <a:effectLst/>
        </p:spPr>
        <p:txBody>
          <a:bodyPr wrap="none">
            <a:spAutoFit/>
          </a:bodyPr>
          <a:lstStyle/>
          <a:p>
            <a:r>
              <a:rPr lang="en-US" sz="3200" dirty="0" smtClean="0"/>
              <a:t>rainy</a:t>
            </a:r>
            <a:endParaRPr lang="ru-RU" sz="3200" dirty="0"/>
          </a:p>
        </p:txBody>
      </p:sp>
      <p:sp>
        <p:nvSpPr>
          <p:cNvPr id="7174" name="Text Box 6"/>
          <p:cNvSpPr txBox="1">
            <a:spLocks noChangeArrowheads="1"/>
          </p:cNvSpPr>
          <p:nvPr/>
        </p:nvSpPr>
        <p:spPr bwMode="auto">
          <a:xfrm>
            <a:off x="3779838" y="4581525"/>
            <a:ext cx="731290" cy="584775"/>
          </a:xfrm>
          <a:prstGeom prst="rect">
            <a:avLst/>
          </a:prstGeom>
          <a:solidFill>
            <a:srgbClr val="ADF1BF"/>
          </a:solidFill>
          <a:ln w="38100">
            <a:solidFill>
              <a:srgbClr val="00FF00"/>
            </a:solidFill>
            <a:miter lim="800000"/>
            <a:headEnd/>
            <a:tailEnd/>
          </a:ln>
          <a:effectLst/>
        </p:spPr>
        <p:txBody>
          <a:bodyPr wrap="none">
            <a:spAutoFit/>
          </a:bodyPr>
          <a:lstStyle/>
          <a:p>
            <a:r>
              <a:rPr lang="en-US" sz="3200" dirty="0" smtClean="0"/>
              <a:t>big</a:t>
            </a:r>
            <a:endParaRPr lang="ru-RU" sz="3200" dirty="0"/>
          </a:p>
        </p:txBody>
      </p:sp>
      <p:sp>
        <p:nvSpPr>
          <p:cNvPr id="7175" name="Text Box 7"/>
          <p:cNvSpPr txBox="1">
            <a:spLocks noChangeArrowheads="1"/>
          </p:cNvSpPr>
          <p:nvPr/>
        </p:nvSpPr>
        <p:spPr bwMode="auto">
          <a:xfrm>
            <a:off x="755650" y="2636838"/>
            <a:ext cx="753732" cy="584775"/>
          </a:xfrm>
          <a:prstGeom prst="rect">
            <a:avLst/>
          </a:prstGeom>
          <a:solidFill>
            <a:srgbClr val="CC99FF"/>
          </a:solidFill>
          <a:ln w="38100">
            <a:solidFill>
              <a:srgbClr val="FF00FF"/>
            </a:solidFill>
            <a:miter lim="800000"/>
            <a:headEnd/>
            <a:tailEnd/>
          </a:ln>
          <a:effectLst/>
        </p:spPr>
        <p:txBody>
          <a:bodyPr wrap="none">
            <a:spAutoFit/>
          </a:bodyPr>
          <a:lstStyle/>
          <a:p>
            <a:r>
              <a:rPr lang="en-US" sz="3200" dirty="0" smtClean="0"/>
              <a:t>dry</a:t>
            </a:r>
            <a:endParaRPr lang="ru-RU" sz="3200" dirty="0"/>
          </a:p>
        </p:txBody>
      </p:sp>
      <p:sp>
        <p:nvSpPr>
          <p:cNvPr id="7176" name="Text Box 8"/>
          <p:cNvSpPr txBox="1">
            <a:spLocks noChangeArrowheads="1"/>
          </p:cNvSpPr>
          <p:nvPr/>
        </p:nvSpPr>
        <p:spPr bwMode="auto">
          <a:xfrm>
            <a:off x="3635375" y="3357563"/>
            <a:ext cx="1277914" cy="584775"/>
          </a:xfrm>
          <a:prstGeom prst="rect">
            <a:avLst/>
          </a:prstGeom>
          <a:solidFill>
            <a:srgbClr val="FFFF66"/>
          </a:solidFill>
          <a:ln w="38100">
            <a:solidFill>
              <a:srgbClr val="CC6600"/>
            </a:solidFill>
            <a:miter lim="800000"/>
            <a:headEnd/>
            <a:tailEnd/>
          </a:ln>
          <a:effectLst/>
        </p:spPr>
        <p:txBody>
          <a:bodyPr wrap="none">
            <a:spAutoFit/>
          </a:bodyPr>
          <a:lstStyle/>
          <a:p>
            <a:r>
              <a:rPr lang="en-US" sz="3200" dirty="0" smtClean="0"/>
              <a:t>sunny</a:t>
            </a:r>
            <a:endParaRPr lang="ru-RU" sz="3200" dirty="0"/>
          </a:p>
        </p:txBody>
      </p:sp>
      <p:sp>
        <p:nvSpPr>
          <p:cNvPr id="7177" name="Text Box 9"/>
          <p:cNvSpPr txBox="1">
            <a:spLocks noChangeArrowheads="1"/>
          </p:cNvSpPr>
          <p:nvPr/>
        </p:nvSpPr>
        <p:spPr bwMode="auto">
          <a:xfrm>
            <a:off x="6948488" y="4100513"/>
            <a:ext cx="1233030" cy="584775"/>
          </a:xfrm>
          <a:prstGeom prst="rect">
            <a:avLst/>
          </a:prstGeom>
          <a:solidFill>
            <a:srgbClr val="00FFFF"/>
          </a:solidFill>
          <a:ln w="38100">
            <a:solidFill>
              <a:schemeClr val="accent2"/>
            </a:solidFill>
            <a:miter lim="800000"/>
            <a:headEnd/>
            <a:tailEnd/>
          </a:ln>
          <a:effectLst/>
        </p:spPr>
        <p:txBody>
          <a:bodyPr wrap="none">
            <a:spAutoFit/>
          </a:bodyPr>
          <a:lstStyle/>
          <a:p>
            <a:r>
              <a:rPr lang="en-US" sz="3200" dirty="0" smtClean="0"/>
              <a:t>windy</a:t>
            </a:r>
            <a:endParaRPr lang="ru-RU" sz="3200" dirty="0"/>
          </a:p>
        </p:txBody>
      </p:sp>
      <p:sp>
        <p:nvSpPr>
          <p:cNvPr id="7179" name="Text Box 11"/>
          <p:cNvSpPr txBox="1">
            <a:spLocks noChangeArrowheads="1"/>
          </p:cNvSpPr>
          <p:nvPr/>
        </p:nvSpPr>
        <p:spPr bwMode="auto">
          <a:xfrm>
            <a:off x="468313" y="4149725"/>
            <a:ext cx="1095172" cy="584775"/>
          </a:xfrm>
          <a:prstGeom prst="rect">
            <a:avLst/>
          </a:prstGeom>
          <a:solidFill>
            <a:srgbClr val="507BF6"/>
          </a:solidFill>
          <a:ln w="38100">
            <a:solidFill>
              <a:schemeClr val="accent2"/>
            </a:solidFill>
            <a:miter lim="800000"/>
            <a:headEnd/>
            <a:tailEnd/>
          </a:ln>
          <a:effectLst/>
        </p:spPr>
        <p:txBody>
          <a:bodyPr wrap="none">
            <a:spAutoFit/>
          </a:bodyPr>
          <a:lstStyle/>
          <a:p>
            <a:r>
              <a:rPr lang="en-US" sz="3200" dirty="0" smtClean="0"/>
              <a:t>short</a:t>
            </a:r>
            <a:endParaRPr lang="ru-RU" sz="3200" dirty="0"/>
          </a:p>
        </p:txBody>
      </p:sp>
      <p:sp>
        <p:nvSpPr>
          <p:cNvPr id="7180" name="Text Box 12"/>
          <p:cNvSpPr txBox="1">
            <a:spLocks noChangeArrowheads="1"/>
          </p:cNvSpPr>
          <p:nvPr/>
        </p:nvSpPr>
        <p:spPr bwMode="auto">
          <a:xfrm>
            <a:off x="3563938" y="1773238"/>
            <a:ext cx="1141659" cy="584775"/>
          </a:xfrm>
          <a:prstGeom prst="rect">
            <a:avLst/>
          </a:prstGeom>
          <a:solidFill>
            <a:srgbClr val="D1693F"/>
          </a:solidFill>
          <a:ln w="38100">
            <a:solidFill>
              <a:srgbClr val="A50021"/>
            </a:solidFill>
            <a:miter lim="800000"/>
            <a:headEnd/>
            <a:tailEnd/>
          </a:ln>
          <a:effectLst/>
        </p:spPr>
        <p:txBody>
          <a:bodyPr wrap="none">
            <a:spAutoFit/>
          </a:bodyPr>
          <a:lstStyle/>
          <a:p>
            <a:r>
              <a:rPr lang="en-US" sz="3200" dirty="0" smtClean="0"/>
              <a:t>small</a:t>
            </a:r>
            <a:endParaRPr lang="ru-RU" sz="3200" dirty="0"/>
          </a:p>
        </p:txBody>
      </p:sp>
      <p:sp>
        <p:nvSpPr>
          <p:cNvPr id="7181" name="Text Box 13"/>
          <p:cNvSpPr txBox="1">
            <a:spLocks noChangeArrowheads="1"/>
          </p:cNvSpPr>
          <p:nvPr/>
        </p:nvSpPr>
        <p:spPr bwMode="auto">
          <a:xfrm>
            <a:off x="1835150" y="5445125"/>
            <a:ext cx="1095172" cy="584775"/>
          </a:xfrm>
          <a:prstGeom prst="rect">
            <a:avLst/>
          </a:prstGeom>
          <a:solidFill>
            <a:srgbClr val="C9EE10"/>
          </a:solidFill>
          <a:ln w="38100">
            <a:solidFill>
              <a:srgbClr val="669900"/>
            </a:solidFill>
            <a:miter lim="800000"/>
            <a:headEnd/>
            <a:tailEnd/>
          </a:ln>
          <a:effectLst/>
        </p:spPr>
        <p:txBody>
          <a:bodyPr wrap="none">
            <a:spAutoFit/>
          </a:bodyPr>
          <a:lstStyle/>
          <a:p>
            <a:r>
              <a:rPr lang="en-US" sz="3200" dirty="0" smtClean="0"/>
              <a:t>large</a:t>
            </a:r>
            <a:endParaRPr lang="ru-RU" sz="3200" dirty="0"/>
          </a:p>
        </p:txBody>
      </p:sp>
      <p:sp>
        <p:nvSpPr>
          <p:cNvPr id="7182" name="Text Box 14"/>
          <p:cNvSpPr txBox="1">
            <a:spLocks noChangeArrowheads="1"/>
          </p:cNvSpPr>
          <p:nvPr/>
        </p:nvSpPr>
        <p:spPr bwMode="auto">
          <a:xfrm>
            <a:off x="5580063" y="5516563"/>
            <a:ext cx="1186543" cy="584775"/>
          </a:xfrm>
          <a:prstGeom prst="rect">
            <a:avLst/>
          </a:prstGeom>
          <a:solidFill>
            <a:srgbClr val="F4BAAA"/>
          </a:solidFill>
          <a:ln w="38100">
            <a:solidFill>
              <a:srgbClr val="FF9966"/>
            </a:solidFill>
            <a:miter lim="800000"/>
            <a:headEnd/>
            <a:tailEnd/>
          </a:ln>
          <a:effectLst/>
        </p:spPr>
        <p:txBody>
          <a:bodyPr wrap="none">
            <a:spAutoFit/>
          </a:bodyPr>
          <a:lstStyle/>
          <a:p>
            <a:r>
              <a:rPr lang="en-US" sz="3200" dirty="0" smtClean="0"/>
              <a:t>warm</a:t>
            </a:r>
            <a:endParaRPr lang="ru-RU" sz="3200" dirty="0"/>
          </a:p>
        </p:txBody>
      </p:sp>
      <p:sp>
        <p:nvSpPr>
          <p:cNvPr id="7183" name="Text Box 15"/>
          <p:cNvSpPr txBox="1">
            <a:spLocks noChangeArrowheads="1"/>
          </p:cNvSpPr>
          <p:nvPr/>
        </p:nvSpPr>
        <p:spPr bwMode="auto">
          <a:xfrm>
            <a:off x="7235825" y="2708275"/>
            <a:ext cx="1436612" cy="584775"/>
          </a:xfrm>
          <a:prstGeom prst="rect">
            <a:avLst/>
          </a:prstGeom>
          <a:solidFill>
            <a:srgbClr val="EC466A"/>
          </a:solidFill>
          <a:ln w="38100">
            <a:solidFill>
              <a:srgbClr val="A50021"/>
            </a:solidFill>
            <a:miter lim="800000"/>
            <a:headEnd/>
            <a:tailEnd/>
          </a:ln>
          <a:effectLst/>
        </p:spPr>
        <p:txBody>
          <a:bodyPr wrap="none">
            <a:spAutoFit/>
          </a:bodyPr>
          <a:lstStyle/>
          <a:p>
            <a:r>
              <a:rPr lang="en-US" sz="3200" dirty="0" smtClean="0"/>
              <a:t>narrow</a:t>
            </a:r>
            <a:endParaRPr lang="ru-RU" sz="3200" dirty="0"/>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7180"/>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7180"/>
                                        </p:tgtEl>
                                        <p:attrNameLst>
                                          <p:attrName>style.visibility</p:attrName>
                                        </p:attrNameLst>
                                      </p:cBhvr>
                                      <p:to>
                                        <p:strVal val="hidden"/>
                                      </p:to>
                                    </p:set>
                                  </p:childTnLst>
                                </p:cTn>
                              </p:par>
                            </p:childTnLst>
                          </p:cTn>
                        </p:par>
                      </p:childTnLst>
                    </p:cTn>
                  </p:par>
                </p:childTnLst>
              </p:cTn>
              <p:nextCondLst>
                <p:cond evt="onClick" delay="0">
                  <p:tgtEl>
                    <p:spTgt spid="7180"/>
                  </p:tgtEl>
                </p:cond>
              </p:nextCondLst>
            </p:seq>
            <p:seq concurrent="1" nextAc="seek">
              <p:cTn id="7" restart="whenNotActive" fill="hold" evtFilter="cancelBubble" nodeType="interactiveSeq">
                <p:stCondLst>
                  <p:cond evt="onClick" delay="0">
                    <p:tgtEl>
                      <p:spTgt spid="7179"/>
                    </p:tgtEl>
                  </p:cond>
                </p:stCondLst>
                <p:endSync evt="end" delay="0">
                  <p:rtn val="all"/>
                </p:endSync>
                <p:childTnLst>
                  <p:par>
                    <p:cTn id="8" fill="hold">
                      <p:stCondLst>
                        <p:cond delay="0"/>
                      </p:stCondLst>
                      <p:childTnLst>
                        <p:par>
                          <p:cTn id="9" fill="hold">
                            <p:stCondLst>
                              <p:cond delay="0"/>
                            </p:stCondLst>
                            <p:childTnLst>
                              <p:par>
                                <p:cTn id="10" presetID="1" presetClass="exit" presetSubtype="0" fill="hold" grpId="0" nodeType="clickEffect">
                                  <p:stCondLst>
                                    <p:cond delay="0"/>
                                  </p:stCondLst>
                                  <p:childTnLst>
                                    <p:set>
                                      <p:cBhvr>
                                        <p:cTn id="11" dur="1" fill="hold">
                                          <p:stCondLst>
                                            <p:cond delay="0"/>
                                          </p:stCondLst>
                                        </p:cTn>
                                        <p:tgtEl>
                                          <p:spTgt spid="7179"/>
                                        </p:tgtEl>
                                        <p:attrNameLst>
                                          <p:attrName>style.visibility</p:attrName>
                                        </p:attrNameLst>
                                      </p:cBhvr>
                                      <p:to>
                                        <p:strVal val="hidden"/>
                                      </p:to>
                                    </p:set>
                                  </p:childTnLst>
                                </p:cTn>
                              </p:par>
                            </p:childTnLst>
                          </p:cTn>
                        </p:par>
                      </p:childTnLst>
                    </p:cTn>
                  </p:par>
                </p:childTnLst>
              </p:cTn>
              <p:nextCondLst>
                <p:cond evt="onClick" delay="0">
                  <p:tgtEl>
                    <p:spTgt spid="7179"/>
                  </p:tgtEl>
                </p:cond>
              </p:nextCondLst>
            </p:seq>
            <p:seq concurrent="1" nextAc="seek">
              <p:cTn id="12" restart="whenNotActive" fill="hold" evtFilter="cancelBubble" nodeType="interactiveSeq">
                <p:stCondLst>
                  <p:cond evt="onClick" delay="0">
                    <p:tgtEl>
                      <p:spTgt spid="7183"/>
                    </p:tgtEl>
                  </p:cond>
                </p:stCondLst>
                <p:endSync evt="end" delay="0">
                  <p:rtn val="all"/>
                </p:endSync>
                <p:childTnLst>
                  <p:par>
                    <p:cTn id="13" fill="hold">
                      <p:stCondLst>
                        <p:cond delay="0"/>
                      </p:stCondLst>
                      <p:childTnLst>
                        <p:par>
                          <p:cTn id="14" fill="hold">
                            <p:stCondLst>
                              <p:cond delay="0"/>
                            </p:stCondLst>
                            <p:childTnLst>
                              <p:par>
                                <p:cTn id="15" presetID="1" presetClass="exit" presetSubtype="0" fill="hold" grpId="0" nodeType="clickEffect">
                                  <p:stCondLst>
                                    <p:cond delay="0"/>
                                  </p:stCondLst>
                                  <p:childTnLst>
                                    <p:set>
                                      <p:cBhvr>
                                        <p:cTn id="16" dur="1" fill="hold">
                                          <p:stCondLst>
                                            <p:cond delay="0"/>
                                          </p:stCondLst>
                                        </p:cTn>
                                        <p:tgtEl>
                                          <p:spTgt spid="7183"/>
                                        </p:tgtEl>
                                        <p:attrNameLst>
                                          <p:attrName>style.visibility</p:attrName>
                                        </p:attrNameLst>
                                      </p:cBhvr>
                                      <p:to>
                                        <p:strVal val="hidden"/>
                                      </p:to>
                                    </p:set>
                                  </p:childTnLst>
                                </p:cTn>
                              </p:par>
                            </p:childTnLst>
                          </p:cTn>
                        </p:par>
                      </p:childTnLst>
                    </p:cTn>
                  </p:par>
                </p:childTnLst>
              </p:cTn>
              <p:nextCondLst>
                <p:cond evt="onClick" delay="0">
                  <p:tgtEl>
                    <p:spTgt spid="7183"/>
                  </p:tgtEl>
                </p:cond>
              </p:nextCondLst>
            </p:seq>
            <p:seq concurrent="1" nextAc="seek">
              <p:cTn id="17" restart="whenNotActive" fill="hold" evtFilter="cancelBubble" nodeType="interactiveSeq">
                <p:stCondLst>
                  <p:cond evt="onClick" delay="0">
                    <p:tgtEl>
                      <p:spTgt spid="7174"/>
                    </p:tgtEl>
                  </p:cond>
                </p:stCondLst>
                <p:endSync evt="end" delay="0">
                  <p:rtn val="all"/>
                </p:endSync>
                <p:childTnLst>
                  <p:par>
                    <p:cTn id="18" fill="hold">
                      <p:stCondLst>
                        <p:cond delay="0"/>
                      </p:stCondLst>
                      <p:childTnLst>
                        <p:par>
                          <p:cTn id="19" fill="hold">
                            <p:stCondLst>
                              <p:cond delay="0"/>
                            </p:stCondLst>
                            <p:childTnLst>
                              <p:par>
                                <p:cTn id="20" presetID="1" presetClass="exit" presetSubtype="0" fill="hold" grpId="0" nodeType="clickEffect">
                                  <p:stCondLst>
                                    <p:cond delay="0"/>
                                  </p:stCondLst>
                                  <p:childTnLst>
                                    <p:set>
                                      <p:cBhvr>
                                        <p:cTn id="21" dur="1" fill="hold">
                                          <p:stCondLst>
                                            <p:cond delay="0"/>
                                          </p:stCondLst>
                                        </p:cTn>
                                        <p:tgtEl>
                                          <p:spTgt spid="7174"/>
                                        </p:tgtEl>
                                        <p:attrNameLst>
                                          <p:attrName>style.visibility</p:attrName>
                                        </p:attrNameLst>
                                      </p:cBhvr>
                                      <p:to>
                                        <p:strVal val="hidden"/>
                                      </p:to>
                                    </p:set>
                                  </p:childTnLst>
                                </p:cTn>
                              </p:par>
                            </p:childTnLst>
                          </p:cTn>
                        </p:par>
                      </p:childTnLst>
                    </p:cTn>
                  </p:par>
                </p:childTnLst>
              </p:cTn>
              <p:nextCondLst>
                <p:cond evt="onClick" delay="0">
                  <p:tgtEl>
                    <p:spTgt spid="7174"/>
                  </p:tgtEl>
                </p:cond>
              </p:nextCondLst>
            </p:seq>
            <p:seq concurrent="1" nextAc="seek">
              <p:cTn id="22" restart="whenNotActive" fill="hold" evtFilter="cancelBubble" nodeType="interactiveSeq">
                <p:stCondLst>
                  <p:cond evt="onClick" delay="0">
                    <p:tgtEl>
                      <p:spTgt spid="7181"/>
                    </p:tgtEl>
                  </p:cond>
                </p:stCondLst>
                <p:endSync evt="end" delay="0">
                  <p:rtn val="all"/>
                </p:endSync>
                <p:childTnLst>
                  <p:par>
                    <p:cTn id="23" fill="hold">
                      <p:stCondLst>
                        <p:cond delay="0"/>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7181"/>
                                        </p:tgtEl>
                                        <p:attrNameLst>
                                          <p:attrName>style.visibility</p:attrName>
                                        </p:attrNameLst>
                                      </p:cBhvr>
                                      <p:to>
                                        <p:strVal val="hidden"/>
                                      </p:to>
                                    </p:set>
                                  </p:childTnLst>
                                </p:cTn>
                              </p:par>
                            </p:childTnLst>
                          </p:cTn>
                        </p:par>
                      </p:childTnLst>
                    </p:cTn>
                  </p:par>
                </p:childTnLst>
              </p:cTn>
              <p:nextCondLst>
                <p:cond evt="onClick" delay="0">
                  <p:tgtEl>
                    <p:spTgt spid="7181"/>
                  </p:tgtEl>
                </p:cond>
              </p:nextCondLst>
            </p:seq>
          </p:childTnLst>
        </p:cTn>
      </p:par>
    </p:tnLst>
    <p:bldLst>
      <p:bldP spid="7174" grpId="0" animBg="1"/>
      <p:bldP spid="7179" grpId="0" animBg="1"/>
      <p:bldP spid="7180" grpId="0" animBg="1"/>
      <p:bldP spid="7181" grpId="0" animBg="1"/>
      <p:bldP spid="718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908175" y="274638"/>
            <a:ext cx="5688013" cy="777875"/>
          </a:xfrm>
        </p:spPr>
        <p:txBody>
          <a:bodyPr/>
          <a:lstStyle/>
          <a:p>
            <a:r>
              <a:rPr lang="en-US" dirty="0" smtClean="0">
                <a:solidFill>
                  <a:schemeClr val="bg1"/>
                </a:solidFill>
              </a:rPr>
              <a:t>Weather is</a:t>
            </a:r>
            <a:endParaRPr lang="ru-RU" dirty="0">
              <a:solidFill>
                <a:schemeClr val="bg1"/>
              </a:solidFill>
            </a:endParaRPr>
          </a:p>
        </p:txBody>
      </p:sp>
      <p:sp>
        <p:nvSpPr>
          <p:cNvPr id="8196" name="Text Box 4"/>
          <p:cNvSpPr txBox="1">
            <a:spLocks noChangeArrowheads="1"/>
          </p:cNvSpPr>
          <p:nvPr/>
        </p:nvSpPr>
        <p:spPr bwMode="auto">
          <a:xfrm>
            <a:off x="6156325" y="3068638"/>
            <a:ext cx="936475" cy="584775"/>
          </a:xfrm>
          <a:prstGeom prst="rect">
            <a:avLst/>
          </a:prstGeom>
          <a:solidFill>
            <a:srgbClr val="BBEBB3"/>
          </a:solidFill>
          <a:ln w="38100">
            <a:solidFill>
              <a:srgbClr val="00CC00"/>
            </a:solidFill>
            <a:miter lim="800000"/>
            <a:headEnd/>
            <a:tailEnd/>
          </a:ln>
          <a:effectLst/>
        </p:spPr>
        <p:txBody>
          <a:bodyPr wrap="none">
            <a:spAutoFit/>
          </a:bodyPr>
          <a:lstStyle/>
          <a:p>
            <a:r>
              <a:rPr lang="en-US" sz="3200" dirty="0" smtClean="0"/>
              <a:t>cold</a:t>
            </a:r>
            <a:endParaRPr lang="ru-RU" sz="3200" dirty="0"/>
          </a:p>
        </p:txBody>
      </p:sp>
      <p:sp>
        <p:nvSpPr>
          <p:cNvPr id="8197" name="Text Box 5"/>
          <p:cNvSpPr txBox="1">
            <a:spLocks noChangeArrowheads="1"/>
          </p:cNvSpPr>
          <p:nvPr/>
        </p:nvSpPr>
        <p:spPr bwMode="auto">
          <a:xfrm>
            <a:off x="6011863" y="1268413"/>
            <a:ext cx="1072730" cy="584775"/>
          </a:xfrm>
          <a:prstGeom prst="rect">
            <a:avLst/>
          </a:prstGeom>
          <a:solidFill>
            <a:schemeClr val="accent1"/>
          </a:solidFill>
          <a:ln w="38100">
            <a:solidFill>
              <a:schemeClr val="accent2"/>
            </a:solidFill>
            <a:miter lim="800000"/>
            <a:headEnd/>
            <a:tailEnd/>
          </a:ln>
          <a:effectLst/>
        </p:spPr>
        <p:txBody>
          <a:bodyPr wrap="none">
            <a:spAutoFit/>
          </a:bodyPr>
          <a:lstStyle/>
          <a:p>
            <a:r>
              <a:rPr lang="en-US" sz="3200" dirty="0" smtClean="0"/>
              <a:t>rainy</a:t>
            </a:r>
            <a:endParaRPr lang="ru-RU" sz="3200" dirty="0"/>
          </a:p>
        </p:txBody>
      </p:sp>
      <p:sp>
        <p:nvSpPr>
          <p:cNvPr id="8198" name="Text Box 6"/>
          <p:cNvSpPr txBox="1">
            <a:spLocks noChangeArrowheads="1"/>
          </p:cNvSpPr>
          <p:nvPr/>
        </p:nvSpPr>
        <p:spPr bwMode="auto">
          <a:xfrm>
            <a:off x="6588125" y="5805488"/>
            <a:ext cx="753732" cy="584775"/>
          </a:xfrm>
          <a:prstGeom prst="rect">
            <a:avLst/>
          </a:prstGeom>
          <a:solidFill>
            <a:srgbClr val="CC99FF"/>
          </a:solidFill>
          <a:ln w="38100">
            <a:solidFill>
              <a:srgbClr val="FF00FF"/>
            </a:solidFill>
            <a:miter lim="800000"/>
            <a:headEnd/>
            <a:tailEnd/>
          </a:ln>
          <a:effectLst/>
        </p:spPr>
        <p:txBody>
          <a:bodyPr wrap="none">
            <a:spAutoFit/>
          </a:bodyPr>
          <a:lstStyle/>
          <a:p>
            <a:r>
              <a:rPr lang="en-US" sz="3200" dirty="0" smtClean="0"/>
              <a:t>dry</a:t>
            </a:r>
            <a:endParaRPr lang="ru-RU" sz="3200" dirty="0"/>
          </a:p>
        </p:txBody>
      </p:sp>
      <p:sp>
        <p:nvSpPr>
          <p:cNvPr id="8199" name="Text Box 7"/>
          <p:cNvSpPr txBox="1">
            <a:spLocks noChangeArrowheads="1"/>
          </p:cNvSpPr>
          <p:nvPr/>
        </p:nvSpPr>
        <p:spPr bwMode="auto">
          <a:xfrm>
            <a:off x="6084888" y="2133600"/>
            <a:ext cx="1277914" cy="584775"/>
          </a:xfrm>
          <a:prstGeom prst="rect">
            <a:avLst/>
          </a:prstGeom>
          <a:solidFill>
            <a:srgbClr val="FFFF66"/>
          </a:solidFill>
          <a:ln w="38100">
            <a:solidFill>
              <a:srgbClr val="CC6600"/>
            </a:solidFill>
            <a:miter lim="800000"/>
            <a:headEnd/>
            <a:tailEnd/>
          </a:ln>
          <a:effectLst/>
        </p:spPr>
        <p:txBody>
          <a:bodyPr wrap="none">
            <a:spAutoFit/>
          </a:bodyPr>
          <a:lstStyle/>
          <a:p>
            <a:r>
              <a:rPr lang="en-US" sz="3200" dirty="0" smtClean="0"/>
              <a:t>sunny</a:t>
            </a:r>
            <a:endParaRPr lang="ru-RU" sz="3200" dirty="0"/>
          </a:p>
        </p:txBody>
      </p:sp>
      <p:sp>
        <p:nvSpPr>
          <p:cNvPr id="8200" name="Text Box 8"/>
          <p:cNvSpPr txBox="1">
            <a:spLocks noChangeArrowheads="1"/>
          </p:cNvSpPr>
          <p:nvPr/>
        </p:nvSpPr>
        <p:spPr bwMode="auto">
          <a:xfrm>
            <a:off x="6227763" y="4005263"/>
            <a:ext cx="1233030" cy="584775"/>
          </a:xfrm>
          <a:prstGeom prst="rect">
            <a:avLst/>
          </a:prstGeom>
          <a:solidFill>
            <a:srgbClr val="00FFFF"/>
          </a:solidFill>
          <a:ln w="38100">
            <a:solidFill>
              <a:schemeClr val="accent2"/>
            </a:solidFill>
            <a:miter lim="800000"/>
            <a:headEnd/>
            <a:tailEnd/>
          </a:ln>
          <a:effectLst/>
        </p:spPr>
        <p:txBody>
          <a:bodyPr wrap="none">
            <a:spAutoFit/>
          </a:bodyPr>
          <a:lstStyle/>
          <a:p>
            <a:r>
              <a:rPr lang="en-US" sz="3200" dirty="0" smtClean="0"/>
              <a:t>windy</a:t>
            </a:r>
            <a:endParaRPr lang="ru-RU" sz="3200" dirty="0"/>
          </a:p>
        </p:txBody>
      </p:sp>
      <p:sp>
        <p:nvSpPr>
          <p:cNvPr id="8201" name="Text Box 9"/>
          <p:cNvSpPr txBox="1">
            <a:spLocks noChangeArrowheads="1"/>
          </p:cNvSpPr>
          <p:nvPr/>
        </p:nvSpPr>
        <p:spPr bwMode="auto">
          <a:xfrm>
            <a:off x="6443663" y="4868863"/>
            <a:ext cx="1186543" cy="584775"/>
          </a:xfrm>
          <a:prstGeom prst="rect">
            <a:avLst/>
          </a:prstGeom>
          <a:solidFill>
            <a:srgbClr val="F4BAAA"/>
          </a:solidFill>
          <a:ln w="38100">
            <a:solidFill>
              <a:srgbClr val="FF9966"/>
            </a:solidFill>
            <a:miter lim="800000"/>
            <a:headEnd/>
            <a:tailEnd/>
          </a:ln>
          <a:effectLst/>
        </p:spPr>
        <p:txBody>
          <a:bodyPr wrap="none">
            <a:spAutoFit/>
          </a:bodyPr>
          <a:lstStyle/>
          <a:p>
            <a:r>
              <a:rPr lang="en-US" sz="3200" dirty="0" smtClean="0"/>
              <a:t>warm</a:t>
            </a:r>
            <a:endParaRPr lang="ru-RU" sz="3200" dirty="0"/>
          </a:p>
        </p:txBody>
      </p:sp>
      <p:pic>
        <p:nvPicPr>
          <p:cNvPr id="8202" name="Picture 10" descr="704063d92bdb2fe9e1f9ac2e0d81d1b4_full"/>
          <p:cNvPicPr>
            <a:picLocks noChangeAspect="1" noChangeArrowheads="1"/>
          </p:cNvPicPr>
          <p:nvPr/>
        </p:nvPicPr>
        <p:blipFill>
          <a:blip r:embed="rId2" cstate="print"/>
          <a:srcRect/>
          <a:stretch>
            <a:fillRect/>
          </a:stretch>
        </p:blipFill>
        <p:spPr bwMode="auto">
          <a:xfrm>
            <a:off x="468313" y="1989138"/>
            <a:ext cx="5113337" cy="3589337"/>
          </a:xfrm>
          <a:prstGeom prst="rect">
            <a:avLst/>
          </a:prstGeom>
          <a:noFill/>
          <a:ln w="57150">
            <a:solidFill>
              <a:schemeClr val="accent2"/>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withEffect">
                                  <p:stCondLst>
                                    <p:cond delay="0"/>
                                  </p:stCondLst>
                                  <p:childTnLst>
                                    <p:set>
                                      <p:cBhvr>
                                        <p:cTn id="6" dur="1" fill="hold">
                                          <p:stCondLst>
                                            <p:cond delay="0"/>
                                          </p:stCondLst>
                                        </p:cTn>
                                        <p:tgtEl>
                                          <p:spTgt spid="8202"/>
                                        </p:tgtEl>
                                        <p:attrNameLst>
                                          <p:attrName>style.visibility</p:attrName>
                                        </p:attrNameLst>
                                      </p:cBhvr>
                                      <p:to>
                                        <p:strVal val="visible"/>
                                      </p:to>
                                    </p:set>
                                    <p:animEffect transition="in" filter="wheel(4)">
                                      <p:cBhvr>
                                        <p:cTn id="7" dur="500"/>
                                        <p:tgtEl>
                                          <p:spTgt spid="8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endParaRPr lang="ru-RU" dirty="0"/>
          </a:p>
        </p:txBody>
      </p:sp>
      <p:pic>
        <p:nvPicPr>
          <p:cNvPr id="13316" name="Picture 4" descr="6"/>
          <p:cNvPicPr>
            <a:picLocks noGrp="1" noChangeAspect="1" noChangeArrowheads="1"/>
          </p:cNvPicPr>
          <p:nvPr>
            <p:ph type="body" idx="1"/>
          </p:nvPr>
        </p:nvPicPr>
        <p:blipFill>
          <a:blip r:embed="rId2" cstate="print"/>
          <a:srcRect/>
          <a:stretch>
            <a:fillRect/>
          </a:stretch>
        </p:blipFill>
        <p:spPr>
          <a:xfrm>
            <a:off x="2268538" y="1412875"/>
            <a:ext cx="4535487" cy="3213100"/>
          </a:xfrm>
          <a:noFill/>
          <a:ln w="57150">
            <a:solidFill>
              <a:schemeClr val="bg2"/>
            </a:solidFill>
          </a:ln>
        </p:spPr>
      </p:pic>
      <p:sp>
        <p:nvSpPr>
          <p:cNvPr id="13317" name="Text Box 5"/>
          <p:cNvSpPr txBox="1">
            <a:spLocks noChangeArrowheads="1"/>
          </p:cNvSpPr>
          <p:nvPr/>
        </p:nvSpPr>
        <p:spPr bwMode="auto">
          <a:xfrm>
            <a:off x="250825" y="5013325"/>
            <a:ext cx="8675688" cy="1754326"/>
          </a:xfrm>
          <a:prstGeom prst="rect">
            <a:avLst/>
          </a:prstGeom>
          <a:solidFill>
            <a:srgbClr val="ADF1BF"/>
          </a:solidFill>
          <a:ln w="38100">
            <a:solidFill>
              <a:schemeClr val="accent2"/>
            </a:solidFill>
            <a:miter lim="800000"/>
            <a:headEnd/>
            <a:tailEnd/>
          </a:ln>
          <a:effectLst/>
        </p:spPr>
        <p:txBody>
          <a:bodyPr>
            <a:spAutoFit/>
          </a:bodyPr>
          <a:lstStyle/>
          <a:p>
            <a:r>
              <a:rPr lang="en-US" sz="3600" dirty="0" smtClean="0"/>
              <a:t>Weather - a combination of air temperature, cloudiness, precipitation and wind.</a:t>
            </a:r>
            <a:endParaRPr lang="ru-RU" sz="3600" dirty="0">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strips(downLeft)">
                                      <p:cBhvr>
                                        <p:cTn id="7" dur="500"/>
                                        <p:tgtEl>
                                          <p:spTgt spid="13316"/>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13317"/>
                                        </p:tgtEl>
                                        <p:attrNameLst>
                                          <p:attrName>style.visibility</p:attrName>
                                        </p:attrNameLst>
                                      </p:cBhvr>
                                      <p:to>
                                        <p:strVal val="visible"/>
                                      </p:to>
                                    </p:set>
                                    <p:animEffect transition="in" filter="strips(downLeft)">
                                      <p:cBhvr>
                                        <p:cTn id="10" dur="500"/>
                                        <p:tgtEl>
                                          <p:spTgt spid="13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39750" y="0"/>
            <a:ext cx="8229600" cy="1143000"/>
          </a:xfrm>
        </p:spPr>
        <p:txBody>
          <a:bodyPr/>
          <a:lstStyle/>
          <a:p>
            <a:r>
              <a:rPr lang="de-DE" dirty="0" smtClean="0"/>
              <a:t/>
            </a:r>
            <a:br>
              <a:rPr lang="de-DE" dirty="0" smtClean="0"/>
            </a:br>
            <a:r>
              <a:rPr lang="de-D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Air </a:t>
            </a:r>
            <a:r>
              <a:rPr lang="de-DE"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temperature</a:t>
            </a:r>
            <a:r>
              <a:rPr lang="de-D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de-D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ru-RU" dirty="0">
              <a:solidFill>
                <a:schemeClr val="bg1"/>
              </a:solidFill>
            </a:endParaRPr>
          </a:p>
        </p:txBody>
      </p:sp>
      <p:pic>
        <p:nvPicPr>
          <p:cNvPr id="11268" name="Picture 4" descr="8"/>
          <p:cNvPicPr>
            <a:picLocks noGrp="1" noChangeAspect="1" noChangeArrowheads="1"/>
          </p:cNvPicPr>
          <p:nvPr>
            <p:ph type="body" idx="1"/>
          </p:nvPr>
        </p:nvPicPr>
        <p:blipFill>
          <a:blip r:embed="rId2" cstate="print"/>
          <a:srcRect/>
          <a:stretch>
            <a:fillRect/>
          </a:stretch>
        </p:blipFill>
        <p:spPr>
          <a:xfrm>
            <a:off x="179388" y="1700213"/>
            <a:ext cx="4319587" cy="4256087"/>
          </a:xfrm>
          <a:noFill/>
          <a:ln/>
        </p:spPr>
      </p:pic>
      <p:sp>
        <p:nvSpPr>
          <p:cNvPr id="11270" name="Text Box 6"/>
          <p:cNvSpPr txBox="1">
            <a:spLocks noChangeArrowheads="1"/>
          </p:cNvSpPr>
          <p:nvPr/>
        </p:nvSpPr>
        <p:spPr bwMode="auto">
          <a:xfrm>
            <a:off x="4860032" y="3141663"/>
            <a:ext cx="3456384" cy="1754326"/>
          </a:xfrm>
          <a:prstGeom prst="rect">
            <a:avLst/>
          </a:prstGeom>
          <a:solidFill>
            <a:srgbClr val="ADF1BF"/>
          </a:solidFill>
          <a:ln w="57150">
            <a:solidFill>
              <a:srgbClr val="507BF6"/>
            </a:solidFill>
            <a:miter lim="800000"/>
            <a:headEnd/>
            <a:tailEnd/>
          </a:ln>
          <a:effectLst/>
        </p:spPr>
        <p:txBody>
          <a:bodyPr wrap="square">
            <a:spAutoFit/>
          </a:bodyPr>
          <a:lstStyle/>
          <a:p>
            <a:pPr algn="ctr"/>
            <a:r>
              <a:rPr lang="en-US" sz="3600" dirty="0" smtClean="0"/>
              <a:t>feeling of warmth and cold</a:t>
            </a:r>
            <a:endParaRPr lang="ru-RU"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268"/>
                                        </p:tgtEl>
                                        <p:attrNameLst>
                                          <p:attrName>style.visibility</p:attrName>
                                        </p:attrNameLst>
                                      </p:cBhvr>
                                      <p:to>
                                        <p:strVal val="visible"/>
                                      </p:to>
                                    </p:set>
                                    <p:animEffect transition="in" filter="wipe(down)">
                                      <p:cBhvr>
                                        <p:cTn id="7" dur="500"/>
                                        <p:tgtEl>
                                          <p:spTgt spid="11268"/>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1270"/>
                                        </p:tgtEl>
                                        <p:attrNameLst>
                                          <p:attrName>style.visibility</p:attrName>
                                        </p:attrNameLst>
                                      </p:cBhvr>
                                      <p:to>
                                        <p:strVal val="visible"/>
                                      </p:to>
                                    </p:set>
                                    <p:animEffect transition="in" filter="strips(downLeft)">
                                      <p:cBhvr>
                                        <p:cTn id="12" dur="500"/>
                                        <p:tgtEl>
                                          <p:spTgt spid="11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2"/>
          <p:cNvSpPr txBox="1">
            <a:spLocks noChangeArrowheads="1"/>
          </p:cNvSpPr>
          <p:nvPr/>
        </p:nvSpPr>
        <p:spPr bwMode="auto">
          <a:xfrm>
            <a:off x="381000" y="2514600"/>
            <a:ext cx="8458200" cy="3046988"/>
          </a:xfrm>
          <a:prstGeom prst="rect">
            <a:avLst/>
          </a:prstGeom>
          <a:noFill/>
          <a:ln w="9525">
            <a:noFill/>
            <a:miter lim="800000"/>
            <a:headEnd/>
            <a:tailEnd/>
          </a:ln>
        </p:spPr>
        <p:txBody>
          <a:bodyPr>
            <a:spAutoFit/>
          </a:bodyPr>
          <a:lstStyle/>
          <a:p>
            <a:r>
              <a:rPr lang="ru-RU" sz="2400" dirty="0" smtClean="0"/>
              <a:t>    </a:t>
            </a:r>
            <a:r>
              <a:rPr lang="en-US" sz="2400" dirty="0" smtClean="0"/>
              <a:t>Gradually people learned the reasons for changes in the weather . They are associated with changes in the atmosphere. </a:t>
            </a:r>
          </a:p>
          <a:p>
            <a:r>
              <a:rPr lang="ru-RU" sz="2400" dirty="0" smtClean="0"/>
              <a:t>    </a:t>
            </a:r>
            <a:r>
              <a:rPr lang="en-US" sz="2400" dirty="0" smtClean="0"/>
              <a:t>There was a science of meteorology - the science of the </a:t>
            </a:r>
            <a:r>
              <a:rPr lang="ru-RU" sz="2400" dirty="0" smtClean="0"/>
              <a:t>    </a:t>
            </a:r>
            <a:r>
              <a:rPr lang="en-US" sz="2400" dirty="0" smtClean="0"/>
              <a:t>Earth's atmosphere phenomena there .      The data of this science show that the weather in a city or village depends not only on local conditions , but also linked to the state of the atmosphere of the whole earth .</a:t>
            </a:r>
            <a:endParaRPr lang="ru-RU" sz="2400" dirty="0">
              <a:latin typeface="Calibri" pitchFamily="34" charset="0"/>
            </a:endParaRPr>
          </a:p>
        </p:txBody>
      </p:sp>
      <p:pic>
        <p:nvPicPr>
          <p:cNvPr id="4098" name="Picture 2" descr="C:\Documents and Settings\323\Рабочий стол\Новая папка (3)\nature7[1].gif"/>
          <p:cNvPicPr>
            <a:picLocks noChangeAspect="1" noChangeArrowheads="1" noCrop="1"/>
          </p:cNvPicPr>
          <p:nvPr/>
        </p:nvPicPr>
        <p:blipFill>
          <a:blip r:embed="rId2" cstate="print"/>
          <a:srcRect/>
          <a:stretch>
            <a:fillRect/>
          </a:stretch>
        </p:blipFill>
        <p:spPr bwMode="auto">
          <a:xfrm>
            <a:off x="79375" y="-139700"/>
            <a:ext cx="4206875" cy="2786063"/>
          </a:xfrm>
          <a:prstGeom prst="rect">
            <a:avLst/>
          </a:prstGeom>
          <a:noFill/>
        </p:spPr>
      </p:pic>
      <p:pic>
        <p:nvPicPr>
          <p:cNvPr id="4099" name="Picture 3" descr="C:\Documents and Settings\323\Рабочий стол\Новая папка (3)\foto_clouds_06[1].jpg"/>
          <p:cNvPicPr>
            <a:picLocks noChangeAspect="1" noChangeArrowheads="1"/>
          </p:cNvPicPr>
          <p:nvPr/>
        </p:nvPicPr>
        <p:blipFill>
          <a:blip r:embed="rId3" cstate="print"/>
          <a:srcRect/>
          <a:stretch>
            <a:fillRect/>
          </a:stretch>
        </p:blipFill>
        <p:spPr bwMode="auto">
          <a:xfrm>
            <a:off x="4949825" y="231775"/>
            <a:ext cx="3146425" cy="3833813"/>
          </a:xfrm>
          <a:prstGeom prst="rect">
            <a:avLst/>
          </a:prstGeom>
          <a:noFill/>
        </p:spPr>
      </p:pic>
      <p:pic>
        <p:nvPicPr>
          <p:cNvPr id="4102" name="Picture 6" descr="C:\Documents and Settings\323\Рабочий стол\Новая папка (3)\108[1].gif"/>
          <p:cNvPicPr>
            <a:picLocks noChangeAspect="1" noChangeArrowheads="1" noCrop="1"/>
          </p:cNvPicPr>
          <p:nvPr/>
        </p:nvPicPr>
        <p:blipFill>
          <a:blip r:embed="rId4" cstate="print"/>
          <a:srcRect/>
          <a:stretch>
            <a:fillRect/>
          </a:stretch>
        </p:blipFill>
        <p:spPr bwMode="auto">
          <a:xfrm>
            <a:off x="5940152" y="5157192"/>
            <a:ext cx="2787774" cy="1455838"/>
          </a:xfrm>
          <a:prstGeom prst="rect">
            <a:avLst/>
          </a:prstGeom>
          <a:ln>
            <a:noFill/>
          </a:ln>
          <a:effectLst>
            <a:outerShdw blurRad="190500" algn="tl" rotWithShape="0">
              <a:srgbClr val="000000">
                <a:alpha val="70000"/>
              </a:srgbClr>
            </a:outerShdw>
          </a:effectLst>
        </p:spPr>
      </p:pic>
      <p:sp>
        <p:nvSpPr>
          <p:cNvPr id="14343" name="TextBox 13"/>
          <p:cNvSpPr txBox="1">
            <a:spLocks noChangeArrowheads="1"/>
          </p:cNvSpPr>
          <p:nvPr/>
        </p:nvSpPr>
        <p:spPr bwMode="auto">
          <a:xfrm>
            <a:off x="-785813" y="1357313"/>
            <a:ext cx="184150" cy="369887"/>
          </a:xfrm>
          <a:prstGeom prst="rect">
            <a:avLst/>
          </a:prstGeom>
          <a:noFill/>
          <a:ln w="9525">
            <a:noFill/>
            <a:miter lim="800000"/>
            <a:headEnd/>
            <a:tailEnd/>
          </a:ln>
        </p:spPr>
        <p:txBody>
          <a:bodyPr wrap="none">
            <a:spAutoFit/>
          </a:bodyPr>
          <a:lstStyle/>
          <a:p>
            <a:endParaRPr lang="ru-RU">
              <a:latin typeface="Calibri" pitchFamily="34" charset="0"/>
            </a:endParaRPr>
          </a:p>
        </p:txBody>
      </p:sp>
    </p:spTree>
  </p:cSld>
  <p:clrMapOvr>
    <a:masterClrMapping/>
  </p:clrMapOvr>
  <p:transition>
    <p:cover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68313" y="188913"/>
            <a:ext cx="8229600" cy="1008062"/>
          </a:xfrm>
        </p:spPr>
        <p:txBody>
          <a:bodyPr/>
          <a:lstStyle/>
          <a:p>
            <a:r>
              <a:rPr lang="de-DE" dirty="0" err="1" smtClean="0">
                <a:solidFill>
                  <a:schemeClr val="bg1"/>
                </a:solidFill>
              </a:rPr>
              <a:t>Cloudiness</a:t>
            </a:r>
            <a:endParaRPr lang="ru-RU" dirty="0">
              <a:solidFill>
                <a:schemeClr val="bg1"/>
              </a:solidFill>
            </a:endParaRPr>
          </a:p>
        </p:txBody>
      </p:sp>
      <p:pic>
        <p:nvPicPr>
          <p:cNvPr id="12292" name="Picture 4"/>
          <p:cNvPicPr>
            <a:picLocks noChangeAspect="1" noChangeArrowheads="1"/>
          </p:cNvPicPr>
          <p:nvPr/>
        </p:nvPicPr>
        <p:blipFill>
          <a:blip r:embed="rId2" cstate="print"/>
          <a:srcRect/>
          <a:stretch>
            <a:fillRect/>
          </a:stretch>
        </p:blipFill>
        <p:spPr bwMode="auto">
          <a:xfrm>
            <a:off x="539750" y="1412875"/>
            <a:ext cx="1427163" cy="1439863"/>
          </a:xfrm>
          <a:prstGeom prst="rect">
            <a:avLst/>
          </a:prstGeom>
          <a:noFill/>
          <a:ln w="38100">
            <a:solidFill>
              <a:srgbClr val="507BF6"/>
            </a:solidFill>
            <a:miter lim="800000"/>
            <a:headEnd/>
            <a:tailEnd/>
          </a:ln>
          <a:effectLst/>
        </p:spPr>
      </p:pic>
      <p:pic>
        <p:nvPicPr>
          <p:cNvPr id="12296" name="Picture 8"/>
          <p:cNvPicPr>
            <a:picLocks noChangeAspect="1" noChangeArrowheads="1"/>
          </p:cNvPicPr>
          <p:nvPr/>
        </p:nvPicPr>
        <p:blipFill>
          <a:blip r:embed="rId3" cstate="print"/>
          <a:srcRect/>
          <a:stretch>
            <a:fillRect/>
          </a:stretch>
        </p:blipFill>
        <p:spPr bwMode="auto">
          <a:xfrm>
            <a:off x="539750" y="4868863"/>
            <a:ext cx="1439863" cy="1439862"/>
          </a:xfrm>
          <a:prstGeom prst="rect">
            <a:avLst/>
          </a:prstGeom>
          <a:noFill/>
          <a:ln w="38100">
            <a:solidFill>
              <a:srgbClr val="507BF6"/>
            </a:solidFill>
            <a:miter lim="800000"/>
            <a:headEnd/>
            <a:tailEnd/>
          </a:ln>
          <a:effectLst/>
        </p:spPr>
      </p:pic>
      <p:pic>
        <p:nvPicPr>
          <p:cNvPr id="12297" name="Picture 9"/>
          <p:cNvPicPr>
            <a:picLocks noChangeAspect="1" noChangeArrowheads="1"/>
          </p:cNvPicPr>
          <p:nvPr/>
        </p:nvPicPr>
        <p:blipFill>
          <a:blip r:embed="rId4" cstate="print"/>
          <a:srcRect/>
          <a:stretch>
            <a:fillRect/>
          </a:stretch>
        </p:blipFill>
        <p:spPr bwMode="auto">
          <a:xfrm>
            <a:off x="539750" y="3213100"/>
            <a:ext cx="1368425" cy="1343025"/>
          </a:xfrm>
          <a:prstGeom prst="rect">
            <a:avLst/>
          </a:prstGeom>
          <a:noFill/>
          <a:ln w="38100">
            <a:solidFill>
              <a:srgbClr val="507BF6"/>
            </a:solidFill>
            <a:miter lim="800000"/>
            <a:headEnd/>
            <a:tailEnd/>
          </a:ln>
          <a:effectLst/>
        </p:spPr>
      </p:pic>
      <p:sp>
        <p:nvSpPr>
          <p:cNvPr id="12298" name="Text Box 10"/>
          <p:cNvSpPr txBox="1">
            <a:spLocks noChangeArrowheads="1"/>
          </p:cNvSpPr>
          <p:nvPr/>
        </p:nvSpPr>
        <p:spPr bwMode="auto">
          <a:xfrm>
            <a:off x="3348038" y="1989138"/>
            <a:ext cx="1802096" cy="584775"/>
          </a:xfrm>
          <a:prstGeom prst="rect">
            <a:avLst/>
          </a:prstGeom>
          <a:solidFill>
            <a:srgbClr val="FFFF00"/>
          </a:solidFill>
          <a:ln w="38100">
            <a:solidFill>
              <a:srgbClr val="FF9900"/>
            </a:solidFill>
            <a:miter lim="800000"/>
            <a:headEnd/>
            <a:tailEnd/>
          </a:ln>
          <a:effectLst/>
        </p:spPr>
        <p:txBody>
          <a:bodyPr wrap="none">
            <a:spAutoFit/>
          </a:bodyPr>
          <a:lstStyle/>
          <a:p>
            <a:r>
              <a:rPr lang="de-DE" sz="3200" dirty="0" err="1" smtClean="0"/>
              <a:t>it</a:t>
            </a:r>
            <a:r>
              <a:rPr lang="de-DE" sz="3200" dirty="0" smtClean="0"/>
              <a:t> </a:t>
            </a:r>
            <a:r>
              <a:rPr lang="de-DE" sz="3200" dirty="0" err="1" smtClean="0"/>
              <a:t>is</a:t>
            </a:r>
            <a:r>
              <a:rPr lang="de-DE" sz="3200" dirty="0" smtClean="0"/>
              <a:t> </a:t>
            </a:r>
            <a:r>
              <a:rPr lang="de-DE" sz="3200" dirty="0" err="1" smtClean="0"/>
              <a:t>clear</a:t>
            </a:r>
            <a:endParaRPr lang="ru-RU" sz="3200" dirty="0"/>
          </a:p>
        </p:txBody>
      </p:sp>
      <p:sp>
        <p:nvSpPr>
          <p:cNvPr id="12299" name="Text Box 11"/>
          <p:cNvSpPr txBox="1">
            <a:spLocks noChangeArrowheads="1"/>
          </p:cNvSpPr>
          <p:nvPr/>
        </p:nvSpPr>
        <p:spPr bwMode="auto">
          <a:xfrm>
            <a:off x="3276600" y="3644900"/>
            <a:ext cx="2484976" cy="584775"/>
          </a:xfrm>
          <a:prstGeom prst="rect">
            <a:avLst/>
          </a:prstGeom>
          <a:solidFill>
            <a:srgbClr val="FFCCFF"/>
          </a:solidFill>
          <a:ln w="38100">
            <a:solidFill>
              <a:srgbClr val="CC99FF"/>
            </a:solidFill>
            <a:miter lim="800000"/>
            <a:headEnd/>
            <a:tailEnd/>
          </a:ln>
          <a:effectLst/>
        </p:spPr>
        <p:txBody>
          <a:bodyPr wrap="none">
            <a:spAutoFit/>
          </a:bodyPr>
          <a:lstStyle/>
          <a:p>
            <a:r>
              <a:rPr lang="de-DE" sz="3200" dirty="0" err="1" smtClean="0"/>
              <a:t>partly</a:t>
            </a:r>
            <a:r>
              <a:rPr lang="de-DE" sz="3200" dirty="0" smtClean="0"/>
              <a:t> </a:t>
            </a:r>
            <a:r>
              <a:rPr lang="de-DE" sz="3200" dirty="0" err="1" smtClean="0"/>
              <a:t>cloudy</a:t>
            </a:r>
            <a:endParaRPr lang="ru-RU" sz="3200" dirty="0"/>
          </a:p>
        </p:txBody>
      </p:sp>
      <p:sp>
        <p:nvSpPr>
          <p:cNvPr id="12300" name="Text Box 12"/>
          <p:cNvSpPr txBox="1">
            <a:spLocks noChangeArrowheads="1"/>
          </p:cNvSpPr>
          <p:nvPr/>
        </p:nvSpPr>
        <p:spPr bwMode="auto">
          <a:xfrm>
            <a:off x="3419475" y="5300663"/>
            <a:ext cx="1733167" cy="584775"/>
          </a:xfrm>
          <a:prstGeom prst="rect">
            <a:avLst/>
          </a:prstGeom>
          <a:solidFill>
            <a:srgbClr val="B2B2B2"/>
          </a:solidFill>
          <a:ln w="38100">
            <a:solidFill>
              <a:schemeClr val="bg2"/>
            </a:solidFill>
            <a:miter lim="800000"/>
            <a:headEnd/>
            <a:tailEnd/>
          </a:ln>
          <a:effectLst/>
        </p:spPr>
        <p:txBody>
          <a:bodyPr wrap="none">
            <a:spAutoFit/>
          </a:bodyPr>
          <a:lstStyle/>
          <a:p>
            <a:r>
              <a:rPr lang="de-DE" sz="3200" dirty="0" err="1" smtClean="0"/>
              <a:t>overcast</a:t>
            </a:r>
            <a:endParaRPr lang="ru-RU" sz="3200" dirty="0"/>
          </a:p>
        </p:txBody>
      </p:sp>
      <p:sp>
        <p:nvSpPr>
          <p:cNvPr id="12301" name="Line 13"/>
          <p:cNvSpPr>
            <a:spLocks noChangeShapeType="1"/>
          </p:cNvSpPr>
          <p:nvPr/>
        </p:nvSpPr>
        <p:spPr bwMode="auto">
          <a:xfrm>
            <a:off x="2124075" y="2276475"/>
            <a:ext cx="1079500" cy="0"/>
          </a:xfrm>
          <a:prstGeom prst="line">
            <a:avLst/>
          </a:prstGeom>
          <a:noFill/>
          <a:ln w="57150">
            <a:solidFill>
              <a:schemeClr val="accent2"/>
            </a:solidFill>
            <a:round/>
            <a:headEnd/>
            <a:tailEnd type="triangle" w="med" len="med"/>
          </a:ln>
          <a:effectLst/>
        </p:spPr>
        <p:txBody>
          <a:bodyPr/>
          <a:lstStyle/>
          <a:p>
            <a:endParaRPr lang="ru-RU"/>
          </a:p>
        </p:txBody>
      </p:sp>
      <p:sp>
        <p:nvSpPr>
          <p:cNvPr id="12302" name="Line 14"/>
          <p:cNvSpPr>
            <a:spLocks noChangeShapeType="1"/>
          </p:cNvSpPr>
          <p:nvPr/>
        </p:nvSpPr>
        <p:spPr bwMode="auto">
          <a:xfrm>
            <a:off x="2051050" y="3933825"/>
            <a:ext cx="1081088" cy="0"/>
          </a:xfrm>
          <a:prstGeom prst="line">
            <a:avLst/>
          </a:prstGeom>
          <a:noFill/>
          <a:ln w="57150">
            <a:solidFill>
              <a:schemeClr val="accent2"/>
            </a:solidFill>
            <a:round/>
            <a:headEnd/>
            <a:tailEnd type="triangle" w="med" len="med"/>
          </a:ln>
          <a:effectLst/>
        </p:spPr>
        <p:txBody>
          <a:bodyPr/>
          <a:lstStyle/>
          <a:p>
            <a:endParaRPr lang="ru-RU"/>
          </a:p>
        </p:txBody>
      </p:sp>
      <p:sp>
        <p:nvSpPr>
          <p:cNvPr id="12303" name="Line 15"/>
          <p:cNvSpPr>
            <a:spLocks noChangeShapeType="1"/>
          </p:cNvSpPr>
          <p:nvPr/>
        </p:nvSpPr>
        <p:spPr bwMode="auto">
          <a:xfrm>
            <a:off x="2051050" y="5589588"/>
            <a:ext cx="1225550" cy="0"/>
          </a:xfrm>
          <a:prstGeom prst="line">
            <a:avLst/>
          </a:prstGeom>
          <a:noFill/>
          <a:ln w="57150">
            <a:solidFill>
              <a:schemeClr val="accent2"/>
            </a:solidFill>
            <a:round/>
            <a:headEnd/>
            <a:tailEnd type="triangle" w="med" len="med"/>
          </a:ln>
          <a:effectLst/>
        </p:spPr>
        <p:txBody>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12292"/>
                                        </p:tgtEl>
                                        <p:attrNameLst>
                                          <p:attrName>style.visibility</p:attrName>
                                        </p:attrNameLst>
                                      </p:cBhvr>
                                      <p:to>
                                        <p:strVal val="visible"/>
                                      </p:to>
                                    </p:set>
                                    <p:anim calcmode="lin" valueType="num">
                                      <p:cBhvr>
                                        <p:cTn id="7" dur="500" fill="hold"/>
                                        <p:tgtEl>
                                          <p:spTgt spid="12292"/>
                                        </p:tgtEl>
                                        <p:attrNameLst>
                                          <p:attrName>ppt_w</p:attrName>
                                        </p:attrNameLst>
                                      </p:cBhvr>
                                      <p:tavLst>
                                        <p:tav tm="0">
                                          <p:val>
                                            <p:strVal val="#ppt_w*0.70"/>
                                          </p:val>
                                        </p:tav>
                                        <p:tav tm="100000">
                                          <p:val>
                                            <p:strVal val="#ppt_w"/>
                                          </p:val>
                                        </p:tav>
                                      </p:tavLst>
                                    </p:anim>
                                    <p:anim calcmode="lin" valueType="num">
                                      <p:cBhvr>
                                        <p:cTn id="8" dur="500" fill="hold"/>
                                        <p:tgtEl>
                                          <p:spTgt spid="12292"/>
                                        </p:tgtEl>
                                        <p:attrNameLst>
                                          <p:attrName>ppt_h</p:attrName>
                                        </p:attrNameLst>
                                      </p:cBhvr>
                                      <p:tavLst>
                                        <p:tav tm="0">
                                          <p:val>
                                            <p:strVal val="#ppt_h"/>
                                          </p:val>
                                        </p:tav>
                                        <p:tav tm="100000">
                                          <p:val>
                                            <p:strVal val="#ppt_h"/>
                                          </p:val>
                                        </p:tav>
                                      </p:tavLst>
                                    </p:anim>
                                    <p:animEffect transition="in" filter="fade">
                                      <p:cBhvr>
                                        <p:cTn id="9" dur="500"/>
                                        <p:tgtEl>
                                          <p:spTgt spid="12292"/>
                                        </p:tgtEl>
                                      </p:cBhvr>
                                    </p:animEffect>
                                  </p:childTnLst>
                                </p:cTn>
                              </p:par>
                              <p:par>
                                <p:cTn id="10" presetID="55" presetClass="entr" presetSubtype="0" fill="hold" nodeType="withEffect">
                                  <p:stCondLst>
                                    <p:cond delay="0"/>
                                  </p:stCondLst>
                                  <p:childTnLst>
                                    <p:set>
                                      <p:cBhvr>
                                        <p:cTn id="11" dur="1" fill="hold">
                                          <p:stCondLst>
                                            <p:cond delay="0"/>
                                          </p:stCondLst>
                                        </p:cTn>
                                        <p:tgtEl>
                                          <p:spTgt spid="12297"/>
                                        </p:tgtEl>
                                        <p:attrNameLst>
                                          <p:attrName>style.visibility</p:attrName>
                                        </p:attrNameLst>
                                      </p:cBhvr>
                                      <p:to>
                                        <p:strVal val="visible"/>
                                      </p:to>
                                    </p:set>
                                    <p:anim calcmode="lin" valueType="num">
                                      <p:cBhvr>
                                        <p:cTn id="12" dur="500" fill="hold"/>
                                        <p:tgtEl>
                                          <p:spTgt spid="12297"/>
                                        </p:tgtEl>
                                        <p:attrNameLst>
                                          <p:attrName>ppt_w</p:attrName>
                                        </p:attrNameLst>
                                      </p:cBhvr>
                                      <p:tavLst>
                                        <p:tav tm="0">
                                          <p:val>
                                            <p:strVal val="#ppt_w*0.70"/>
                                          </p:val>
                                        </p:tav>
                                        <p:tav tm="100000">
                                          <p:val>
                                            <p:strVal val="#ppt_w"/>
                                          </p:val>
                                        </p:tav>
                                      </p:tavLst>
                                    </p:anim>
                                    <p:anim calcmode="lin" valueType="num">
                                      <p:cBhvr>
                                        <p:cTn id="13" dur="500" fill="hold"/>
                                        <p:tgtEl>
                                          <p:spTgt spid="12297"/>
                                        </p:tgtEl>
                                        <p:attrNameLst>
                                          <p:attrName>ppt_h</p:attrName>
                                        </p:attrNameLst>
                                      </p:cBhvr>
                                      <p:tavLst>
                                        <p:tav tm="0">
                                          <p:val>
                                            <p:strVal val="#ppt_h"/>
                                          </p:val>
                                        </p:tav>
                                        <p:tav tm="100000">
                                          <p:val>
                                            <p:strVal val="#ppt_h"/>
                                          </p:val>
                                        </p:tav>
                                      </p:tavLst>
                                    </p:anim>
                                    <p:animEffect transition="in" filter="fade">
                                      <p:cBhvr>
                                        <p:cTn id="14" dur="500"/>
                                        <p:tgtEl>
                                          <p:spTgt spid="12297"/>
                                        </p:tgtEl>
                                      </p:cBhvr>
                                    </p:animEffect>
                                  </p:childTnLst>
                                </p:cTn>
                              </p:par>
                              <p:par>
                                <p:cTn id="15" presetID="55" presetClass="entr" presetSubtype="0" fill="hold" nodeType="withEffect">
                                  <p:stCondLst>
                                    <p:cond delay="0"/>
                                  </p:stCondLst>
                                  <p:childTnLst>
                                    <p:set>
                                      <p:cBhvr>
                                        <p:cTn id="16" dur="1" fill="hold">
                                          <p:stCondLst>
                                            <p:cond delay="0"/>
                                          </p:stCondLst>
                                        </p:cTn>
                                        <p:tgtEl>
                                          <p:spTgt spid="12296"/>
                                        </p:tgtEl>
                                        <p:attrNameLst>
                                          <p:attrName>style.visibility</p:attrName>
                                        </p:attrNameLst>
                                      </p:cBhvr>
                                      <p:to>
                                        <p:strVal val="visible"/>
                                      </p:to>
                                    </p:set>
                                    <p:anim calcmode="lin" valueType="num">
                                      <p:cBhvr>
                                        <p:cTn id="17" dur="500" fill="hold"/>
                                        <p:tgtEl>
                                          <p:spTgt spid="12296"/>
                                        </p:tgtEl>
                                        <p:attrNameLst>
                                          <p:attrName>ppt_w</p:attrName>
                                        </p:attrNameLst>
                                      </p:cBhvr>
                                      <p:tavLst>
                                        <p:tav tm="0">
                                          <p:val>
                                            <p:strVal val="#ppt_w*0.70"/>
                                          </p:val>
                                        </p:tav>
                                        <p:tav tm="100000">
                                          <p:val>
                                            <p:strVal val="#ppt_w"/>
                                          </p:val>
                                        </p:tav>
                                      </p:tavLst>
                                    </p:anim>
                                    <p:anim calcmode="lin" valueType="num">
                                      <p:cBhvr>
                                        <p:cTn id="18" dur="500" fill="hold"/>
                                        <p:tgtEl>
                                          <p:spTgt spid="12296"/>
                                        </p:tgtEl>
                                        <p:attrNameLst>
                                          <p:attrName>ppt_h</p:attrName>
                                        </p:attrNameLst>
                                      </p:cBhvr>
                                      <p:tavLst>
                                        <p:tav tm="0">
                                          <p:val>
                                            <p:strVal val="#ppt_h"/>
                                          </p:val>
                                        </p:tav>
                                        <p:tav tm="100000">
                                          <p:val>
                                            <p:strVal val="#ppt_h"/>
                                          </p:val>
                                        </p:tav>
                                      </p:tavLst>
                                    </p:anim>
                                    <p:animEffect transition="in" filter="fade">
                                      <p:cBhvr>
                                        <p:cTn id="19" dur="500"/>
                                        <p:tgtEl>
                                          <p:spTgt spid="1229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12301"/>
                                        </p:tgtEl>
                                        <p:attrNameLst>
                                          <p:attrName>style.visibility</p:attrName>
                                        </p:attrNameLst>
                                      </p:cBhvr>
                                      <p:to>
                                        <p:strVal val="visible"/>
                                      </p:to>
                                    </p:set>
                                    <p:animEffect transition="in" filter="wipe(down)">
                                      <p:cBhvr>
                                        <p:cTn id="24" dur="500"/>
                                        <p:tgtEl>
                                          <p:spTgt spid="12301"/>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12298"/>
                                        </p:tgtEl>
                                        <p:attrNameLst>
                                          <p:attrName>style.visibility</p:attrName>
                                        </p:attrNameLst>
                                      </p:cBhvr>
                                      <p:to>
                                        <p:strVal val="visible"/>
                                      </p:to>
                                    </p:set>
                                    <p:animEffect transition="in" filter="wipe(down)">
                                      <p:cBhvr>
                                        <p:cTn id="27" dur="500"/>
                                        <p:tgtEl>
                                          <p:spTgt spid="1229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2302"/>
                                        </p:tgtEl>
                                        <p:attrNameLst>
                                          <p:attrName>style.visibility</p:attrName>
                                        </p:attrNameLst>
                                      </p:cBhvr>
                                      <p:to>
                                        <p:strVal val="visible"/>
                                      </p:to>
                                    </p:set>
                                    <p:animEffect transition="in" filter="wipe(down)">
                                      <p:cBhvr>
                                        <p:cTn id="32" dur="500"/>
                                        <p:tgtEl>
                                          <p:spTgt spid="12302"/>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2299"/>
                                        </p:tgtEl>
                                        <p:attrNameLst>
                                          <p:attrName>style.visibility</p:attrName>
                                        </p:attrNameLst>
                                      </p:cBhvr>
                                      <p:to>
                                        <p:strVal val="visible"/>
                                      </p:to>
                                    </p:set>
                                    <p:animEffect transition="in" filter="wipe(down)">
                                      <p:cBhvr>
                                        <p:cTn id="35" dur="500"/>
                                        <p:tgtEl>
                                          <p:spTgt spid="12299"/>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12303"/>
                                        </p:tgtEl>
                                        <p:attrNameLst>
                                          <p:attrName>style.visibility</p:attrName>
                                        </p:attrNameLst>
                                      </p:cBhvr>
                                      <p:to>
                                        <p:strVal val="visible"/>
                                      </p:to>
                                    </p:set>
                                    <p:animEffect transition="in" filter="wipe(down)">
                                      <p:cBhvr>
                                        <p:cTn id="40" dur="500"/>
                                        <p:tgtEl>
                                          <p:spTgt spid="12303"/>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2300"/>
                                        </p:tgtEl>
                                        <p:attrNameLst>
                                          <p:attrName>style.visibility</p:attrName>
                                        </p:attrNameLst>
                                      </p:cBhvr>
                                      <p:to>
                                        <p:strVal val="visible"/>
                                      </p:to>
                                    </p:set>
                                    <p:animEffect transition="in" filter="wipe(down)">
                                      <p:cBhvr>
                                        <p:cTn id="43" dur="500"/>
                                        <p:tgtEl>
                                          <p:spTgt spid="123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8" grpId="0" animBg="1"/>
      <p:bldP spid="12299" grpId="0" animBg="1"/>
      <p:bldP spid="12300" grpId="0" animBg="1"/>
      <p:bldP spid="12301" grpId="0" animBg="1"/>
      <p:bldP spid="12302" grpId="0" animBg="1"/>
      <p:bldP spid="1230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274638"/>
            <a:ext cx="8229600" cy="777875"/>
          </a:xfrm>
        </p:spPr>
        <p:txBody>
          <a:bodyPr/>
          <a:lstStyle/>
          <a:p>
            <a:r>
              <a:rPr lang="de-DE" dirty="0" err="1" smtClean="0">
                <a:solidFill>
                  <a:schemeClr val="bg1"/>
                </a:solidFill>
              </a:rPr>
              <a:t>Weather</a:t>
            </a:r>
            <a:r>
              <a:rPr lang="de-DE" dirty="0" smtClean="0">
                <a:solidFill>
                  <a:schemeClr val="bg1"/>
                </a:solidFill>
              </a:rPr>
              <a:t> </a:t>
            </a:r>
            <a:r>
              <a:rPr lang="de-DE" dirty="0" err="1" smtClean="0">
                <a:solidFill>
                  <a:schemeClr val="bg1"/>
                </a:solidFill>
              </a:rPr>
              <a:t>precipitation</a:t>
            </a:r>
            <a:endParaRPr lang="ru-RU" dirty="0">
              <a:solidFill>
                <a:schemeClr val="bg1"/>
              </a:solidFill>
            </a:endParaRPr>
          </a:p>
        </p:txBody>
      </p:sp>
      <p:pic>
        <p:nvPicPr>
          <p:cNvPr id="14341" name="Picture 5"/>
          <p:cNvPicPr>
            <a:picLocks noChangeAspect="1" noChangeArrowheads="1"/>
          </p:cNvPicPr>
          <p:nvPr/>
        </p:nvPicPr>
        <p:blipFill>
          <a:blip r:embed="rId2" cstate="print"/>
          <a:srcRect/>
          <a:stretch>
            <a:fillRect/>
          </a:stretch>
        </p:blipFill>
        <p:spPr bwMode="auto">
          <a:xfrm>
            <a:off x="827088" y="1773238"/>
            <a:ext cx="1855787" cy="1873250"/>
          </a:xfrm>
          <a:prstGeom prst="rect">
            <a:avLst/>
          </a:prstGeom>
          <a:noFill/>
          <a:ln w="38100">
            <a:solidFill>
              <a:srgbClr val="449FA6"/>
            </a:solidFill>
            <a:miter lim="800000"/>
            <a:headEnd/>
            <a:tailEnd/>
          </a:ln>
          <a:effectLst/>
        </p:spPr>
      </p:pic>
      <p:pic>
        <p:nvPicPr>
          <p:cNvPr id="14342" name="Picture 6"/>
          <p:cNvPicPr>
            <a:picLocks noChangeAspect="1" noChangeArrowheads="1"/>
          </p:cNvPicPr>
          <p:nvPr/>
        </p:nvPicPr>
        <p:blipFill>
          <a:blip r:embed="rId3" cstate="print"/>
          <a:srcRect/>
          <a:stretch>
            <a:fillRect/>
          </a:stretch>
        </p:blipFill>
        <p:spPr bwMode="auto">
          <a:xfrm>
            <a:off x="3563938" y="1773238"/>
            <a:ext cx="1857375" cy="1873250"/>
          </a:xfrm>
          <a:prstGeom prst="rect">
            <a:avLst/>
          </a:prstGeom>
          <a:noFill/>
          <a:ln w="38100">
            <a:solidFill>
              <a:srgbClr val="449FA6"/>
            </a:solidFill>
            <a:miter lim="800000"/>
            <a:headEnd/>
            <a:tailEnd/>
          </a:ln>
          <a:effectLst/>
        </p:spPr>
      </p:pic>
      <p:pic>
        <p:nvPicPr>
          <p:cNvPr id="14343" name="Picture 7"/>
          <p:cNvPicPr>
            <a:picLocks noChangeAspect="1" noChangeArrowheads="1"/>
          </p:cNvPicPr>
          <p:nvPr/>
        </p:nvPicPr>
        <p:blipFill>
          <a:blip r:embed="rId4" cstate="print"/>
          <a:srcRect/>
          <a:stretch>
            <a:fillRect/>
          </a:stretch>
        </p:blipFill>
        <p:spPr bwMode="auto">
          <a:xfrm>
            <a:off x="6156325" y="1773238"/>
            <a:ext cx="1944688" cy="1908175"/>
          </a:xfrm>
          <a:prstGeom prst="rect">
            <a:avLst/>
          </a:prstGeom>
          <a:noFill/>
          <a:ln w="38100">
            <a:solidFill>
              <a:srgbClr val="449FA6"/>
            </a:solidFill>
            <a:miter lim="800000"/>
            <a:headEnd/>
            <a:tailEnd/>
          </a:ln>
          <a:effectLst/>
        </p:spPr>
      </p:pic>
      <p:sp>
        <p:nvSpPr>
          <p:cNvPr id="14345" name="Text Box 9"/>
          <p:cNvSpPr txBox="1">
            <a:spLocks noChangeArrowheads="1"/>
          </p:cNvSpPr>
          <p:nvPr/>
        </p:nvSpPr>
        <p:spPr bwMode="auto">
          <a:xfrm>
            <a:off x="971550" y="4827588"/>
            <a:ext cx="867545" cy="584775"/>
          </a:xfrm>
          <a:prstGeom prst="rect">
            <a:avLst/>
          </a:prstGeom>
          <a:solidFill>
            <a:schemeClr val="accent1"/>
          </a:solidFill>
          <a:ln w="38100">
            <a:solidFill>
              <a:srgbClr val="449FA6"/>
            </a:solidFill>
            <a:miter lim="800000"/>
            <a:headEnd/>
            <a:tailEnd/>
          </a:ln>
          <a:effectLst/>
        </p:spPr>
        <p:txBody>
          <a:bodyPr wrap="none">
            <a:spAutoFit/>
          </a:bodyPr>
          <a:lstStyle/>
          <a:p>
            <a:r>
              <a:rPr lang="en-US" sz="3200" dirty="0" smtClean="0"/>
              <a:t>rain</a:t>
            </a:r>
            <a:endParaRPr lang="ru-RU" sz="3200" dirty="0"/>
          </a:p>
        </p:txBody>
      </p:sp>
      <p:sp>
        <p:nvSpPr>
          <p:cNvPr id="14346" name="Text Box 10"/>
          <p:cNvSpPr txBox="1">
            <a:spLocks noChangeArrowheads="1"/>
          </p:cNvSpPr>
          <p:nvPr/>
        </p:nvSpPr>
        <p:spPr bwMode="auto">
          <a:xfrm>
            <a:off x="3779838" y="4827588"/>
            <a:ext cx="1296987" cy="584775"/>
          </a:xfrm>
          <a:prstGeom prst="rect">
            <a:avLst/>
          </a:prstGeom>
          <a:solidFill>
            <a:srgbClr val="DDDDDD"/>
          </a:solidFill>
          <a:ln w="38100">
            <a:solidFill>
              <a:schemeClr val="bg2"/>
            </a:solidFill>
            <a:miter lim="800000"/>
            <a:headEnd/>
            <a:tailEnd/>
          </a:ln>
          <a:effectLst/>
        </p:spPr>
        <p:txBody>
          <a:bodyPr>
            <a:spAutoFit/>
          </a:bodyPr>
          <a:lstStyle/>
          <a:p>
            <a:pPr algn="ctr"/>
            <a:r>
              <a:rPr lang="en-US" sz="3200" dirty="0" smtClean="0"/>
              <a:t>hail</a:t>
            </a:r>
            <a:endParaRPr lang="ru-RU" sz="3200" dirty="0"/>
          </a:p>
        </p:txBody>
      </p:sp>
      <p:sp>
        <p:nvSpPr>
          <p:cNvPr id="14347" name="Text Box 11"/>
          <p:cNvSpPr txBox="1">
            <a:spLocks noChangeArrowheads="1"/>
          </p:cNvSpPr>
          <p:nvPr/>
        </p:nvSpPr>
        <p:spPr bwMode="auto">
          <a:xfrm>
            <a:off x="6443663" y="4827588"/>
            <a:ext cx="1296987" cy="584775"/>
          </a:xfrm>
          <a:prstGeom prst="rect">
            <a:avLst/>
          </a:prstGeom>
          <a:solidFill>
            <a:srgbClr val="0099FF"/>
          </a:solidFill>
          <a:ln w="38100">
            <a:solidFill>
              <a:srgbClr val="0033CC"/>
            </a:solidFill>
            <a:miter lim="800000"/>
            <a:headEnd/>
            <a:tailEnd/>
          </a:ln>
          <a:effectLst/>
        </p:spPr>
        <p:txBody>
          <a:bodyPr>
            <a:spAutoFit/>
          </a:bodyPr>
          <a:lstStyle/>
          <a:p>
            <a:pPr algn="ctr"/>
            <a:r>
              <a:rPr lang="en-US" sz="3200" dirty="0" smtClean="0"/>
              <a:t>snow</a:t>
            </a:r>
            <a:endParaRPr lang="ru-RU" sz="3200" dirty="0"/>
          </a:p>
        </p:txBody>
      </p:sp>
      <p:sp>
        <p:nvSpPr>
          <p:cNvPr id="14348" name="Line 12"/>
          <p:cNvSpPr>
            <a:spLocks noChangeShapeType="1"/>
          </p:cNvSpPr>
          <p:nvPr/>
        </p:nvSpPr>
        <p:spPr bwMode="auto">
          <a:xfrm>
            <a:off x="1619250" y="3789363"/>
            <a:ext cx="0" cy="935037"/>
          </a:xfrm>
          <a:prstGeom prst="line">
            <a:avLst/>
          </a:prstGeom>
          <a:noFill/>
          <a:ln w="57150">
            <a:solidFill>
              <a:srgbClr val="FF3300"/>
            </a:solidFill>
            <a:round/>
            <a:headEnd/>
            <a:tailEnd type="triangle" w="med" len="med"/>
          </a:ln>
          <a:effectLst/>
        </p:spPr>
        <p:txBody>
          <a:bodyPr/>
          <a:lstStyle/>
          <a:p>
            <a:endParaRPr lang="ru-RU"/>
          </a:p>
        </p:txBody>
      </p:sp>
      <p:sp>
        <p:nvSpPr>
          <p:cNvPr id="14349" name="Line 13"/>
          <p:cNvSpPr>
            <a:spLocks noChangeShapeType="1"/>
          </p:cNvSpPr>
          <p:nvPr/>
        </p:nvSpPr>
        <p:spPr bwMode="auto">
          <a:xfrm>
            <a:off x="4427538" y="3789363"/>
            <a:ext cx="0" cy="863600"/>
          </a:xfrm>
          <a:prstGeom prst="line">
            <a:avLst/>
          </a:prstGeom>
          <a:noFill/>
          <a:ln w="57150">
            <a:solidFill>
              <a:srgbClr val="FF3300"/>
            </a:solidFill>
            <a:round/>
            <a:headEnd/>
            <a:tailEnd type="triangle" w="med" len="med"/>
          </a:ln>
          <a:effectLst/>
        </p:spPr>
        <p:txBody>
          <a:bodyPr/>
          <a:lstStyle/>
          <a:p>
            <a:endParaRPr lang="ru-RU"/>
          </a:p>
        </p:txBody>
      </p:sp>
      <p:sp>
        <p:nvSpPr>
          <p:cNvPr id="14350" name="Line 14"/>
          <p:cNvSpPr>
            <a:spLocks noChangeShapeType="1"/>
          </p:cNvSpPr>
          <p:nvPr/>
        </p:nvSpPr>
        <p:spPr bwMode="auto">
          <a:xfrm>
            <a:off x="7019925" y="3860800"/>
            <a:ext cx="0" cy="863600"/>
          </a:xfrm>
          <a:prstGeom prst="line">
            <a:avLst/>
          </a:prstGeom>
          <a:noFill/>
          <a:ln w="57150">
            <a:solidFill>
              <a:srgbClr val="FF3300"/>
            </a:solidFill>
            <a:round/>
            <a:headEnd/>
            <a:tailEnd type="triangle" w="med" len="med"/>
          </a:ln>
          <a:effectLst/>
        </p:spPr>
        <p:txBody>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4341"/>
                                        </p:tgtEl>
                                        <p:attrNameLst>
                                          <p:attrName>style.visibility</p:attrName>
                                        </p:attrNameLst>
                                      </p:cBhvr>
                                      <p:to>
                                        <p:strVal val="visible"/>
                                      </p:to>
                                    </p:set>
                                    <p:animEffect transition="in" filter="checkerboard(across)">
                                      <p:cBhvr>
                                        <p:cTn id="7" dur="500"/>
                                        <p:tgtEl>
                                          <p:spTgt spid="14341"/>
                                        </p:tgtEl>
                                      </p:cBhvr>
                                    </p:animEffect>
                                  </p:childTnLst>
                                </p:cTn>
                              </p:par>
                              <p:par>
                                <p:cTn id="8" presetID="5" presetClass="entr" presetSubtype="10" fill="hold" nodeType="withEffect">
                                  <p:stCondLst>
                                    <p:cond delay="0"/>
                                  </p:stCondLst>
                                  <p:childTnLst>
                                    <p:set>
                                      <p:cBhvr>
                                        <p:cTn id="9" dur="1" fill="hold">
                                          <p:stCondLst>
                                            <p:cond delay="0"/>
                                          </p:stCondLst>
                                        </p:cTn>
                                        <p:tgtEl>
                                          <p:spTgt spid="14342"/>
                                        </p:tgtEl>
                                        <p:attrNameLst>
                                          <p:attrName>style.visibility</p:attrName>
                                        </p:attrNameLst>
                                      </p:cBhvr>
                                      <p:to>
                                        <p:strVal val="visible"/>
                                      </p:to>
                                    </p:set>
                                    <p:animEffect transition="in" filter="checkerboard(across)">
                                      <p:cBhvr>
                                        <p:cTn id="10" dur="500"/>
                                        <p:tgtEl>
                                          <p:spTgt spid="14342"/>
                                        </p:tgtEl>
                                      </p:cBhvr>
                                    </p:animEffect>
                                  </p:childTnLst>
                                </p:cTn>
                              </p:par>
                              <p:par>
                                <p:cTn id="11" presetID="5" presetClass="entr" presetSubtype="10" fill="hold" nodeType="withEffect">
                                  <p:stCondLst>
                                    <p:cond delay="0"/>
                                  </p:stCondLst>
                                  <p:childTnLst>
                                    <p:set>
                                      <p:cBhvr>
                                        <p:cTn id="12" dur="1" fill="hold">
                                          <p:stCondLst>
                                            <p:cond delay="0"/>
                                          </p:stCondLst>
                                        </p:cTn>
                                        <p:tgtEl>
                                          <p:spTgt spid="14343"/>
                                        </p:tgtEl>
                                        <p:attrNameLst>
                                          <p:attrName>style.visibility</p:attrName>
                                        </p:attrNameLst>
                                      </p:cBhvr>
                                      <p:to>
                                        <p:strVal val="visible"/>
                                      </p:to>
                                    </p:set>
                                    <p:animEffect transition="in" filter="checkerboard(across)">
                                      <p:cBhvr>
                                        <p:cTn id="13" dur="500"/>
                                        <p:tgtEl>
                                          <p:spTgt spid="14343"/>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4348"/>
                                        </p:tgtEl>
                                        <p:attrNameLst>
                                          <p:attrName>style.visibility</p:attrName>
                                        </p:attrNameLst>
                                      </p:cBhvr>
                                      <p:to>
                                        <p:strVal val="visible"/>
                                      </p:to>
                                    </p:set>
                                  </p:childTnLst>
                                </p:cTn>
                              </p:par>
                              <p:par>
                                <p:cTn id="18" presetID="2" presetClass="entr" presetSubtype="4" fill="hold" grpId="0" nodeType="withEffect">
                                  <p:stCondLst>
                                    <p:cond delay="0"/>
                                  </p:stCondLst>
                                  <p:childTnLst>
                                    <p:set>
                                      <p:cBhvr>
                                        <p:cTn id="19" dur="1" fill="hold">
                                          <p:stCondLst>
                                            <p:cond delay="0"/>
                                          </p:stCondLst>
                                        </p:cTn>
                                        <p:tgtEl>
                                          <p:spTgt spid="14345"/>
                                        </p:tgtEl>
                                        <p:attrNameLst>
                                          <p:attrName>style.visibility</p:attrName>
                                        </p:attrNameLst>
                                      </p:cBhvr>
                                      <p:to>
                                        <p:strVal val="visible"/>
                                      </p:to>
                                    </p:set>
                                    <p:anim calcmode="lin" valueType="num">
                                      <p:cBhvr additive="base">
                                        <p:cTn id="20" dur="500" fill="hold"/>
                                        <p:tgtEl>
                                          <p:spTgt spid="14345"/>
                                        </p:tgtEl>
                                        <p:attrNameLst>
                                          <p:attrName>ppt_x</p:attrName>
                                        </p:attrNameLst>
                                      </p:cBhvr>
                                      <p:tavLst>
                                        <p:tav tm="0">
                                          <p:val>
                                            <p:strVal val="#ppt_x"/>
                                          </p:val>
                                        </p:tav>
                                        <p:tav tm="100000">
                                          <p:val>
                                            <p:strVal val="#ppt_x"/>
                                          </p:val>
                                        </p:tav>
                                      </p:tavLst>
                                    </p:anim>
                                    <p:anim calcmode="lin" valueType="num">
                                      <p:cBhvr additive="base">
                                        <p:cTn id="21" dur="500" fill="hold"/>
                                        <p:tgtEl>
                                          <p:spTgt spid="14345"/>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4349"/>
                                        </p:tgtEl>
                                        <p:attrNameLst>
                                          <p:attrName>style.visibility</p:attrName>
                                        </p:attrNameLst>
                                      </p:cBhvr>
                                      <p:to>
                                        <p:strVal val="visible"/>
                                      </p:to>
                                    </p:set>
                                  </p:childTnLst>
                                </p:cTn>
                              </p:par>
                              <p:par>
                                <p:cTn id="26" presetID="2" presetClass="entr" presetSubtype="4" fill="hold" grpId="0" nodeType="withEffect">
                                  <p:stCondLst>
                                    <p:cond delay="0"/>
                                  </p:stCondLst>
                                  <p:childTnLst>
                                    <p:set>
                                      <p:cBhvr>
                                        <p:cTn id="27" dur="1" fill="hold">
                                          <p:stCondLst>
                                            <p:cond delay="0"/>
                                          </p:stCondLst>
                                        </p:cTn>
                                        <p:tgtEl>
                                          <p:spTgt spid="14346"/>
                                        </p:tgtEl>
                                        <p:attrNameLst>
                                          <p:attrName>style.visibility</p:attrName>
                                        </p:attrNameLst>
                                      </p:cBhvr>
                                      <p:to>
                                        <p:strVal val="visible"/>
                                      </p:to>
                                    </p:set>
                                    <p:anim calcmode="lin" valueType="num">
                                      <p:cBhvr additive="base">
                                        <p:cTn id="28" dur="500" fill="hold"/>
                                        <p:tgtEl>
                                          <p:spTgt spid="14346"/>
                                        </p:tgtEl>
                                        <p:attrNameLst>
                                          <p:attrName>ppt_x</p:attrName>
                                        </p:attrNameLst>
                                      </p:cBhvr>
                                      <p:tavLst>
                                        <p:tav tm="0">
                                          <p:val>
                                            <p:strVal val="#ppt_x"/>
                                          </p:val>
                                        </p:tav>
                                        <p:tav tm="100000">
                                          <p:val>
                                            <p:strVal val="#ppt_x"/>
                                          </p:val>
                                        </p:tav>
                                      </p:tavLst>
                                    </p:anim>
                                    <p:anim calcmode="lin" valueType="num">
                                      <p:cBhvr additive="base">
                                        <p:cTn id="29" dur="500" fill="hold"/>
                                        <p:tgtEl>
                                          <p:spTgt spid="14346"/>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4350"/>
                                        </p:tgtEl>
                                        <p:attrNameLst>
                                          <p:attrName>style.visibility</p:attrName>
                                        </p:attrNameLst>
                                      </p:cBhvr>
                                      <p:to>
                                        <p:strVal val="visible"/>
                                      </p:to>
                                    </p:set>
                                  </p:childTnLst>
                                </p:cTn>
                              </p:par>
                              <p:par>
                                <p:cTn id="34" presetID="2" presetClass="entr" presetSubtype="4" fill="hold" grpId="0" nodeType="withEffect">
                                  <p:stCondLst>
                                    <p:cond delay="0"/>
                                  </p:stCondLst>
                                  <p:childTnLst>
                                    <p:set>
                                      <p:cBhvr>
                                        <p:cTn id="35" dur="1" fill="hold">
                                          <p:stCondLst>
                                            <p:cond delay="0"/>
                                          </p:stCondLst>
                                        </p:cTn>
                                        <p:tgtEl>
                                          <p:spTgt spid="14347"/>
                                        </p:tgtEl>
                                        <p:attrNameLst>
                                          <p:attrName>style.visibility</p:attrName>
                                        </p:attrNameLst>
                                      </p:cBhvr>
                                      <p:to>
                                        <p:strVal val="visible"/>
                                      </p:to>
                                    </p:set>
                                    <p:anim calcmode="lin" valueType="num">
                                      <p:cBhvr additive="base">
                                        <p:cTn id="36" dur="500" fill="hold"/>
                                        <p:tgtEl>
                                          <p:spTgt spid="14347"/>
                                        </p:tgtEl>
                                        <p:attrNameLst>
                                          <p:attrName>ppt_x</p:attrName>
                                        </p:attrNameLst>
                                      </p:cBhvr>
                                      <p:tavLst>
                                        <p:tav tm="0">
                                          <p:val>
                                            <p:strVal val="#ppt_x"/>
                                          </p:val>
                                        </p:tav>
                                        <p:tav tm="100000">
                                          <p:val>
                                            <p:strVal val="#ppt_x"/>
                                          </p:val>
                                        </p:tav>
                                      </p:tavLst>
                                    </p:anim>
                                    <p:anim calcmode="lin" valueType="num">
                                      <p:cBhvr additive="base">
                                        <p:cTn id="37" dur="500" fill="hold"/>
                                        <p:tgtEl>
                                          <p:spTgt spid="143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5" grpId="0" animBg="1"/>
      <p:bldP spid="14346" grpId="0" animBg="1"/>
      <p:bldP spid="14347" grpId="0" animBg="1"/>
      <p:bldP spid="14348" grpId="0" animBg="1"/>
      <p:bldP spid="14349" grpId="0" animBg="1"/>
      <p:bldP spid="1435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274638"/>
            <a:ext cx="8229600" cy="777875"/>
          </a:xfrm>
        </p:spPr>
        <p:txBody>
          <a:bodyPr/>
          <a:lstStyle/>
          <a:p>
            <a:r>
              <a:rPr lang="de-DE" dirty="0" smtClean="0">
                <a:solidFill>
                  <a:schemeClr val="bg1"/>
                </a:solidFill>
              </a:rPr>
              <a:t>Wind</a:t>
            </a:r>
            <a:endParaRPr lang="ru-RU" dirty="0">
              <a:solidFill>
                <a:schemeClr val="bg1"/>
              </a:solidFill>
            </a:endParaRPr>
          </a:p>
        </p:txBody>
      </p:sp>
      <p:pic>
        <p:nvPicPr>
          <p:cNvPr id="15364" name="Picture 4"/>
          <p:cNvPicPr>
            <a:picLocks noChangeAspect="1" noChangeArrowheads="1"/>
          </p:cNvPicPr>
          <p:nvPr/>
        </p:nvPicPr>
        <p:blipFill>
          <a:blip r:embed="rId2" cstate="print"/>
          <a:srcRect/>
          <a:stretch>
            <a:fillRect/>
          </a:stretch>
        </p:blipFill>
        <p:spPr bwMode="auto">
          <a:xfrm>
            <a:off x="7083425" y="1412875"/>
            <a:ext cx="1768475" cy="1800225"/>
          </a:xfrm>
          <a:prstGeom prst="rect">
            <a:avLst/>
          </a:prstGeom>
          <a:noFill/>
          <a:ln w="9525">
            <a:noFill/>
            <a:miter lim="800000"/>
            <a:headEnd/>
            <a:tailEnd/>
          </a:ln>
          <a:effectLst/>
        </p:spPr>
      </p:pic>
      <p:pic>
        <p:nvPicPr>
          <p:cNvPr id="15365" name="Picture 5"/>
          <p:cNvPicPr>
            <a:picLocks noChangeAspect="1" noChangeArrowheads="1"/>
          </p:cNvPicPr>
          <p:nvPr/>
        </p:nvPicPr>
        <p:blipFill>
          <a:blip r:embed="rId3" cstate="print"/>
          <a:srcRect/>
          <a:stretch>
            <a:fillRect/>
          </a:stretch>
        </p:blipFill>
        <p:spPr bwMode="auto">
          <a:xfrm>
            <a:off x="250825" y="1268413"/>
            <a:ext cx="2047875" cy="2089150"/>
          </a:xfrm>
          <a:prstGeom prst="rect">
            <a:avLst/>
          </a:prstGeom>
          <a:noFill/>
          <a:ln w="9525">
            <a:noFill/>
            <a:miter lim="800000"/>
            <a:headEnd/>
            <a:tailEnd/>
          </a:ln>
          <a:effectLst/>
        </p:spPr>
      </p:pic>
      <p:pic>
        <p:nvPicPr>
          <p:cNvPr id="15366" name="Picture 6"/>
          <p:cNvPicPr>
            <a:picLocks noChangeAspect="1" noChangeArrowheads="1"/>
          </p:cNvPicPr>
          <p:nvPr/>
        </p:nvPicPr>
        <p:blipFill>
          <a:blip r:embed="rId4" cstate="print"/>
          <a:srcRect/>
          <a:stretch>
            <a:fillRect/>
          </a:stretch>
        </p:blipFill>
        <p:spPr bwMode="auto">
          <a:xfrm>
            <a:off x="2987675" y="1628775"/>
            <a:ext cx="2886075" cy="895350"/>
          </a:xfrm>
          <a:prstGeom prst="rect">
            <a:avLst/>
          </a:prstGeom>
          <a:noFill/>
          <a:ln w="9525">
            <a:noFill/>
            <a:miter lim="800000"/>
            <a:headEnd/>
            <a:tailEnd/>
          </a:ln>
          <a:effectLst/>
        </p:spPr>
      </p:pic>
      <p:sp>
        <p:nvSpPr>
          <p:cNvPr id="15367" name="Text Box 7"/>
          <p:cNvSpPr txBox="1">
            <a:spLocks noChangeArrowheads="1"/>
          </p:cNvSpPr>
          <p:nvPr/>
        </p:nvSpPr>
        <p:spPr bwMode="auto">
          <a:xfrm>
            <a:off x="900113" y="3429000"/>
            <a:ext cx="7475537" cy="1123950"/>
          </a:xfrm>
          <a:prstGeom prst="rect">
            <a:avLst/>
          </a:prstGeom>
          <a:solidFill>
            <a:srgbClr val="CDE9EB"/>
          </a:solidFill>
          <a:ln w="57150">
            <a:solidFill>
              <a:srgbClr val="B2B2B2"/>
            </a:solidFill>
            <a:miter lim="800000"/>
            <a:headEnd/>
            <a:tailEnd/>
          </a:ln>
          <a:effectLst/>
        </p:spPr>
        <p:txBody>
          <a:bodyPr wrap="none">
            <a:spAutoFit/>
          </a:bodyPr>
          <a:lstStyle/>
          <a:p>
            <a:pPr algn="ctr"/>
            <a:r>
              <a:rPr lang="ru-RU" sz="3200"/>
              <a:t>Ветер – это воздух, который приходит</a:t>
            </a:r>
          </a:p>
          <a:p>
            <a:pPr algn="ctr"/>
            <a:r>
              <a:rPr lang="ru-RU" sz="3200"/>
              <a:t>в движение.</a:t>
            </a:r>
          </a:p>
        </p:txBody>
      </p:sp>
      <p:sp>
        <p:nvSpPr>
          <p:cNvPr id="15368" name="Text Box 8"/>
          <p:cNvSpPr txBox="1">
            <a:spLocks noChangeArrowheads="1"/>
          </p:cNvSpPr>
          <p:nvPr/>
        </p:nvSpPr>
        <p:spPr bwMode="auto">
          <a:xfrm>
            <a:off x="1476375" y="4797425"/>
            <a:ext cx="6335713" cy="984250"/>
          </a:xfrm>
          <a:prstGeom prst="rect">
            <a:avLst/>
          </a:prstGeom>
          <a:solidFill>
            <a:srgbClr val="FFCC66"/>
          </a:solidFill>
          <a:ln w="38100">
            <a:solidFill>
              <a:srgbClr val="CC6600"/>
            </a:solidFill>
            <a:miter lim="800000"/>
            <a:headEnd/>
            <a:tailEnd/>
          </a:ln>
          <a:effectLst/>
        </p:spPr>
        <p:txBody>
          <a:bodyPr>
            <a:spAutoFit/>
          </a:bodyPr>
          <a:lstStyle/>
          <a:p>
            <a:pPr algn="ctr"/>
            <a:r>
              <a:rPr lang="ru-RU" sz="2800"/>
              <a:t>Сильные и опасные ветры – </a:t>
            </a:r>
          </a:p>
          <a:p>
            <a:pPr algn="ctr"/>
            <a:r>
              <a:rPr lang="ru-RU" sz="2800"/>
              <a:t>ураган, тайфун, смерч.</a:t>
            </a:r>
          </a:p>
        </p:txBody>
      </p:sp>
      <p:sp>
        <p:nvSpPr>
          <p:cNvPr id="15370" name="Text Box 10"/>
          <p:cNvSpPr txBox="1">
            <a:spLocks noChangeArrowheads="1"/>
          </p:cNvSpPr>
          <p:nvPr/>
        </p:nvSpPr>
        <p:spPr bwMode="auto">
          <a:xfrm>
            <a:off x="2124075" y="6021388"/>
            <a:ext cx="4943475" cy="557212"/>
          </a:xfrm>
          <a:prstGeom prst="rect">
            <a:avLst/>
          </a:prstGeom>
          <a:solidFill>
            <a:srgbClr val="99FFCC"/>
          </a:solidFill>
          <a:ln w="38100">
            <a:solidFill>
              <a:schemeClr val="hlink"/>
            </a:solidFill>
            <a:miter lim="800000"/>
            <a:headEnd/>
            <a:tailEnd/>
          </a:ln>
          <a:effectLst/>
        </p:spPr>
        <p:txBody>
          <a:bodyPr wrap="none">
            <a:spAutoFit/>
          </a:bodyPr>
          <a:lstStyle/>
          <a:p>
            <a:r>
              <a:rPr lang="ru-RU" sz="2800"/>
              <a:t>Тихие ветры – бриз, муссон.</a:t>
            </a:r>
          </a:p>
        </p:txBody>
      </p:sp>
      <p:pic>
        <p:nvPicPr>
          <p:cNvPr id="15371" name="Picture 11" descr="9"/>
          <p:cNvPicPr>
            <a:picLocks noChangeAspect="1" noChangeArrowheads="1"/>
          </p:cNvPicPr>
          <p:nvPr/>
        </p:nvPicPr>
        <p:blipFill>
          <a:blip r:embed="rId5" cstate="print"/>
          <a:srcRect/>
          <a:stretch>
            <a:fillRect/>
          </a:stretch>
        </p:blipFill>
        <p:spPr bwMode="auto">
          <a:xfrm>
            <a:off x="358775" y="1355725"/>
            <a:ext cx="8534400" cy="5345113"/>
          </a:xfrm>
          <a:prstGeom prst="rect">
            <a:avLst/>
          </a:prstGeom>
          <a:noFill/>
          <a:ln w="57150">
            <a:solidFill>
              <a:schemeClr val="bg2"/>
            </a:solidFill>
            <a:miter lim="800000"/>
            <a:headEnd/>
            <a:tailEnd/>
          </a:ln>
        </p:spPr>
      </p:pic>
      <p:pic>
        <p:nvPicPr>
          <p:cNvPr id="15372" name="Picture 12" descr="10"/>
          <p:cNvPicPr>
            <a:picLocks noChangeAspect="1" noChangeArrowheads="1"/>
          </p:cNvPicPr>
          <p:nvPr/>
        </p:nvPicPr>
        <p:blipFill>
          <a:blip r:embed="rId6" cstate="print"/>
          <a:srcRect/>
          <a:stretch>
            <a:fillRect/>
          </a:stretch>
        </p:blipFill>
        <p:spPr bwMode="auto">
          <a:xfrm>
            <a:off x="179388" y="1268413"/>
            <a:ext cx="8785225" cy="5472112"/>
          </a:xfrm>
          <a:prstGeom prst="rect">
            <a:avLst/>
          </a:prstGeom>
          <a:noFill/>
          <a:ln w="38100">
            <a:solidFill>
              <a:srgbClr val="0099FF"/>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5367"/>
                                        </p:tgtEl>
                                        <p:attrNameLst>
                                          <p:attrName>style.visibility</p:attrName>
                                        </p:attrNameLst>
                                      </p:cBhvr>
                                      <p:to>
                                        <p:strVal val="visible"/>
                                      </p:to>
                                    </p:set>
                                    <p:animEffect transition="in" filter="strips(downLeft)">
                                      <p:cBhvr>
                                        <p:cTn id="7" dur="500"/>
                                        <p:tgtEl>
                                          <p:spTgt spid="15367"/>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5368"/>
                                        </p:tgtEl>
                                        <p:attrNameLst>
                                          <p:attrName>style.visibility</p:attrName>
                                        </p:attrNameLst>
                                      </p:cBhvr>
                                      <p:to>
                                        <p:strVal val="visible"/>
                                      </p:to>
                                    </p:set>
                                    <p:animEffect transition="in" filter="strips(downLeft)">
                                      <p:cBhvr>
                                        <p:cTn id="12" dur="500"/>
                                        <p:tgtEl>
                                          <p:spTgt spid="15368"/>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15371"/>
                                        </p:tgtEl>
                                        <p:attrNameLst>
                                          <p:attrName>style.visibility</p:attrName>
                                        </p:attrNameLst>
                                      </p:cBhvr>
                                      <p:to>
                                        <p:strVal val="visible"/>
                                      </p:to>
                                    </p:set>
                                    <p:animEffect transition="in" filter="wedge">
                                      <p:cBhvr>
                                        <p:cTn id="17" dur="500"/>
                                        <p:tgtEl>
                                          <p:spTgt spid="15371"/>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15370"/>
                                        </p:tgtEl>
                                        <p:attrNameLst>
                                          <p:attrName>style.visibility</p:attrName>
                                        </p:attrNameLst>
                                      </p:cBhvr>
                                      <p:to>
                                        <p:strVal val="visible"/>
                                      </p:to>
                                    </p:set>
                                    <p:animEffect transition="in" filter="strips(downLeft)">
                                      <p:cBhvr>
                                        <p:cTn id="22" dur="500"/>
                                        <p:tgtEl>
                                          <p:spTgt spid="15370"/>
                                        </p:tgtEl>
                                      </p:cBhvr>
                                    </p:animEffect>
                                  </p:childTnLst>
                                </p:cTn>
                              </p:par>
                              <p:par>
                                <p:cTn id="23" presetID="1" presetClass="exit" presetSubtype="0" fill="hold" nodeType="withEffect">
                                  <p:stCondLst>
                                    <p:cond delay="0"/>
                                  </p:stCondLst>
                                  <p:childTnLst>
                                    <p:set>
                                      <p:cBhvr>
                                        <p:cTn id="24" dur="1" fill="hold">
                                          <p:stCondLst>
                                            <p:cond delay="0"/>
                                          </p:stCondLst>
                                        </p:cTn>
                                        <p:tgtEl>
                                          <p:spTgt spid="15371"/>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0" presetClass="entr" presetSubtype="0" fill="hold" nodeType="clickEffect">
                                  <p:stCondLst>
                                    <p:cond delay="0"/>
                                  </p:stCondLst>
                                  <p:childTnLst>
                                    <p:set>
                                      <p:cBhvr>
                                        <p:cTn id="28" dur="1" fill="hold">
                                          <p:stCondLst>
                                            <p:cond delay="0"/>
                                          </p:stCondLst>
                                        </p:cTn>
                                        <p:tgtEl>
                                          <p:spTgt spid="15372"/>
                                        </p:tgtEl>
                                        <p:attrNameLst>
                                          <p:attrName>style.visibility</p:attrName>
                                        </p:attrNameLst>
                                      </p:cBhvr>
                                      <p:to>
                                        <p:strVal val="visible"/>
                                      </p:to>
                                    </p:set>
                                    <p:animEffect transition="in" filter="wedge">
                                      <p:cBhvr>
                                        <p:cTn id="29" dur="500"/>
                                        <p:tgtEl>
                                          <p:spTgt spid="153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7" grpId="0" animBg="1"/>
      <p:bldP spid="15368" grpId="0" animBg="1"/>
      <p:bldP spid="15370" grpId="0" animBg="1"/>
    </p:bldLst>
  </p:timing>
</p:sld>
</file>

<file path=ppt/theme/theme1.xml><?xml version="1.0" encoding="utf-8"?>
<a:theme xmlns:a="http://schemas.openxmlformats.org/drawingml/2006/main" name="chto_takoe_pogoda">
  <a:themeElements>
    <a:clrScheme name="Ландшафт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Ландшафт">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Ландшафт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Ландшафт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Ландшафт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Ландшафт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Ландшафт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Ландшафт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Ландшафт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Ландшафт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Ландшафт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Ландшафт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Ландшафт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Ландшафт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chto_takoe_pogoda</Template>
  <TotalTime>49</TotalTime>
  <Words>262</Words>
  <Application>Microsoft Office PowerPoint</Application>
  <PresentationFormat>Экран (4:3)</PresentationFormat>
  <Paragraphs>44</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chto_takoe_pogoda</vt:lpstr>
      <vt:lpstr>What is the weather?</vt:lpstr>
      <vt:lpstr>What words can not describe the weather?</vt:lpstr>
      <vt:lpstr>Weather is</vt:lpstr>
      <vt:lpstr>Слайд 4</vt:lpstr>
      <vt:lpstr> Air temperature </vt:lpstr>
      <vt:lpstr>Слайд 6</vt:lpstr>
      <vt:lpstr>Cloudiness</vt:lpstr>
      <vt:lpstr>Weather precipitation</vt:lpstr>
      <vt:lpstr>Wind</vt:lpstr>
      <vt:lpstr>Слайд 10</vt:lpstr>
      <vt:lpstr>Слайд 11</vt:lpstr>
      <vt:lpstr>Слайд 12</vt:lpstr>
      <vt:lpstr>Слайд 13</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Что такое погода?</dc:title>
  <dc:creator>Kseniya</dc:creator>
  <cp:lastModifiedBy>Admin</cp:lastModifiedBy>
  <cp:revision>11</cp:revision>
  <dcterms:created xsi:type="dcterms:W3CDTF">2012-11-13T03:07:33Z</dcterms:created>
  <dcterms:modified xsi:type="dcterms:W3CDTF">2015-03-17T09:31:59Z</dcterms:modified>
</cp:coreProperties>
</file>