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7" r:id="rId3"/>
    <p:sldId id="258" r:id="rId4"/>
    <p:sldId id="260" r:id="rId5"/>
    <p:sldId id="261" r:id="rId6"/>
    <p:sldId id="262" r:id="rId7"/>
    <p:sldId id="267" r:id="rId8"/>
    <p:sldId id="271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3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o.ru/2013/09/chto-mozhet-byit-izmeneno-v-provedenii-ege-2014/" TargetMode="External"/><Relationship Id="rId2" Type="http://schemas.openxmlformats.org/officeDocument/2006/relationships/hyperlink" Target="http://informatio.ru/tag/ege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formatio.ru/2013/03/posle-sdachi-ege-2014-srok-deystviya-svidetelstv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ЕГЭ-дверь в твоё достойное будущее! 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Не бойся, не сдавайся, иди вперёд!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Встань на новую ступень своей жизни.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 smtClean="0"/>
              <a:t>ЕГЭ открывает тебе дверь во взрослую жизнь!</a:t>
            </a:r>
            <a:endParaRPr lang="ru-RU" sz="2400" b="0" i="0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5212" y="1046747"/>
            <a:ext cx="10058402" cy="29958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Желаю всем выпускникам успешно сдать Единый Государственный Экзамен!</a:t>
            </a:r>
            <a:br>
              <a:rPr lang="ru-RU" dirty="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740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692442"/>
          </a:xfrm>
        </p:spPr>
        <p:txBody>
          <a:bodyPr>
            <a:normAutofit/>
          </a:bodyPr>
          <a:lstStyle/>
          <a:p>
            <a:pPr>
              <a:spcBef>
                <a:spcPts val="1"/>
              </a:spcBef>
            </a:pPr>
            <a:r>
              <a:rPr lang="ru-RU" dirty="0" smtClean="0"/>
              <a:t>Ежегодно выпускники 11-х классов по окончании школы сдают единый государственный экзамен.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pic>
        <p:nvPicPr>
          <p:cNvPr id="7" name="Содержимое 6" descr="51af0fa2b4d0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148" y="2165684"/>
            <a:ext cx="4535906" cy="3669632"/>
          </a:xfrm>
        </p:spPr>
      </p:pic>
      <p:pic>
        <p:nvPicPr>
          <p:cNvPr id="8" name="Рисунок 7" descr="ege_po_obschestvoznaniyu_vnov_stal_samym_populyarnym_u_novosibirskih_shkolnik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000" y="2177717"/>
            <a:ext cx="4626536" cy="366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625643"/>
            <a:ext cx="6858002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2014 году в процедуре сдачи </a:t>
            </a:r>
            <a:r>
              <a:rPr lang="ru-RU" sz="2800" dirty="0" smtClean="0">
                <a:hlinkClick r:id="rId2" tooltip="Записи, помеченные с  ЕГЭ"/>
              </a:rPr>
              <a:t>ЕГЭ</a:t>
            </a:r>
            <a:r>
              <a:rPr lang="ru-RU" sz="2800" dirty="0" smtClean="0"/>
              <a:t> изменилось немного по сравнению с 2013 и предыдущими годами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1347" y="1828799"/>
            <a:ext cx="8181474" cy="4824664"/>
          </a:xfrm>
          <a:solidFill>
            <a:schemeClr val="bg1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Для того чтобы твои результаты ЕГЭ были объективно оценены, проведение ЕГЭ требует строгого соблюдения </a:t>
            </a:r>
            <a:r>
              <a:rPr lang="ru-RU" dirty="0" smtClean="0">
                <a:hlinkClick r:id="rId3" tooltip="Что может быть изменено в проведении ЕГЭ 2014?"/>
              </a:rPr>
              <a:t>процедуры экзамена</a:t>
            </a:r>
            <a:r>
              <a:rPr lang="ru-RU" dirty="0" smtClean="0"/>
              <a:t>, правила которые едины для ЕГЭ по всем предметам.</a:t>
            </a:r>
          </a:p>
          <a:p>
            <a:endParaRPr lang="ru-RU" sz="3000" b="1" dirty="0" smtClean="0"/>
          </a:p>
          <a:p>
            <a:r>
              <a:rPr lang="ru-RU" sz="3000" b="1" dirty="0" smtClean="0"/>
              <a:t>Проведение ЕГЭ в 2014 году:</a:t>
            </a:r>
          </a:p>
          <a:p>
            <a:endParaRPr lang="ru-RU" sz="3000" b="1" dirty="0" smtClean="0"/>
          </a:p>
          <a:p>
            <a:r>
              <a:rPr lang="ru-RU" sz="3000" b="1" dirty="0" smtClean="0"/>
              <a:t>ЕГЭ начинается в 10:00 по местному времени.</a:t>
            </a:r>
          </a:p>
          <a:p>
            <a:r>
              <a:rPr lang="ru-RU" sz="3000" b="1" dirty="0" smtClean="0"/>
              <a:t>ЕГЭ проводится письменно.</a:t>
            </a:r>
          </a:p>
          <a:p>
            <a:r>
              <a:rPr lang="ru-RU" sz="3000" b="1" dirty="0" smtClean="0"/>
              <a:t>Свидетельства о результатах единого государственного экзамена (ЕГЭ) будут действовать </a:t>
            </a:r>
            <a:r>
              <a:rPr lang="ru-RU" sz="3000" b="1" dirty="0" smtClean="0">
                <a:hlinkClick r:id="rId4" tooltip="После сдачи ЕГЭ 2014 срок действия свидетельства о результатах единого госэкзамена будет 4 года"/>
              </a:rPr>
              <a:t>четыре года</a:t>
            </a:r>
            <a:r>
              <a:rPr lang="ru-RU" sz="3000" b="1" dirty="0" smtClean="0"/>
              <a:t>. Прием в организации, осуществляющие образовательную деятельность по программам </a:t>
            </a:r>
            <a:r>
              <a:rPr lang="ru-RU" sz="3000" b="1" dirty="0" err="1" smtClean="0"/>
              <a:t>бакалавриата</a:t>
            </a:r>
            <a:r>
              <a:rPr lang="ru-RU" sz="3000" b="1" dirty="0" smtClean="0"/>
              <a:t> и </a:t>
            </a:r>
            <a:r>
              <a:rPr lang="ru-RU" sz="3000" b="1" dirty="0" err="1" smtClean="0"/>
              <a:t>специалитета</a:t>
            </a:r>
            <a:r>
              <a:rPr lang="ru-RU" sz="3000" b="1" dirty="0" smtClean="0"/>
              <a:t>, допускается по результатам ЕГЭ.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0" y="168442"/>
            <a:ext cx="7466013" cy="3412958"/>
          </a:xfrm>
        </p:spPr>
        <p:txBody>
          <a:bodyPr>
            <a:normAutofit fontScale="90000"/>
          </a:bodyPr>
          <a:lstStyle/>
          <a:p>
            <a:pPr lvl="0" indent="457200" fontAlgn="base">
              <a:lnSpc>
                <a:spcPct val="100000"/>
              </a:lnSpc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ЕГЭ можно сдать</a:t>
            </a:r>
            <a:b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ea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i="1" u="sng" dirty="0" smtClean="0">
                <a:ea typeface="Times New Roman" pitchFamily="18" charset="0"/>
                <a:cs typeface="Times New Roman" pitchFamily="18" charset="0"/>
              </a:rPr>
              <a:t>14 предметам</a:t>
            </a:r>
            <a:r>
              <a:rPr lang="ru-RU" sz="2400" b="1" i="1" dirty="0" smtClean="0">
                <a:ea typeface="Times New Roman" pitchFamily="18" charset="0"/>
                <a:cs typeface="Times New Roman" pitchFamily="18" charset="0"/>
              </a:rPr>
              <a:t>: </a:t>
            </a:r>
            <a:br>
              <a:rPr lang="ru-RU" sz="2400" b="1" i="1" dirty="0" smtClean="0"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русскому языку, математике,</a:t>
            </a:r>
            <a:r>
              <a:rPr lang="ru-RU" sz="2400" b="1" i="1" dirty="0" smtClean="0"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литературе,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физике, химии, биологии,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географии, обществознанию, истории,  иностранным языкам (английскому, немецкому, французскому, испанскому), информатике.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2296" y="3549316"/>
            <a:ext cx="6737684" cy="2418347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Выпускник может выбрать любые предметы для сдачи.  Выбор  зависит  от   специальности, на которую собирается поступать. </a:t>
            </a:r>
            <a:endParaRPr lang="ru-RU" b="1" i="1" dirty="0" smtClean="0"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0895" y="577514"/>
            <a:ext cx="7008813" cy="5582654"/>
          </a:xfrm>
        </p:spPr>
        <p:txBody>
          <a:bodyPr>
            <a:noAutofit/>
          </a:bodyPr>
          <a:lstStyle/>
          <a:p>
            <a:r>
              <a:rPr lang="ru-RU" sz="2400" dirty="0" smtClean="0"/>
              <a:t>ГОТОВЬСЯ ЗАРАНЕЕ!!</a:t>
            </a:r>
            <a:br>
              <a:rPr lang="ru-RU" sz="2400" dirty="0" smtClean="0"/>
            </a:br>
            <a:r>
              <a:rPr lang="ru-RU" sz="2400" dirty="0" smtClean="0"/>
              <a:t>Единый государственный экзамен – это настоящая проверка на прочность, ведь к нему нужно подходить со всей серьезностью и ответственностью как на стадии подготовки, так и на самом экзамене. Нужно как следует готовиться, побороть своё волнение и показать, что ты знаешь и умеешь. Действительно, последний год в школе сложный, как в физическом, так и в эмоциональном плане. Очень много занятий и усилий прилагают старшеклассники. Каждый готовится к экзаменам по-своему, с большой ответственностью.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265610" y="6172199"/>
            <a:ext cx="5877011" cy="264694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 а теперь о самой процедуре ЕГЭ)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ПОМНИ!</a:t>
            </a:r>
          </a:p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Для   участия   в   ЕГЭ   выпускнику   </a:t>
            </a:r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необходимо</a:t>
            </a: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 подать   заявление   в школу</a:t>
            </a:r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не позднее 1 марта </a:t>
            </a: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с указанием перечня предметов, по которым планирует сдавать ЕГЭ. </a:t>
            </a:r>
          </a:p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cs typeface="Times New Roman" pitchFamily="18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После 1 марта </a:t>
            </a: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добавлять или менять выбранные предметы </a:t>
            </a:r>
            <a:r>
              <a:rPr lang="ru-RU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нельзя.</a:t>
            </a: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b="1" u="sng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u="sng" dirty="0" smtClean="0">
                <a:solidFill>
                  <a:srgbClr val="FF0000"/>
                </a:solidFill>
                <a:cs typeface="Times New Roman" pitchFamily="18" charset="0"/>
              </a:rPr>
              <a:t>БУДЬ ВНИМАТЕЛЕН!!! </a:t>
            </a:r>
            <a:endParaRPr lang="ru-RU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ea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9" name="Содержимое 8" descr="sov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66284" y="1825625"/>
            <a:ext cx="3110515" cy="4187825"/>
          </a:xfrm>
        </p:spPr>
      </p:pic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878305"/>
            <a:ext cx="10058402" cy="4728411"/>
          </a:xfrm>
        </p:spPr>
        <p:txBody>
          <a:bodyPr>
            <a:normAutofit fontScale="90000"/>
          </a:bodyPr>
          <a:lstStyle/>
          <a:p>
            <a:pPr lvl="0" eaLnBrk="0" hangingPunct="0"/>
            <a:r>
              <a:rPr lang="ru-RU" sz="44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Что нужно с собой иметь для написания ЕГЭ</a:t>
            </a:r>
            <a:r>
              <a:rPr lang="ru-RU" sz="4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?</a:t>
            </a:r>
            <a:br>
              <a:rPr lang="ru-RU" sz="4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С собой нужно иметь</a:t>
            </a:r>
            <a:r>
              <a:rPr lang="ru-RU" sz="2800" i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- пропуск на ЕГЭ (заполненный и зарегистрированный); 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- документ, удостоверяющий личность; </a:t>
            </a:r>
            <a: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-гелиевую или капиллярную ручку с черными чернилами</a:t>
            </a:r>
            <a:r>
              <a:rPr lang="ru-RU" sz="1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Также имеется список </a:t>
            </a:r>
            <a:r>
              <a:rPr lang="ru-RU" sz="1800" b="1" i="1" u="sng" dirty="0" smtClean="0">
                <a:ea typeface="Calibri" pitchFamily="34" charset="0"/>
                <a:cs typeface="Times New Roman" pitchFamily="18" charset="0"/>
              </a:rPr>
              <a:t>дополнительных материалов, которые можно</a:t>
            </a:r>
            <a:br>
              <a:rPr lang="ru-RU" sz="1800" b="1" i="1" u="sng" dirty="0" smtClean="0">
                <a:ea typeface="Calibri" pitchFamily="34" charset="0"/>
                <a:cs typeface="Times New Roman" pitchFamily="18" charset="0"/>
              </a:rPr>
            </a:br>
            <a:r>
              <a:rPr lang="ru-RU" sz="1800" b="1" i="1" u="sng" dirty="0" smtClean="0">
                <a:ea typeface="Calibri" pitchFamily="34" charset="0"/>
                <a:cs typeface="Times New Roman" pitchFamily="18" charset="0"/>
              </a:rPr>
              <a:t> использовать по отдельным предметам ( преподаватель обязательно оповестит вас об этом)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d8c1e3de1fdbef1fff4a75a8e8befb7.jpg"/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9510" r="9510"/>
          <a:stretch>
            <a:fillRect/>
          </a:stretch>
        </p:blipFill>
        <p:spPr/>
      </p:pic>
      <p:pic>
        <p:nvPicPr>
          <p:cNvPr id="8" name="Рисунок 7" descr="7899_html_m5a29bac2.jpg"/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t="6440" b="6440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1202324"/>
          </a:xfrm>
        </p:spPr>
        <p:txBody>
          <a:bodyPr/>
          <a:lstStyle/>
          <a:p>
            <a:r>
              <a:rPr lang="ru-RU" dirty="0" smtClean="0"/>
              <a:t>Заполняй бланки аккуратным и разборчивым почерком по образцу !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Телефоны запрещены!!! Помни об этом, не испытывай свою судьбу!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2"/>
          </p:nvPr>
        </p:nvSpPr>
        <p:spPr>
          <a:xfrm>
            <a:off x="8783054" y="5018001"/>
            <a:ext cx="2449852" cy="1539209"/>
          </a:xfrm>
        </p:spPr>
        <p:txBody>
          <a:bodyPr/>
          <a:lstStyle/>
          <a:p>
            <a:r>
              <a:rPr lang="ru-RU" dirty="0" smtClean="0"/>
              <a:t>Будь внимателен при выборе ответа!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3" name="Рисунок 12" descr="05195778.jpg"/>
          <p:cNvPicPr>
            <a:picLocks noGrp="1" noChangeAspect="1"/>
          </p:cNvPicPr>
          <p:nvPr>
            <p:ph type="pic" sz="quarter" idx="20"/>
          </p:nvPr>
        </p:nvPicPr>
        <p:blipFill>
          <a:blip r:embed="rId4"/>
          <a:srcRect l="19531" r="195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55425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Эти правила очень просты, и их легко запомнить. А их знание и соблюдения не дадут возможности  исключить тебя из аудитории. При этом ни ты, ни тебе никто не будет мешать. Согласись, глупо нарушать то, что тебе помогает. Что касается меня, то я буду соблюдать все эти правила на Едином Государственном Экзамене. Я – законопослушный выпускник, который думает о своём будущем и ответственно относится к такому важному событию.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TS103431377</Template>
  <TotalTime>0</TotalTime>
  <Words>186</Words>
  <Application>Microsoft Office PowerPoint</Application>
  <PresentationFormat>Произвольный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TS103431377</vt:lpstr>
      <vt:lpstr>ЕГЭ-дверь в твоё достойное будущее! </vt:lpstr>
      <vt:lpstr>Ежегодно выпускники 11-х классов по окончании школы сдают единый государственный экзамен.</vt:lpstr>
      <vt:lpstr>В 2014 году в процедуре сдачи ЕГЭ изменилось немного по сравнению с 2013 и предыдущими годами</vt:lpstr>
      <vt:lpstr> ЕГЭ можно сдать  по 14 предметам:  русскому языку, математике,        литературе,  физике, химии, биологии,  географии, обществознанию, истории,  иностранным языкам (английскому, немецкому, французскому, испанскому), информатике.  </vt:lpstr>
      <vt:lpstr>ГОТОВЬСЯ ЗАРАНЕЕ!! Единый государственный экзамен – это настоящая проверка на прочность, ведь к нему нужно подходить со всей серьезностью и ответственностью как на стадии подготовки, так и на самом экзамене. Нужно как следует готовиться, побороть своё волнение и показать, что ты знаешь и умеешь. Действительно, последний год в школе сложный, как в физическом, так и в эмоциональном плане. Очень много занятий и усилий прилагают старшеклассники. Каждый готовится к экзаменам по-своему, с большой ответственностью.</vt:lpstr>
      <vt:lpstr>Ну а теперь о самой процедуре ЕГЭ)</vt:lpstr>
      <vt:lpstr>Что нужно с собой иметь для написания ЕГЭ?    С собой нужно иметь:  - пропуск на ЕГЭ (заполненный и зарегистрированный);  - документ, удостоверяющий личность;   -гелиевую или капиллярную ручку с черными чернилами   Также имеется список дополнительных материалов, которые можно  использовать по отдельным предметам ( преподаватель обязательно оповестит вас об этом) </vt:lpstr>
      <vt:lpstr>Презентация PowerPoint</vt:lpstr>
      <vt:lpstr>Эти правила очень просты, и их легко запомнить. А их знание и соблюдения не дадут возможности  исключить тебя из аудитории. При этом ни ты, ни тебе никто не будет мешать. Согласись, глупо нарушать то, что тебе помогает. Что касается меня, то я буду соблюдать все эти правила на Едином Государственном Экзамене. Я – законопослушный выпускник, который думает о своём будущем и ответственно относится к такому важному событию.</vt:lpstr>
      <vt:lpstr> Желаю всем выпускникам успешно сдать Единый Государственный Экзамен!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2014-02-03T17:53:26Z</dcterms:created>
  <dcterms:modified xsi:type="dcterms:W3CDTF">2015-03-17T17:17:51Z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