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notesSlides/_rels/notesSlide1.xml.rels" ContentType="application/vnd.openxmlformats-package.relationships+xml"/>
  <Override PartName="/ppt/notesSlides/_rels/notesSlide10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2.jpeg" ContentType="image/jpeg"/>
  <Override PartName="/ppt/media/image17.jpeg" ContentType="image/jpeg"/>
  <Override PartName="/ppt/media/image3.jpeg" ContentType="image/jpeg"/>
  <Override PartName="/ppt/media/image18.jpeg" ContentType="image/jpeg"/>
  <Override PartName="/ppt/media/image4.jpeg" ContentType="image/jpeg"/>
  <Override PartName="/ppt/media/image5.png" ContentType="image/png"/>
  <Override PartName="/ppt/media/image10.jpeg" ContentType="image/jpeg"/>
  <Override PartName="/ppt/media/image8.png" ContentType="image/png"/>
  <Override PartName="/ppt/media/image19.jpeg" ContentType="image/jpeg"/>
  <Override PartName="/ppt/media/image11.jpeg" ContentType="image/jpeg"/>
  <Override PartName="/ppt/media/image6.jpeg" ContentType="image/jpeg"/>
  <Override PartName="/ppt/media/image12.jpeg" ContentType="image/jpeg"/>
  <Override PartName="/ppt/media/image7.jpeg" ContentType="image/jpeg"/>
  <Override PartName="/ppt/media/image13.jpeg" ContentType="image/jpeg"/>
  <Override PartName="/ppt/media/image14.jpeg" ContentType="image/jpeg"/>
  <Override PartName="/ppt/media/image9.jpeg" ContentType="image/jpeg"/>
  <Override PartName="/ppt/media/image15.jpeg" ContentType="image/jpeg"/>
  <Override PartName="/ppt/media/image1.jpeg" ContentType="image/jpeg"/>
  <Override PartName="/ppt/media/image16.jpeg" ContentType="image/jpe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slideMasters/slideMaster3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  <p:sldMasterId id="2147483652" r:id="rId4"/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&lt;заголовок&gt;</a:t>
            </a:r>
            <a:endParaRPr/>
          </a:p>
        </p:txBody>
      </p:sp>
      <p:sp>
        <p:nvSpPr>
          <p:cNvPr id="1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1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1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412100D1-21B1-4121-B191-8181F1014121}" type="slidenum">
              <a:rPr lang="ru-RU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4204440"/>
          </a:xfrm>
          <a:prstGeom prst="rect">
            <a:avLst/>
          </a:prstGeom>
        </p:spPr>
      </p:sp>
      <p:sp>
        <p:nvSpPr>
          <p:cNvPr id="59" name="CustomShape 2"/>
          <p:cNvSpPr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0171C131-5111-41F1-A171-916101F111B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fld id="{A1D1D111-A1C1-41C1-A1C1-B101712191D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61" name="CustomShape 2"/>
          <p:cNvSpPr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A1B191D1-5191-41A1-B1D1-D1F1E181F1F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fld id="{81D171C1-5101-41F1-A101-81317111A14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323640" y="2421000"/>
            <a:ext cx="4031640" cy="4175640"/>
          </a:xfrm>
          <a:prstGeom prst="rect">
            <a:avLst/>
          </a:prstGeom>
        </p:spPr>
      </p:pic>
      <p:pic>
        <p:nvPicPr>
          <p:cNvPr descr="" id="14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143680" y="188640"/>
            <a:ext cx="3460320" cy="3671640"/>
          </a:xfrm>
          <a:prstGeom prst="rect">
            <a:avLst/>
          </a:prstGeom>
        </p:spPr>
      </p:pic>
      <p:sp>
        <p:nvSpPr>
          <p:cNvPr id="15" name="CustomShape 1"/>
          <p:cNvSpPr/>
          <p:nvPr/>
        </p:nvSpPr>
        <p:spPr>
          <a:xfrm>
            <a:off x="0" y="0"/>
            <a:ext cx="360" cy="360"/>
          </a:xfrm>
          <a:prstGeom prst="rect">
            <a:avLst/>
          </a:prstGeom>
          <a:gradFill>
            <a:gsLst>
              <a:gs pos="0">
                <a:srgbClr val="008b60"/>
              </a:gs>
              <a:gs pos="100000">
                <a:srgbClr val="b1f3d5"/>
              </a:gs>
            </a:gsLst>
            <a:path path="circle"/>
          </a:gradFill>
        </p:spPr>
        <p:txBody>
          <a:bodyPr bIns="45000" lIns="90000" rIns="90000" tIns="45000"/>
          <a:p>
            <a:r>
              <a:rPr lang="ru-RU">
                <a:solidFill>
                  <a:srgbClr val="ffffff"/>
                </a:solidFill>
                <a:latin typeface="Constantia"/>
              </a:rPr>
              <a:t>Исследование </a:t>
            </a:r>
            <a:endParaRPr/>
          </a:p>
        </p:txBody>
      </p:sp>
      <p:sp>
        <p:nvSpPr>
          <p:cNvPr id="16" name="CustomShape 2"/>
          <p:cNvSpPr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/>
              <a:t>Исследование </a:t>
            </a:r>
            <a:endParaRPr/>
          </a:p>
        </p:txBody>
      </p:sp>
      <p:sp>
        <p:nvSpPr>
          <p:cNvPr id="17" name="CustomShape 3"/>
          <p:cNvSpPr/>
          <p:nvPr/>
        </p:nvSpPr>
        <p:spPr>
          <a:xfrm>
            <a:off x="2415960" y="4357800"/>
            <a:ext cx="6727320" cy="46159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endParaRPr/>
          </a:p>
        </p:txBody>
      </p:sp>
      <p:sp>
        <p:nvSpPr>
          <p:cNvPr id="18" name="CustomShape 4"/>
          <p:cNvSpPr/>
          <p:nvPr/>
        </p:nvSpPr>
        <p:spPr>
          <a:xfrm>
            <a:off x="4788000" y="4149000"/>
            <a:ext cx="4031640" cy="26010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0000"/>
                </a:solidFill>
                <a:latin typeface="Constantia"/>
              </a:rPr>
              <a:t>Проект  учащихся 9 класса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onstantia"/>
              </a:rPr>
              <a:t>МОУ «Яблоницкая СОШ»: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onstantia"/>
              </a:rPr>
              <a:t>Самохиной Марии 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onstantia"/>
              </a:rPr>
              <a:t>Петровой Лины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onstantia"/>
              </a:rPr>
              <a:t>Ситновой Алины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onstantia"/>
              </a:rPr>
              <a:t>Лосева Александра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onstantia"/>
              </a:rPr>
              <a:t>Грибкова Павла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onstantia"/>
              </a:rPr>
              <a:t>Учитель: 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onstantia"/>
              </a:rPr>
              <a:t>Николаева Елена Михайловна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7" name="Picture 7"/>
          <p:cNvPicPr/>
          <p:nvPr/>
        </p:nvPicPr>
        <p:blipFill>
          <a:blip r:embed="rId1"/>
          <a:stretch>
            <a:fillRect/>
          </a:stretch>
        </p:blipFill>
        <p:spPr>
          <a:xfrm>
            <a:off x="4286160" y="0"/>
            <a:ext cx="5393520" cy="6857280"/>
          </a:xfrm>
          <a:prstGeom prst="rect">
            <a:avLst/>
          </a:prstGeom>
        </p:spPr>
      </p:pic>
      <p:pic>
        <p:nvPicPr>
          <p:cNvPr descr="" id="48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616280"/>
            <a:ext cx="2075760" cy="2241000"/>
          </a:xfrm>
          <a:prstGeom prst="rect">
            <a:avLst/>
          </a:prstGeom>
        </p:spPr>
      </p:pic>
      <p:sp>
        <p:nvSpPr>
          <p:cNvPr id="49" name="CustomShape 1"/>
          <p:cNvSpPr/>
          <p:nvPr/>
        </p:nvSpPr>
        <p:spPr>
          <a:xfrm>
            <a:off x="285840" y="1714680"/>
            <a:ext cx="3928320" cy="24688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b62212"/>
                </a:solidFill>
                <a:latin typeface="Arial"/>
              </a:rPr>
              <a:t>Белки в щелочном растворе в присутствии солей меди (II) образуют комплексные её соединения, окрашенные в сине-фиолетовый или красно-фиолетовый цвет.</a:t>
            </a:r>
            <a:endParaRPr/>
          </a:p>
        </p:txBody>
      </p:sp>
      <p:sp>
        <p:nvSpPr>
          <p:cNvPr id="50" name="CustomShape 2"/>
          <p:cNvSpPr/>
          <p:nvPr/>
        </p:nvSpPr>
        <p:spPr>
          <a:xfrm>
            <a:off x="0" y="0"/>
            <a:ext cx="4428360" cy="17632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5400">
                <a:solidFill>
                  <a:srgbClr val="ffff00"/>
                </a:solidFill>
                <a:latin typeface="Constantia"/>
              </a:rPr>
              <a:t>Биуретовая</a:t>
            </a:r>
            <a:endParaRPr/>
          </a:p>
          <a:p>
            <a:pPr algn="ctr"/>
            <a:r>
              <a:rPr b="1" lang="ru-RU" sz="5400">
                <a:solidFill>
                  <a:srgbClr val="ffff00"/>
                </a:solidFill>
                <a:latin typeface="Constantia"/>
              </a:rPr>
              <a:t> </a:t>
            </a:r>
            <a:r>
              <a:rPr b="1" lang="ru-RU" sz="5400">
                <a:solidFill>
                  <a:srgbClr val="ffff00"/>
                </a:solidFill>
                <a:latin typeface="Constantia"/>
              </a:rPr>
              <a:t>реакция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51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928800" y="2643120"/>
            <a:ext cx="3021840" cy="3953880"/>
          </a:xfrm>
          <a:prstGeom prst="rect">
            <a:avLst/>
          </a:prstGeom>
        </p:spPr>
      </p:pic>
      <p:sp>
        <p:nvSpPr>
          <p:cNvPr id="52" name="CustomShape 1"/>
          <p:cNvSpPr/>
          <p:nvPr/>
        </p:nvSpPr>
        <p:spPr>
          <a:xfrm>
            <a:off x="0" y="0"/>
            <a:ext cx="8357400" cy="17852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800">
                <a:latin typeface="Arial"/>
              </a:rPr>
              <a:t>    </a:t>
            </a:r>
            <a:r>
              <a:rPr lang="ru-RU" sz="2600">
                <a:latin typeface="Arial"/>
              </a:rPr>
              <a:t>При нагревании с концентрированной азотной  кислотой белки дают жёлтое окрашивание. Эта реакция обнаруживает аминокислоты (фенилаланин, тирозин и триптофан).</a:t>
            </a:r>
            <a:endParaRPr/>
          </a:p>
        </p:txBody>
      </p:sp>
      <p:sp>
        <p:nvSpPr>
          <p:cNvPr id="53" name="CustomShape 2"/>
          <p:cNvSpPr/>
          <p:nvPr/>
        </p:nvSpPr>
        <p:spPr>
          <a:xfrm>
            <a:off x="324000" y="1628640"/>
            <a:ext cx="8357400" cy="10072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ru-RU" sz="3600">
                <a:solidFill>
                  <a:srgbClr val="000000"/>
                </a:solidFill>
                <a:latin typeface="Times New Roman"/>
              </a:rPr>
              <a:t>Ксантопротеиновая реакция</a:t>
            </a:r>
            <a:endParaRPr/>
          </a:p>
        </p:txBody>
      </p:sp>
      <p:pic>
        <p:nvPicPr>
          <p:cNvPr descr="" id="54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357800" y="2643120"/>
            <a:ext cx="4214160" cy="3953880"/>
          </a:xfrm>
          <a:prstGeom prst="rect">
            <a:avLst/>
          </a:prstGeom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5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571280" cy="6857280"/>
          </a:xfrm>
          <a:prstGeom prst="rect">
            <a:avLst/>
          </a:prstGeom>
        </p:spPr>
      </p:pic>
      <p:sp>
        <p:nvSpPr>
          <p:cNvPr id="56" name="CustomShape 1"/>
          <p:cNvSpPr/>
          <p:nvPr/>
        </p:nvSpPr>
        <p:spPr>
          <a:xfrm>
            <a:off x="2328120" y="0"/>
            <a:ext cx="6017400" cy="92664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ru-RU" sz="5400">
                <a:solidFill>
                  <a:srgbClr val="000000"/>
                </a:solidFill>
                <a:latin typeface="Constantia"/>
              </a:rPr>
              <a:t>Значение белков</a:t>
            </a:r>
            <a:endParaRPr/>
          </a:p>
        </p:txBody>
      </p:sp>
      <p:sp>
        <p:nvSpPr>
          <p:cNvPr id="57" name="CustomShape 2"/>
          <p:cNvSpPr/>
          <p:nvPr/>
        </p:nvSpPr>
        <p:spPr>
          <a:xfrm>
            <a:off x="3000240" y="1306800"/>
            <a:ext cx="5785560" cy="525600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buSzPct val="45000"/>
              <a:buFont typeface="Wingdings"/>
              <a:buChar char="§"/>
            </a:pPr>
            <a:r>
              <a:rPr lang="ru-RU" sz="2600">
                <a:solidFill>
                  <a:srgbClr val="2f2945"/>
                </a:solidFill>
                <a:latin typeface="Arial"/>
                <a:ea typeface="Times New Roman"/>
              </a:rPr>
              <a:t> </a:t>
            </a:r>
            <a:r>
              <a:rPr lang="ru-RU" sz="2600">
                <a:solidFill>
                  <a:srgbClr val="2f2945"/>
                </a:solidFill>
                <a:latin typeface="Arial"/>
                <a:ea typeface="Times New Roman"/>
              </a:rPr>
              <a:t>белки молока содержат все незаменимые аминокислоты;</a:t>
            </a:r>
            <a:endParaRPr/>
          </a:p>
          <a:p>
            <a:endParaRPr/>
          </a:p>
          <a:p>
            <a:pPr>
              <a:buSzPct val="45000"/>
              <a:buFont typeface="Wingdings"/>
              <a:buChar char="§"/>
            </a:pPr>
            <a:r>
              <a:rPr lang="ru-RU" sz="2600">
                <a:solidFill>
                  <a:srgbClr val="000000"/>
                </a:solidFill>
                <a:latin typeface="Arial"/>
                <a:ea typeface="Times New Roman"/>
              </a:rPr>
              <a:t>являются носителями иммунных тел; </a:t>
            </a:r>
            <a:endParaRPr/>
          </a:p>
          <a:p>
            <a:endParaRPr/>
          </a:p>
          <a:p>
            <a:pPr>
              <a:buSzPct val="45000"/>
              <a:buFont typeface="Wingdings"/>
              <a:buChar char="§"/>
            </a:pPr>
            <a:r>
              <a:rPr lang="ru-RU" sz="26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Arial"/>
                <a:ea typeface="Times New Roman"/>
              </a:rPr>
              <a:t>белки молока более полноценны, чем белки мяса и рыбы, и быстрее перевариваются;</a:t>
            </a:r>
            <a:endParaRPr/>
          </a:p>
          <a:p>
            <a:endParaRPr/>
          </a:p>
          <a:p>
            <a:pPr>
              <a:buSzPct val="45000"/>
              <a:buFont typeface="Wingdings"/>
              <a:buChar char="§"/>
            </a:pPr>
            <a:r>
              <a:rPr lang="ru-RU" sz="26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2600">
                <a:solidFill>
                  <a:srgbClr val="000000"/>
                </a:solidFill>
                <a:latin typeface="Arial"/>
                <a:ea typeface="Times New Roman"/>
              </a:rPr>
              <a:t>белки молока являются строительным материалом для организма человека.</a:t>
            </a:r>
            <a:endParaRPr/>
          </a:p>
          <a:p>
            <a:endParaRPr/>
          </a:p>
        </p:txBody>
      </p:sp>
    </p:spTree>
  </p:cSld>
  <p:timing>
    <p:tnLst>
      <p:par>
        <p:cTn dur="indefinite" id="91" nodeType="tmRoot" restart="never">
          <p:childTnLst>
            <p:seq>
              <p:cTn dur="indefinite" id="92" nodeType="mainSeq">
                <p:childTnLst>
                  <p:par>
                    <p:cTn fill="hold" id="93" nodeType="clickEffect">
                      <p:stCondLst>
                        <p:cond delay="0"/>
                      </p:stCondLst>
                      <p:childTnLst>
                        <p:par>
                          <p:cTn fill="hold" id="94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95" nodeType="afterEffect" presetClass="entr" presetID="17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97"/>
                                        <p:tgtEl>
                                          <p:spTgt spid="5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98"/>
                                        <p:tgtEl>
                                          <p:spTgt spid="56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9" nodeType="afterEffect">
                            <p:stCondLst>
                              <p:cond delay="500"/>
                            </p:stCondLst>
                            <p:childTnLst>
                              <p:par>
                                <p:cTn fill="hold" id="100" nodeType="after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dur="2000" fill="freeze" id="102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9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6500880" y="4214880"/>
            <a:ext cx="2642400" cy="2642400"/>
          </a:xfrm>
          <a:prstGeom prst="rect">
            <a:avLst/>
          </a:prstGeom>
        </p:spPr>
      </p:pic>
      <p:sp>
        <p:nvSpPr>
          <p:cNvPr id="20" name="CustomShape 1"/>
          <p:cNvSpPr/>
          <p:nvPr/>
        </p:nvSpPr>
        <p:spPr>
          <a:xfrm>
            <a:off x="428760" y="1143000"/>
            <a:ext cx="8714520" cy="35661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800">
                <a:solidFill>
                  <a:srgbClr val="000000"/>
                </a:solidFill>
                <a:latin typeface="Calibri"/>
              </a:rPr>
              <a:t>В нашей школе всем детям дают школьное молоко «Большая кружка». Молоко питьевое ультрапастеризованное для питания детей дошкольного и школьного возраста. Меня заинтересовало, почему выбрали именно этот продукт для дополнительного питания школьников. Как изготавливают это молоко, и от чего зависит срок его реализации. </a:t>
            </a:r>
            <a:endParaRPr/>
          </a:p>
        </p:txBody>
      </p:sp>
      <p:sp>
        <p:nvSpPr>
          <p:cNvPr id="21" name="CustomShape 2"/>
          <p:cNvSpPr/>
          <p:nvPr/>
        </p:nvSpPr>
        <p:spPr>
          <a:xfrm>
            <a:off x="0" y="0"/>
            <a:ext cx="9143280" cy="7729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0070c0"/>
                </a:solidFill>
                <a:latin typeface="Constantia"/>
              </a:rPr>
              <a:t>Почему мы выбрали эту тему?</a:t>
            </a:r>
            <a:endParaRPr/>
          </a:p>
        </p:txBody>
      </p:sp>
      <p:pic>
        <p:nvPicPr>
          <p:cNvPr descr="" id="22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771640" y="4581360"/>
            <a:ext cx="2785320" cy="2090160"/>
          </a:xfrm>
          <a:prstGeom prst="rect">
            <a:avLst/>
          </a:prstGeom>
        </p:spPr>
      </p:pic>
      <p:pic>
        <p:nvPicPr>
          <p:cNvPr descr="" id="23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285840" y="4143240"/>
            <a:ext cx="1856520" cy="2385360"/>
          </a:xfrm>
          <a:prstGeom prst="rect">
            <a:avLst/>
          </a:prstGeom>
        </p:spPr>
      </p:pic>
    </p:spTree>
  </p:cSld>
  <p:timing>
    <p:tnLst>
      <p:par>
        <p:cTn dur="indefinite" id="3" nodeType="tmRoot" restart="never">
          <p:childTnLst>
            <p:seq>
              <p:cTn dur="indefinite" id="4" nodeType="mainSeq">
                <p:childTnLst>
                  <p:par>
                    <p:cTn fill="hold" id="5" nodeType="clickEffect">
                      <p:stCondLst>
                        <p:cond delay="0"/>
                      </p:stCondLst>
                      <p:childTnLst>
                        <p:par>
                          <p:cTn fill="hold" id="6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7" nodeType="afterEffect" presetClass="entr" presetID="3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600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calcmode="lin" valueType="str">
                                      <p:cBhvr additive="repl">
                                        <p:cTn dur="200" fill="hold" id="1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  <p:anim calcmode="lin" valueType="num">
                                      <p:cBhvr additive="repl">
                                        <p:cTn dur="200" fill="hold" id="11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 nodeType="afterEffect">
                            <p:stCondLst>
                              <p:cond delay="1000"/>
                            </p:stCondLst>
                            <p:childTnLst>
                              <p:par>
                                <p:cTn fill="hold" id="13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2000" fill="freeze" id="15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ustomShape 1"/>
          <p:cNvSpPr/>
          <p:nvPr/>
        </p:nvSpPr>
        <p:spPr>
          <a:xfrm>
            <a:off x="1928880" y="357120"/>
            <a:ext cx="4928400" cy="926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5400">
                <a:solidFill>
                  <a:srgbClr val="000000"/>
                </a:solidFill>
                <a:latin typeface="Constantia"/>
              </a:rPr>
              <a:t>Цель работы:</a:t>
            </a:r>
            <a:endParaRPr/>
          </a:p>
        </p:txBody>
      </p:sp>
      <p:sp>
        <p:nvSpPr>
          <p:cNvPr id="25" name="CustomShape 2"/>
          <p:cNvSpPr/>
          <p:nvPr/>
        </p:nvSpPr>
        <p:spPr>
          <a:xfrm>
            <a:off x="0" y="1400040"/>
            <a:ext cx="9572040" cy="111384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3600">
                <a:solidFill>
                  <a:srgbClr val="000000"/>
                </a:solidFill>
                <a:latin typeface="Arial"/>
              </a:rPr>
              <a:t>Изучить состав молока и методы его                   обработки.</a:t>
            </a:r>
            <a:endParaRPr/>
          </a:p>
        </p:txBody>
      </p:sp>
      <p:pic>
        <p:nvPicPr>
          <p:cNvPr descr="" id="26" name="Picture 9"/>
          <p:cNvPicPr/>
          <p:nvPr/>
        </p:nvPicPr>
        <p:blipFill>
          <a:blip r:embed="rId1"/>
          <a:stretch>
            <a:fillRect/>
          </a:stretch>
        </p:blipFill>
        <p:spPr>
          <a:xfrm>
            <a:off x="1928880" y="2857680"/>
            <a:ext cx="4664880" cy="3637800"/>
          </a:xfrm>
          <a:prstGeom prst="rect">
            <a:avLst/>
          </a:prstGeom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ustomShape 1"/>
          <p:cNvSpPr/>
          <p:nvPr/>
        </p:nvSpPr>
        <p:spPr>
          <a:xfrm>
            <a:off x="1000080" y="357120"/>
            <a:ext cx="7286040" cy="926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5400">
                <a:solidFill>
                  <a:srgbClr val="000000"/>
                </a:solidFill>
                <a:latin typeface="Constantia"/>
              </a:rPr>
              <a:t>Задачи работы:</a:t>
            </a:r>
            <a:endParaRPr/>
          </a:p>
        </p:txBody>
      </p:sp>
      <p:sp>
        <p:nvSpPr>
          <p:cNvPr id="28" name="CustomShape 2"/>
          <p:cNvSpPr/>
          <p:nvPr/>
        </p:nvSpPr>
        <p:spPr>
          <a:xfrm>
            <a:off x="642960" y="1643040"/>
            <a:ext cx="7857360" cy="34110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Wingdings"/>
              <a:buChar char="Ø"/>
            </a:pPr>
            <a:r>
              <a:rPr lang="ru-RU" sz="2600">
                <a:solidFill>
                  <a:srgbClr val="000000"/>
                </a:solidFill>
                <a:latin typeface="Arial"/>
              </a:rPr>
              <a:t>  </a:t>
            </a:r>
            <a:r>
              <a:rPr lang="ru-RU" sz="2600">
                <a:solidFill>
                  <a:srgbClr val="000000"/>
                </a:solidFill>
                <a:latin typeface="Arial"/>
              </a:rPr>
              <a:t>Исследовать состав молока.</a:t>
            </a:r>
            <a:endParaRPr/>
          </a:p>
          <a:p>
            <a:pPr>
              <a:buSzPct val="45000"/>
              <a:buFont typeface="Wingdings"/>
              <a:buChar char="Ø"/>
            </a:pPr>
            <a:r>
              <a:rPr lang="ru-RU" sz="2600">
                <a:solidFill>
                  <a:srgbClr val="000000"/>
                </a:solidFill>
                <a:latin typeface="Arial"/>
              </a:rPr>
              <a:t>  </a:t>
            </a:r>
            <a:r>
              <a:rPr lang="ru-RU" sz="2600">
                <a:solidFill>
                  <a:srgbClr val="000000"/>
                </a:solidFill>
                <a:latin typeface="Arial"/>
              </a:rPr>
              <a:t>Выяснить, чем обусловлены его полезные свойства.</a:t>
            </a:r>
            <a:endParaRPr/>
          </a:p>
          <a:p>
            <a:pPr>
              <a:buSzPct val="45000"/>
              <a:buFont typeface="Wingdings"/>
              <a:buChar char="Ø"/>
            </a:pPr>
            <a:r>
              <a:rPr lang="ru-RU" sz="2600">
                <a:solidFill>
                  <a:srgbClr val="000000"/>
                </a:solidFill>
                <a:latin typeface="Arial"/>
              </a:rPr>
              <a:t>  </a:t>
            </a:r>
            <a:r>
              <a:rPr lang="ru-RU" sz="2600">
                <a:solidFill>
                  <a:srgbClr val="000000"/>
                </a:solidFill>
                <a:latin typeface="Arial"/>
              </a:rPr>
              <a:t>Познакомиться с методами обработки молока.</a:t>
            </a:r>
            <a:endParaRPr/>
          </a:p>
          <a:p>
            <a:pPr>
              <a:buSzPct val="45000"/>
              <a:buFont typeface="Wingdings"/>
              <a:buChar char="Ø"/>
            </a:pPr>
            <a:r>
              <a:rPr lang="ru-RU" sz="2600">
                <a:solidFill>
                  <a:srgbClr val="000000"/>
                </a:solidFill>
                <a:latin typeface="Arial"/>
              </a:rPr>
              <a:t>  </a:t>
            </a:r>
            <a:r>
              <a:rPr lang="ru-RU" sz="2600">
                <a:solidFill>
                  <a:srgbClr val="000000"/>
                </a:solidFill>
                <a:latin typeface="Arial"/>
              </a:rPr>
              <a:t>Выяснить, влияет ли термическая обработка молока на полезные качества и на срок хранения продукта.</a:t>
            </a:r>
            <a:endParaRPr/>
          </a:p>
          <a:p>
            <a:pPr>
              <a:buSzPct val="45000"/>
              <a:buFont typeface="Wingdings"/>
              <a:buChar char="Ø"/>
            </a:pPr>
            <a:r>
              <a:rPr lang="ru-RU" sz="2600">
                <a:solidFill>
                  <a:srgbClr val="000000"/>
                </a:solidFill>
                <a:latin typeface="Arial"/>
              </a:rPr>
              <a:t> </a:t>
            </a:r>
            <a:r>
              <a:rPr lang="ru-RU" sz="2600">
                <a:solidFill>
                  <a:srgbClr val="000000"/>
                </a:solidFill>
                <a:latin typeface="Arial"/>
              </a:rPr>
              <a:t>Подготовить уроки по теме «Молоко» для начальной школы и  для учащихся 9 классов</a:t>
            </a:r>
            <a:endParaRPr/>
          </a:p>
        </p:txBody>
      </p:sp>
    </p:spTree>
  </p:cSld>
  <p:timing>
    <p:tnLst>
      <p:par>
        <p:cTn dur="indefinite" id="16" nodeType="tmRoot" restart="never">
          <p:childTnLst>
            <p:seq>
              <p:cTn dur="indefinite" id="17" nodeType="mainSeq">
                <p:childTnLst>
                  <p:par>
                    <p:cTn fill="hold" id="18" nodeType="clickEffect">
                      <p:stCondLst>
                        <p:cond delay="0"/>
                      </p:stCondLst>
                      <p:childTnLst>
                        <p:par>
                          <p:cTn fill="hold" id="19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afterEffect" presetClass="entr" presetID="2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1" fill="hold" id="22"/>
                                        <p:tgtEl>
                                          <p:spTgt spid="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24" nodeType="after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dur="1000" fill="freeze" id="26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stomShape 1"/>
          <p:cNvSpPr/>
          <p:nvPr/>
        </p:nvSpPr>
        <p:spPr>
          <a:xfrm>
            <a:off x="285840" y="285840"/>
            <a:ext cx="709560" cy="62352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6600">
                <a:solidFill>
                  <a:srgbClr val="000000"/>
                </a:solidFill>
                <a:latin typeface="Constantia"/>
              </a:rPr>
              <a:t>Молоко</a:t>
            </a:r>
            <a:endParaRPr/>
          </a:p>
        </p:txBody>
      </p:sp>
      <p:sp>
        <p:nvSpPr>
          <p:cNvPr id="30" name="CustomShape 2"/>
          <p:cNvSpPr/>
          <p:nvPr/>
        </p:nvSpPr>
        <p:spPr>
          <a:xfrm>
            <a:off x="1214280" y="487440"/>
            <a:ext cx="7929000" cy="5738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800">
                <a:solidFill>
                  <a:srgbClr val="000000"/>
                </a:solidFill>
                <a:latin typeface="Calibri"/>
              </a:rPr>
              <a:t>Во многих странах, используется в основном коровье молоко. У нас оно составляет около 95% от общего количества молока, потребляемого населением. 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pic>
        <p:nvPicPr>
          <p:cNvPr descr="" id="31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4000680" y="2708280"/>
            <a:ext cx="4785480" cy="3693240"/>
          </a:xfrm>
          <a:prstGeom prst="rect">
            <a:avLst/>
          </a:prstGeom>
        </p:spPr>
      </p:pic>
      <p:pic>
        <p:nvPicPr>
          <p:cNvPr descr="" id="3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40" y="2708280"/>
            <a:ext cx="2785320" cy="3714120"/>
          </a:xfrm>
          <a:prstGeom prst="rect">
            <a:avLst/>
          </a:prstGeom>
        </p:spPr>
      </p:pic>
    </p:spTree>
  </p:cSld>
  <p:timing>
    <p:tnLst>
      <p:par>
        <p:cTn dur="indefinite" id="27" nodeType="tmRoot" restart="never">
          <p:childTnLst>
            <p:seq>
              <p:cTn dur="indefinite" id="28" nodeType="mainSeq">
                <p:childTnLst>
                  <p:par>
                    <p:cTn fill="hold" id="29" nodeType="clickEffect">
                      <p:stCondLst>
                        <p:cond delay="0"/>
                      </p:stCondLst>
                      <p:childTnLst>
                        <p:par>
                          <p:cTn fill="hold" id="30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afterEffect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hold" id="33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4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dur="1000" fill="freeze" id="35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" nodeType="afterEffect">
                            <p:stCondLst>
                              <p:cond delay="1000"/>
                            </p:stCondLst>
                            <p:childTnLst>
                              <p:par>
                                <p:cTn fill="hold" id="37" nodeType="after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 additive="repl">
                                        <p:cTn dur="2000" fill="freeze" id="39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 nodeType="afterEffect">
                            <p:stCondLst>
                              <p:cond delay="3000"/>
                            </p:stCondLst>
                            <p:childTnLst>
                              <p:par>
                                <p:cTn fill="hold" id="41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2000" fill="freeze" id="43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" nodeType="afterEffect">
                            <p:stCondLst>
                              <p:cond delay="5000"/>
                            </p:stCondLst>
                            <p:childTnLst>
                              <p:par>
                                <p:cTn fill="hold" id="45" nodeType="after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 additive="repl">
                                        <p:cTn dur="2000" fill="freeze" id="47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stomShape 1"/>
          <p:cNvSpPr/>
          <p:nvPr/>
        </p:nvSpPr>
        <p:spPr>
          <a:xfrm>
            <a:off x="1285920" y="785880"/>
            <a:ext cx="5000040" cy="369000"/>
          </a:xfrm>
          <a:prstGeom prst="rect">
            <a:avLst/>
          </a:prstGeom>
        </p:spPr>
      </p:sp>
      <p:pic>
        <p:nvPicPr>
          <p:cNvPr descr="" id="34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2739960" y="14400"/>
            <a:ext cx="6403320" cy="6842880"/>
          </a:xfrm>
          <a:prstGeom prst="rect">
            <a:avLst/>
          </a:prstGeom>
        </p:spPr>
      </p:pic>
      <p:sp>
        <p:nvSpPr>
          <p:cNvPr id="35" name="CustomShape 2"/>
          <p:cNvSpPr/>
          <p:nvPr/>
        </p:nvSpPr>
        <p:spPr>
          <a:xfrm>
            <a:off x="285840" y="714240"/>
            <a:ext cx="3214080" cy="53042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800">
                <a:solidFill>
                  <a:srgbClr val="000000"/>
                </a:solidFill>
                <a:latin typeface="Calibri"/>
              </a:rPr>
              <a:t>В молоке есть всё, что нужно человеку для нормального роста и развития: вода, белки(альбумин, глобулин, казеин), 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alibri"/>
              </a:rPr>
              <a:t>минеральные вещества, жиры, 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alibri"/>
              </a:rPr>
              <a:t>углеводы, 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alibri"/>
              </a:rPr>
              <a:t>аминокислоты, 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alibri"/>
              </a:rPr>
              <a:t>молочный сахар.</a:t>
            </a:r>
            <a:endParaRPr/>
          </a:p>
        </p:txBody>
      </p:sp>
    </p:spTree>
  </p:cSld>
  <p:timing>
    <p:tnLst>
      <p:par>
        <p:cTn dur="indefinite" id="48" nodeType="tmRoot" restart="never">
          <p:childTnLst>
            <p:seq>
              <p:cTn dur="indefinite" id="49" nodeType="mainSeq">
                <p:childTnLst>
                  <p:par>
                    <p:cTn fill="hold" id="50" nodeType="clickEffect">
                      <p:stCondLst>
                        <p:cond delay="indefinite"/>
                      </p:stCondLst>
                      <p:childTnLst>
                        <p:par>
                          <p:cTn fill="hold" id="51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52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54"/>
                                        <p:tgtEl>
                                          <p:spTgt spid="3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55"/>
                                        <p:tgtEl>
                                          <p:spTgt spid="3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785880" y="1071720"/>
            <a:ext cx="7500240" cy="1485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3000">
                <a:solidFill>
                  <a:srgbClr val="000000"/>
                </a:solidFill>
                <a:latin typeface="Calibri"/>
              </a:rPr>
              <a:t>Белки молока состоят из трех основных видов: казеина (82%), альбумина (12%), глобулина(6%). </a:t>
            </a:r>
            <a:endParaRPr/>
          </a:p>
        </p:txBody>
      </p:sp>
      <p:sp>
        <p:nvSpPr>
          <p:cNvPr id="37" name="CustomShape 2"/>
          <p:cNvSpPr/>
          <p:nvPr/>
        </p:nvSpPr>
        <p:spPr>
          <a:xfrm>
            <a:off x="1143000" y="0"/>
            <a:ext cx="6214320" cy="21384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6600">
                <a:solidFill>
                  <a:srgbClr val="f5fbe9"/>
                </a:solidFill>
                <a:latin typeface="Constantia"/>
              </a:rPr>
              <a:t>Белки молока</a:t>
            </a:r>
            <a:endParaRPr/>
          </a:p>
          <a:p>
            <a:endParaRPr/>
          </a:p>
        </p:txBody>
      </p:sp>
      <p:pic>
        <p:nvPicPr>
          <p:cNvPr descr="" id="3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714240" y="2633760"/>
            <a:ext cx="2642400" cy="3938040"/>
          </a:xfrm>
          <a:prstGeom prst="rect">
            <a:avLst/>
          </a:prstGeom>
        </p:spPr>
      </p:pic>
      <p:pic>
        <p:nvPicPr>
          <p:cNvPr descr="" id="39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714840" y="2666880"/>
            <a:ext cx="5142960" cy="3904560"/>
          </a:xfrm>
          <a:prstGeom prst="rect">
            <a:avLst/>
          </a:prstGeom>
        </p:spPr>
      </p:pic>
    </p:spTree>
  </p:cSld>
  <p:timing>
    <p:tnLst>
      <p:par>
        <p:cTn dur="indefinite" id="56" nodeType="tmRoot" restart="never">
          <p:childTnLst>
            <p:seq>
              <p:cTn dur="indefinite" id="57" nodeType="mainSeq">
                <p:childTnLst>
                  <p:par>
                    <p:cTn fill="hold" id="58" nodeType="clickEffect">
                      <p:stCondLst>
                        <p:cond delay="0"/>
                      </p:stCondLst>
                      <p:childTnLst>
                        <p:par>
                          <p:cTn fill="hold" id="59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fill="hold" id="60" nodeType="afterEffect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62"/>
                                        <p:tgtEl>
                                          <p:spTgt spid="3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63"/>
                                        <p:tgtEl>
                                          <p:spTgt spid="3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64"/>
                                        <p:tgtEl>
                                          <p:spTgt spid="37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65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6" nodeType="afterEffect">
                            <p:stCondLst>
                              <p:cond delay="750"/>
                            </p:stCondLst>
                            <p:childTnLst>
                              <p:par>
                                <p:cTn fill="hold" id="67" nodeType="after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/>
                                    </p:anim>
                                    <p:anim calcmode="lin" valueType="num">
                                      <p:cBhvr additive="repl">
                                        <p:cTn dur="664" fill="freeze" id="72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/>
                                    </p:anim>
                                    <p:anim calcmode="lin" valueType="num">
                                      <p:cBhvr additive="repl">
                                        <p:cTn dur="332" fill="freeze" id="73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/>
                                    </p:anim>
                                    <p:anim calcmode="lin" valueType="num">
                                      <p:cBhvr additive="repl">
                                        <p:cTn dur="164" fill="freeze" id="7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/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5" nodeType="afterEffect">
                            <p:stCondLst>
                              <p:cond delay="2750"/>
                            </p:stCondLst>
                            <p:childTnLst>
                              <p:par>
                                <p:cTn fill="hold" id="76" nodeType="afterEffect" presetClass="entr" presetID="5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78"/>
                                        <p:tgtEl>
                                          <p:spTgt spid="38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*0.05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79"/>
                                        <p:tgtEl>
                                          <p:spTgt spid="38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81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82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3" nodeType="afterEffect">
                            <p:stCondLst>
                              <p:cond delay="3250"/>
                            </p:stCondLst>
                            <p:childTnLst>
                              <p:par>
                                <p:cTn fill="hold" id="84" nodeType="afterEffect" presetClass="entr" presetID="5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86"/>
                                        <p:tgtEl>
                                          <p:spTgt spid="3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*0.05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87"/>
                                        <p:tgtEl>
                                          <p:spTgt spid="3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88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89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9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4929120" y="1214280"/>
            <a:ext cx="3928320" cy="45000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800">
                <a:latin typeface="Arial"/>
              </a:rPr>
              <a:t>   </a:t>
            </a:r>
            <a:r>
              <a:rPr lang="ru-RU" sz="2800">
                <a:latin typeface="Arial"/>
              </a:rPr>
              <a:t>82% белков молока приходится на долю специфического фосфопротеида казеина. При подкислении казеин выпадает в осадок в виде белых рыхлых хлопьев.</a:t>
            </a:r>
            <a:endParaRPr/>
          </a:p>
        </p:txBody>
      </p:sp>
      <p:sp>
        <p:nvSpPr>
          <p:cNvPr id="41" name="CustomShape 2"/>
          <p:cNvSpPr/>
          <p:nvPr/>
        </p:nvSpPr>
        <p:spPr>
          <a:xfrm>
            <a:off x="571680" y="285840"/>
            <a:ext cx="7786080" cy="66600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lang="ru-RU" sz="3600">
                <a:solidFill>
                  <a:srgbClr val="336699"/>
                </a:solidFill>
                <a:latin typeface="Times New Roman"/>
              </a:rPr>
              <a:t>Выделение казеина из молока</a:t>
            </a:r>
            <a:endParaRPr/>
          </a:p>
        </p:txBody>
      </p:sp>
      <p:pic>
        <p:nvPicPr>
          <p:cNvPr descr="" id="42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1340640"/>
            <a:ext cx="3527640" cy="4703760"/>
          </a:xfrm>
          <a:prstGeom prst="rect">
            <a:avLst/>
          </a:prstGeom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3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545720" cy="6857280"/>
          </a:xfrm>
          <a:prstGeom prst="rect">
            <a:avLst/>
          </a:prstGeom>
        </p:spPr>
      </p:pic>
      <p:sp>
        <p:nvSpPr>
          <p:cNvPr id="44" name="CustomShape 1"/>
          <p:cNvSpPr/>
          <p:nvPr/>
        </p:nvSpPr>
        <p:spPr>
          <a:xfrm>
            <a:off x="4643280" y="4143240"/>
            <a:ext cx="4214160" cy="24688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8c2814"/>
                </a:solidFill>
                <a:latin typeface="Arial"/>
              </a:rPr>
              <a:t>Глобулины выпадают в осадок при полунасыщении сернокислым аммонием, а альбумины при полном насыщении. Биуретовая реакция доказывает наличие белка на фильтре.</a:t>
            </a:r>
            <a:endParaRPr/>
          </a:p>
        </p:txBody>
      </p:sp>
      <p:sp>
        <p:nvSpPr>
          <p:cNvPr id="45" name="CustomShape 2"/>
          <p:cNvSpPr/>
          <p:nvPr/>
        </p:nvSpPr>
        <p:spPr>
          <a:xfrm>
            <a:off x="-500040" y="0"/>
            <a:ext cx="10143360" cy="14407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359">
                <a:solidFill>
                  <a:srgbClr val="000000"/>
                </a:solidFill>
                <a:latin typeface="Constantia"/>
              </a:rPr>
              <a:t>Фракционное осаждение белков </a:t>
            </a:r>
            <a:endParaRPr/>
          </a:p>
          <a:p>
            <a:pPr algn="ctr"/>
            <a:r>
              <a:rPr b="1" lang="ru-RU" sz="4359">
                <a:solidFill>
                  <a:srgbClr val="000000"/>
                </a:solidFill>
                <a:latin typeface="Constantia"/>
              </a:rPr>
              <a:t>сульфатом аммония</a:t>
            </a:r>
            <a:endParaRPr/>
          </a:p>
        </p:txBody>
      </p:sp>
      <p:pic>
        <p:nvPicPr>
          <p:cNvPr descr="" id="46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64000" y="1413000"/>
            <a:ext cx="3332880" cy="249948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