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684" r:id="rId2"/>
  </p:sldMasterIdLst>
  <p:sldIdLst>
    <p:sldId id="256" r:id="rId3"/>
    <p:sldId id="257" r:id="rId4"/>
    <p:sldId id="265" r:id="rId5"/>
    <p:sldId id="266" r:id="rId6"/>
    <p:sldId id="259" r:id="rId7"/>
    <p:sldId id="258" r:id="rId8"/>
    <p:sldId id="260" r:id="rId9"/>
    <p:sldId id="261" r:id="rId10"/>
    <p:sldId id="262" r:id="rId11"/>
    <p:sldId id="263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98BD6F-CB80-4B95-8936-B8C23A489023}" type="datetimeFigureOut">
              <a:rPr lang="ru-RU" smtClean="0"/>
              <a:t>17.03.2015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A53D1A-5527-43AD-A1FA-9E9EDD6DE75B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642429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98BD6F-CB80-4B95-8936-B8C23A489023}" type="datetimeFigureOut">
              <a:rPr lang="ru-RU" smtClean="0"/>
              <a:t>17.03.2015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A53D1A-5527-43AD-A1FA-9E9EDD6DE75B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719507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98BD6F-CB80-4B95-8936-B8C23A489023}" type="datetimeFigureOut">
              <a:rPr lang="ru-RU" smtClean="0"/>
              <a:t>17.03.2015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A53D1A-5527-43AD-A1FA-9E9EDD6DE75B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6634928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98BD6F-CB80-4B95-8936-B8C23A489023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17.03.2015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A53D1A-5527-43AD-A1FA-9E9EDD6DE75B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940415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98BD6F-CB80-4B95-8936-B8C23A489023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17.03.2015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A53D1A-5527-43AD-A1FA-9E9EDD6DE75B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364674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98BD6F-CB80-4B95-8936-B8C23A489023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17.03.2015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A53D1A-5527-43AD-A1FA-9E9EDD6DE75B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87501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98BD6F-CB80-4B95-8936-B8C23A489023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17.03.2015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A53D1A-5527-43AD-A1FA-9E9EDD6DE75B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115616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98BD6F-CB80-4B95-8936-B8C23A489023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17.03.2015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A53D1A-5527-43AD-A1FA-9E9EDD6DE75B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510378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98BD6F-CB80-4B95-8936-B8C23A489023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17.03.2015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A53D1A-5527-43AD-A1FA-9E9EDD6DE75B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271991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98BD6F-CB80-4B95-8936-B8C23A489023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17.03.2015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A53D1A-5527-43AD-A1FA-9E9EDD6DE75B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457158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98BD6F-CB80-4B95-8936-B8C23A489023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17.03.2015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A53D1A-5527-43AD-A1FA-9E9EDD6DE75B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58305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98BD6F-CB80-4B95-8936-B8C23A489023}" type="datetimeFigureOut">
              <a:rPr lang="ru-RU" smtClean="0"/>
              <a:t>17.03.2015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A53D1A-5527-43AD-A1FA-9E9EDD6DE75B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9715871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98BD6F-CB80-4B95-8936-B8C23A489023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17.03.2015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A53D1A-5527-43AD-A1FA-9E9EDD6DE75B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493209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98BD6F-CB80-4B95-8936-B8C23A489023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17.03.2015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A53D1A-5527-43AD-A1FA-9E9EDD6DE75B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748555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98BD6F-CB80-4B95-8936-B8C23A489023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17.03.2015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A53D1A-5527-43AD-A1FA-9E9EDD6DE75B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2817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98BD6F-CB80-4B95-8936-B8C23A489023}" type="datetimeFigureOut">
              <a:rPr lang="ru-RU" smtClean="0"/>
              <a:t>17.03.2015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A53D1A-5527-43AD-A1FA-9E9EDD6DE75B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013571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98BD6F-CB80-4B95-8936-B8C23A489023}" type="datetimeFigureOut">
              <a:rPr lang="ru-RU" smtClean="0"/>
              <a:t>17.03.2015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A53D1A-5527-43AD-A1FA-9E9EDD6DE75B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866688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98BD6F-CB80-4B95-8936-B8C23A489023}" type="datetimeFigureOut">
              <a:rPr lang="ru-RU" smtClean="0"/>
              <a:t>17.03.2015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A53D1A-5527-43AD-A1FA-9E9EDD6DE75B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430185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98BD6F-CB80-4B95-8936-B8C23A489023}" type="datetimeFigureOut">
              <a:rPr lang="ru-RU" smtClean="0"/>
              <a:t>17.03.2015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A53D1A-5527-43AD-A1FA-9E9EDD6DE75B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767332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98BD6F-CB80-4B95-8936-B8C23A489023}" type="datetimeFigureOut">
              <a:rPr lang="ru-RU" smtClean="0"/>
              <a:t>17.03.2015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A53D1A-5527-43AD-A1FA-9E9EDD6DE75B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570991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98BD6F-CB80-4B95-8936-B8C23A489023}" type="datetimeFigureOut">
              <a:rPr lang="ru-RU" smtClean="0"/>
              <a:t>17.03.2015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A53D1A-5527-43AD-A1FA-9E9EDD6DE75B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6531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98BD6F-CB80-4B95-8936-B8C23A489023}" type="datetimeFigureOut">
              <a:rPr lang="ru-RU" smtClean="0"/>
              <a:t>17.03.2015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A53D1A-5527-43AD-A1FA-9E9EDD6DE75B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131827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98BD6F-CB80-4B95-8936-B8C23A489023}" type="datetimeFigureOut">
              <a:rPr lang="ru-RU" smtClean="0"/>
              <a:t>17.03.2015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A53D1A-5527-43AD-A1FA-9E9EDD6DE75B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676211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98BD6F-CB80-4B95-8936-B8C23A489023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17.03.2015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A53D1A-5527-43AD-A1FA-9E9EDD6DE75B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43450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135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701055" y="300222"/>
            <a:ext cx="4104456" cy="40011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latin typeface="Comic Sans MS" pitchFamily="66" charset="0"/>
              </a:rPr>
              <a:t>МАОУ СОШ №2</a:t>
            </a:r>
            <a:endParaRPr lang="ru-RU" sz="2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latin typeface="Comic Sans MS" pitchFamily="66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810783" y="980728"/>
            <a:ext cx="3454589" cy="5376269"/>
          </a:xfrm>
          <a:prstGeom prst="rect">
            <a:avLst/>
          </a:prstGeom>
          <a:ln>
            <a:noFill/>
          </a:ln>
          <a:effectLst>
            <a:glow rad="139700">
              <a:schemeClr val="accent2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5005311" y="1916832"/>
            <a:ext cx="3527130" cy="861774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5000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Колпашево</a:t>
            </a:r>
            <a:endParaRPr lang="ru-RU" sz="5000" b="1" dirty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652120" y="5635083"/>
            <a:ext cx="3024336" cy="83099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1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Выполни: Лоренц Максим</a:t>
            </a:r>
          </a:p>
          <a:p>
            <a:r>
              <a:rPr lang="ru-RU" sz="16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у</a:t>
            </a:r>
            <a:r>
              <a:rPr lang="ru-RU" sz="1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ченик 6 «Б» класса</a:t>
            </a:r>
          </a:p>
          <a:p>
            <a:r>
              <a:rPr lang="ru-RU" sz="1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Руководитель: Чернова Г.Н.</a:t>
            </a:r>
            <a:endParaRPr lang="ru-RU" sz="16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1928321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135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31640" y="2793019"/>
            <a:ext cx="7092280" cy="83099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4800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Спасибо за внимание !!!</a:t>
            </a:r>
            <a:endParaRPr lang="ru-RU" sz="4800" b="1" dirty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7934423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135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250" y="1628798"/>
            <a:ext cx="3447546" cy="3539430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spcAft>
                <a:spcPts val="0"/>
              </a:spcAft>
            </a:pPr>
            <a:endParaRPr lang="ru-RU" sz="28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/>
              <a:ea typeface="Times New Roman"/>
            </a:endParaRPr>
          </a:p>
          <a:p>
            <a:pPr>
              <a:spcAft>
                <a:spcPts val="0"/>
              </a:spcAft>
            </a:pPr>
            <a:endParaRPr lang="ru-RU" sz="28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/>
              <a:ea typeface="Times New Roman"/>
            </a:endParaRPr>
          </a:p>
          <a:p>
            <a:pPr>
              <a:spcAft>
                <a:spcPts val="0"/>
              </a:spcAft>
            </a:pPr>
            <a:r>
              <a:rPr lang="ru-RU" sz="2400" b="1" dirty="0">
                <a:ln w="11430"/>
                <a:solidFill>
                  <a:srgbClr val="C00000"/>
                </a:solidFill>
                <a:latin typeface="Times New Roman"/>
                <a:ea typeface="Times New Roman"/>
              </a:rPr>
              <a:t>Я</a:t>
            </a:r>
            <a:r>
              <a:rPr lang="ru-RU" sz="2400" b="1" dirty="0" smtClean="0">
                <a:ln w="11430"/>
                <a:solidFill>
                  <a:srgbClr val="C00000"/>
                </a:solidFill>
                <a:latin typeface="Times New Roman"/>
                <a:ea typeface="Times New Roman"/>
              </a:rPr>
              <a:t>вляется административным центром муниципального образования </a:t>
            </a:r>
          </a:p>
          <a:p>
            <a:pPr>
              <a:spcAft>
                <a:spcPts val="0"/>
              </a:spcAft>
            </a:pPr>
            <a:r>
              <a:rPr lang="ru-RU" sz="2400" b="1" dirty="0" smtClean="0">
                <a:ln w="11430"/>
                <a:solidFill>
                  <a:srgbClr val="C00000"/>
                </a:solidFill>
                <a:latin typeface="Times New Roman"/>
                <a:ea typeface="Times New Roman"/>
              </a:rPr>
              <a:t>«</a:t>
            </a:r>
            <a:r>
              <a:rPr lang="ru-RU" sz="2400" b="1" dirty="0" err="1" smtClean="0">
                <a:ln w="11430"/>
                <a:solidFill>
                  <a:srgbClr val="C00000"/>
                </a:solidFill>
                <a:latin typeface="Times New Roman"/>
                <a:ea typeface="Times New Roman"/>
              </a:rPr>
              <a:t>Колпашевский</a:t>
            </a:r>
            <a:r>
              <a:rPr lang="ru-RU" sz="2400" b="1" dirty="0" smtClean="0">
                <a:ln w="11430"/>
                <a:solidFill>
                  <a:srgbClr val="C00000"/>
                </a:solidFill>
                <a:latin typeface="Times New Roman"/>
                <a:ea typeface="Times New Roman"/>
              </a:rPr>
              <a:t>    </a:t>
            </a:r>
          </a:p>
          <a:p>
            <a:pPr>
              <a:spcAft>
                <a:spcPts val="0"/>
              </a:spcAft>
            </a:pPr>
            <a:r>
              <a:rPr lang="ru-RU" sz="2400" b="1" dirty="0">
                <a:ln w="11430"/>
                <a:solidFill>
                  <a:srgbClr val="C00000"/>
                </a:solidFill>
                <a:latin typeface="Times New Roman"/>
                <a:ea typeface="Times New Roman"/>
              </a:rPr>
              <a:t> </a:t>
            </a:r>
            <a:r>
              <a:rPr lang="ru-RU" sz="2400" b="1" dirty="0" smtClean="0">
                <a:ln w="11430"/>
                <a:solidFill>
                  <a:srgbClr val="C00000"/>
                </a:solidFill>
                <a:latin typeface="Times New Roman"/>
                <a:ea typeface="Times New Roman"/>
              </a:rPr>
              <a:t>          район»</a:t>
            </a:r>
            <a:endParaRPr lang="ru-RU" sz="2400" b="1" dirty="0">
              <a:ln w="11430"/>
              <a:solidFill>
                <a:srgbClr val="C00000"/>
              </a:solidFill>
              <a:latin typeface="Times New Roman"/>
              <a:ea typeface="Times New Roman"/>
            </a:endParaRPr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143210" y="1628798"/>
            <a:ext cx="5737900" cy="4469547"/>
          </a:xfrm>
          <a:prstGeom prst="rect">
            <a:avLst/>
          </a:prstGeom>
          <a:noFill/>
          <a:ln>
            <a:noFill/>
          </a:ln>
          <a:effectLst>
            <a:glow rad="139700">
              <a:schemeClr val="accent2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483768" y="548680"/>
            <a:ext cx="352839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3200" b="1" dirty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/>
                <a:ea typeface="Times New Roman"/>
              </a:rPr>
              <a:t>Город Колпашево </a:t>
            </a:r>
          </a:p>
        </p:txBody>
      </p:sp>
    </p:spTree>
    <p:extLst>
      <p:ext uri="{BB962C8B-B14F-4D97-AF65-F5344CB8AC3E}">
        <p14:creationId xmlns:p14="http://schemas.microsoft.com/office/powerpoint/2010/main" val="28460764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135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gorod.tomsk.ru/uploads/7842/1251361533/0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91045" y="3068960"/>
            <a:ext cx="4860032" cy="3645024"/>
          </a:xfrm>
          <a:prstGeom prst="rect">
            <a:avLst/>
          </a:prstGeom>
          <a:noFill/>
          <a:effectLst>
            <a:glow rad="139700">
              <a:schemeClr val="accent2">
                <a:satMod val="175000"/>
                <a:alpha val="40000"/>
              </a:schemeClr>
            </a:glow>
            <a:outerShdw blurRad="50800" dist="38100" dir="5400000" algn="t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5250" y="1628798"/>
            <a:ext cx="3447546" cy="954107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endParaRPr lang="ru-RU" sz="2800" b="1" dirty="0">
              <a:ln w="11430"/>
              <a:gradFill>
                <a:gsLst>
                  <a:gs pos="0">
                    <a:srgbClr val="C0504D">
                      <a:tint val="70000"/>
                      <a:satMod val="245000"/>
                    </a:srgbClr>
                  </a:gs>
                  <a:gs pos="75000">
                    <a:srgbClr val="C0504D">
                      <a:tint val="90000"/>
                      <a:shade val="60000"/>
                      <a:satMod val="240000"/>
                    </a:srgbClr>
                  </a:gs>
                  <a:gs pos="100000">
                    <a:srgbClr val="C0504D">
                      <a:tint val="100000"/>
                      <a:shade val="50000"/>
                      <a:satMod val="240000"/>
                    </a:srgb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/>
              <a:ea typeface="Times New Roman"/>
            </a:endParaRPr>
          </a:p>
          <a:p>
            <a:endParaRPr lang="ru-RU" sz="2800" b="1" dirty="0" smtClean="0">
              <a:ln w="11430"/>
              <a:gradFill>
                <a:gsLst>
                  <a:gs pos="0">
                    <a:srgbClr val="C0504D">
                      <a:tint val="70000"/>
                      <a:satMod val="245000"/>
                    </a:srgbClr>
                  </a:gs>
                  <a:gs pos="75000">
                    <a:srgbClr val="C0504D">
                      <a:tint val="90000"/>
                      <a:shade val="60000"/>
                      <a:satMod val="240000"/>
                    </a:srgbClr>
                  </a:gs>
                  <a:gs pos="100000">
                    <a:srgbClr val="C0504D">
                      <a:tint val="100000"/>
                      <a:shade val="50000"/>
                      <a:satMod val="240000"/>
                    </a:srgb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/>
              <a:ea typeface="Times New Roman"/>
            </a:endParaRPr>
          </a:p>
        </p:txBody>
      </p:sp>
      <p:pic>
        <p:nvPicPr>
          <p:cNvPr id="1026" name="Picture 2" descr="http://upload.wikimedia.org/wikipedia/commons/b/b5/Coat_of_Arms_of_Kolpashevo_%28Tomsk_oblast%29_%282006%29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81936" y="238645"/>
            <a:ext cx="2808312" cy="3384017"/>
          </a:xfrm>
          <a:prstGeom prst="rect">
            <a:avLst/>
          </a:prstGeom>
          <a:noFill/>
          <a:effectLst>
            <a:glow rad="139700">
              <a:schemeClr val="accent2">
                <a:satMod val="175000"/>
                <a:alpha val="40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25250" y="116632"/>
            <a:ext cx="5914902" cy="267765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400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Население </a:t>
            </a:r>
            <a:r>
              <a:rPr lang="ru-RU" sz="2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Колпашева — </a:t>
            </a:r>
            <a:r>
              <a:rPr lang="ru-RU" sz="2400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23 </a:t>
            </a:r>
            <a:r>
              <a:rPr lang="ru-RU" sz="2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073</a:t>
            </a:r>
            <a:r>
              <a:rPr lang="ru-RU" sz="2400" b="1" cap="none" spc="0" baseline="3000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ru-RU" sz="2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чел. , </a:t>
            </a:r>
            <a:r>
              <a:rPr lang="ru-RU" sz="2400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площадь 266 км² </a:t>
            </a:r>
            <a:r>
              <a:rPr lang="ru-RU" sz="2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. </a:t>
            </a:r>
            <a:r>
              <a:rPr lang="ru-RU" sz="2400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Город расположен на правом </a:t>
            </a:r>
            <a:r>
              <a:rPr lang="ru-RU" sz="2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берегу Оби. </a:t>
            </a:r>
            <a:r>
              <a:rPr lang="ru-RU" sz="2400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Колпашево как деревня существует с </a:t>
            </a:r>
            <a:r>
              <a:rPr lang="ru-RU" sz="2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начала</a:t>
            </a:r>
            <a:r>
              <a:rPr lang="en-US" sz="2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XVII </a:t>
            </a:r>
            <a:r>
              <a:rPr lang="ru-RU" sz="2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века была </a:t>
            </a:r>
            <a:r>
              <a:rPr lang="ru-RU" sz="2400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основана служилыми людьми </a:t>
            </a:r>
            <a:r>
              <a:rPr lang="ru-RU" sz="2400" b="1" cap="none" spc="0" dirty="0" err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Колпашниковыми</a:t>
            </a:r>
            <a:r>
              <a:rPr lang="ru-RU" sz="2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. В Колпашево есть очень много красивых мест.</a:t>
            </a:r>
            <a:endParaRPr lang="ru-RU" sz="2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012354" y="3815891"/>
            <a:ext cx="3150096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Герб Колпашева</a:t>
            </a:r>
            <a:endParaRPr lang="ru-RU" sz="2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3577180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135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250" y="1628798"/>
            <a:ext cx="3447546" cy="954107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endParaRPr lang="ru-RU" sz="2800" b="1" dirty="0">
              <a:ln w="11430"/>
              <a:gradFill>
                <a:gsLst>
                  <a:gs pos="0">
                    <a:srgbClr val="C0504D">
                      <a:tint val="70000"/>
                      <a:satMod val="245000"/>
                    </a:srgbClr>
                  </a:gs>
                  <a:gs pos="75000">
                    <a:srgbClr val="C0504D">
                      <a:tint val="90000"/>
                      <a:shade val="60000"/>
                      <a:satMod val="240000"/>
                    </a:srgbClr>
                  </a:gs>
                  <a:gs pos="100000">
                    <a:srgbClr val="C0504D">
                      <a:tint val="100000"/>
                      <a:shade val="50000"/>
                      <a:satMod val="240000"/>
                    </a:srgb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/>
              <a:ea typeface="Times New Roman"/>
            </a:endParaRPr>
          </a:p>
          <a:p>
            <a:endParaRPr lang="ru-RU" sz="2800" b="1" dirty="0" smtClean="0">
              <a:ln w="11430"/>
              <a:gradFill>
                <a:gsLst>
                  <a:gs pos="0">
                    <a:srgbClr val="C0504D">
                      <a:tint val="70000"/>
                      <a:satMod val="245000"/>
                    </a:srgbClr>
                  </a:gs>
                  <a:gs pos="75000">
                    <a:srgbClr val="C0504D">
                      <a:tint val="90000"/>
                      <a:shade val="60000"/>
                      <a:satMod val="240000"/>
                    </a:srgbClr>
                  </a:gs>
                  <a:gs pos="100000">
                    <a:srgbClr val="C0504D">
                      <a:tint val="100000"/>
                      <a:shade val="50000"/>
                      <a:satMod val="240000"/>
                    </a:srgb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/>
              <a:ea typeface="Times New Roman"/>
            </a:endParaRPr>
          </a:p>
        </p:txBody>
      </p:sp>
      <p:pic>
        <p:nvPicPr>
          <p:cNvPr id="2050" name="Picture 2" descr="http://blog.contiteh.ru/wp-content/uploads/2009/02/d181d182d0b0d0b4d0b8d0bed0bd-1024x639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680714">
            <a:off x="4359435" y="593079"/>
            <a:ext cx="4507120" cy="2812548"/>
          </a:xfrm>
          <a:prstGeom prst="rect">
            <a:avLst/>
          </a:prstGeom>
          <a:noFill/>
          <a:effectLst>
            <a:glow rad="139700">
              <a:schemeClr val="accent2">
                <a:satMod val="175000"/>
                <a:alpha val="40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://www.kolpashevo.net/photo/708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871343">
            <a:off x="201988" y="3198668"/>
            <a:ext cx="4217370" cy="3163028"/>
          </a:xfrm>
          <a:prstGeom prst="rect">
            <a:avLst/>
          </a:prstGeom>
          <a:noFill/>
          <a:effectLst>
            <a:glow rad="139700">
              <a:schemeClr val="accent2">
                <a:satMod val="175000"/>
                <a:alpha val="40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Прямоугольник 8"/>
          <p:cNvSpPr/>
          <p:nvPr/>
        </p:nvSpPr>
        <p:spPr>
          <a:xfrm>
            <a:off x="-102792" y="1028633"/>
            <a:ext cx="4470883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Городской стадион города Колпашево является главным спортивным сооружением.</a:t>
            </a:r>
            <a:endParaRPr lang="ru-RU" sz="2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915816" y="10490"/>
            <a:ext cx="269977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Стадион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8020164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135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860032" y="1052736"/>
            <a:ext cx="4163460" cy="5699410"/>
          </a:xfrm>
          <a:prstGeom prst="rect">
            <a:avLst/>
          </a:prstGeom>
          <a:noFill/>
          <a:ln>
            <a:noFill/>
          </a:ln>
          <a:effectLst>
            <a:glow rad="139700">
              <a:schemeClr val="accent2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23527" y="1412776"/>
            <a:ext cx="3949465" cy="3908762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2000" b="1" dirty="0" smtClean="0">
                <a:ln w="11430"/>
                <a:solidFill>
                  <a:srgbClr val="C00000"/>
                </a:solidFill>
                <a:latin typeface="Comic Sans MS" pitchFamily="66" charset="0"/>
              </a:rPr>
              <a:t>На площади</a:t>
            </a:r>
          </a:p>
          <a:p>
            <a:r>
              <a:rPr lang="ru-RU" sz="2000" b="1" dirty="0" smtClean="0">
                <a:ln w="11430"/>
                <a:solidFill>
                  <a:srgbClr val="C00000"/>
                </a:solidFill>
                <a:latin typeface="Comic Sans MS" pitchFamily="66" charset="0"/>
              </a:rPr>
              <a:t>Ленина расположен</a:t>
            </a:r>
          </a:p>
          <a:p>
            <a:r>
              <a:rPr lang="ru-RU" sz="2000" b="1" dirty="0" smtClean="0">
                <a:ln w="11430"/>
                <a:solidFill>
                  <a:srgbClr val="C00000"/>
                </a:solidFill>
                <a:latin typeface="Comic Sans MS" pitchFamily="66" charset="0"/>
              </a:rPr>
              <a:t>памятник революционеру</a:t>
            </a:r>
          </a:p>
          <a:p>
            <a:r>
              <a:rPr lang="ru-RU" sz="2000" b="1" dirty="0" smtClean="0">
                <a:ln w="11430"/>
                <a:solidFill>
                  <a:srgbClr val="C00000"/>
                </a:solidFill>
                <a:latin typeface="Comic Sans MS" pitchFamily="66" charset="0"/>
              </a:rPr>
              <a:t>создателю</a:t>
            </a:r>
          </a:p>
          <a:p>
            <a:r>
              <a:rPr lang="ru-RU" sz="2000" b="1" dirty="0" smtClean="0">
                <a:ln w="11430"/>
                <a:solidFill>
                  <a:srgbClr val="C00000"/>
                </a:solidFill>
                <a:latin typeface="Comic Sans MS" pitchFamily="66" charset="0"/>
              </a:rPr>
              <a:t>Российской Социал-</a:t>
            </a:r>
          </a:p>
          <a:p>
            <a:r>
              <a:rPr lang="ru-RU" sz="2000" b="1" dirty="0">
                <a:ln w="11430"/>
                <a:solidFill>
                  <a:srgbClr val="C00000"/>
                </a:solidFill>
                <a:latin typeface="Comic Sans MS" pitchFamily="66" charset="0"/>
              </a:rPr>
              <a:t>д</a:t>
            </a:r>
            <a:r>
              <a:rPr lang="ru-RU" sz="2000" b="1" dirty="0" smtClean="0">
                <a:ln w="11430"/>
                <a:solidFill>
                  <a:srgbClr val="C00000"/>
                </a:solidFill>
                <a:latin typeface="Comic Sans MS" pitchFamily="66" charset="0"/>
              </a:rPr>
              <a:t>емократической</a:t>
            </a:r>
          </a:p>
          <a:p>
            <a:r>
              <a:rPr lang="ru-RU" sz="2000" b="1" dirty="0" smtClean="0">
                <a:ln w="11430"/>
                <a:solidFill>
                  <a:srgbClr val="C00000"/>
                </a:solidFill>
                <a:latin typeface="Comic Sans MS" pitchFamily="66" charset="0"/>
              </a:rPr>
              <a:t>рабочей партии (большевиков),</a:t>
            </a:r>
          </a:p>
          <a:p>
            <a:r>
              <a:rPr lang="ru-RU" sz="2000" b="1" dirty="0" smtClean="0">
                <a:ln w="11430"/>
                <a:solidFill>
                  <a:srgbClr val="C00000"/>
                </a:solidFill>
                <a:latin typeface="Comic Sans MS" pitchFamily="66" charset="0"/>
              </a:rPr>
              <a:t>руководителю</a:t>
            </a:r>
            <a:r>
              <a:rPr lang="ru-RU" sz="2000" b="1" dirty="0">
                <a:ln w="11430"/>
                <a:solidFill>
                  <a:srgbClr val="C00000"/>
                </a:solidFill>
                <a:latin typeface="Comic Sans MS" pitchFamily="66" charset="0"/>
              </a:rPr>
              <a:t> </a:t>
            </a:r>
            <a:r>
              <a:rPr lang="ru-RU" sz="2000" b="1" dirty="0" smtClean="0">
                <a:ln w="11430"/>
                <a:solidFill>
                  <a:srgbClr val="C00000"/>
                </a:solidFill>
                <a:latin typeface="Comic Sans MS" pitchFamily="66" charset="0"/>
              </a:rPr>
              <a:t>Октябрьской</a:t>
            </a:r>
          </a:p>
          <a:p>
            <a:r>
              <a:rPr lang="ru-RU" sz="2000" b="1" dirty="0" smtClean="0">
                <a:ln w="11430"/>
                <a:solidFill>
                  <a:srgbClr val="C00000"/>
                </a:solidFill>
                <a:latin typeface="Comic Sans MS" pitchFamily="66" charset="0"/>
              </a:rPr>
              <a:t>Революции 1917 года в России</a:t>
            </a:r>
          </a:p>
          <a:p>
            <a:r>
              <a:rPr lang="ru-RU" sz="2800" b="1" dirty="0" smtClean="0">
                <a:ln w="11430"/>
                <a:solidFill>
                  <a:srgbClr val="C00000"/>
                </a:solidFill>
                <a:latin typeface="Comic Sans MS" pitchFamily="66" charset="0"/>
              </a:rPr>
              <a:t>    В.И. Ленину.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827584" y="44624"/>
            <a:ext cx="7704856" cy="954107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spcAft>
                <a:spcPts val="0"/>
              </a:spcAft>
            </a:pPr>
            <a:r>
              <a:rPr lang="ru-RU" sz="2800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mic Sans MS" pitchFamily="66" charset="0"/>
                <a:ea typeface="Times New Roman"/>
              </a:rPr>
              <a:t>История развития Колпашева неразрывно связана с историей России</a:t>
            </a:r>
            <a:endParaRPr lang="ru-RU" sz="2800" b="1" dirty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omic Sans MS" pitchFamily="66" charset="0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9809207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135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&amp;Ncy;&amp;ocy;&amp;mcy;&amp;iecy;&amp;rcy; &amp;fcy;&amp;ocy;&amp;tcy;&amp;ocy;&amp;gcy;&amp;rcy;&amp;acy;&amp;fcy;&amp;icy;&amp;icy; 1 : &amp;Pcy;&amp;acy;&amp;mcy;&amp;yacy;&amp;tcy;&amp;ncy;&amp;ycy;&amp;jcy; &amp;zcy;&amp;ncy;&amp;acy;&amp;kcy; &amp;zhcy;&amp;iecy;&amp;rcy;&amp;tcy;&amp;vcy;&amp;acy;&amp;mcy; &amp;pcy;&amp;ocy;&amp;lcy;&amp;icy;&amp;tcy;&amp;icy;&amp;chcy;&amp;iecy;&amp;scy;&amp;kcy;&amp;icy;&amp;khcy; &amp;rcy;&amp;iecy;&amp;pcy;&amp;rcy;&amp;iecy;&amp;scy;&amp;scy;&amp;icy;&amp;jcy; 1930 - 1950-&amp;khcy; &amp;gcy;&amp;gcy;. : &amp;gcy;. &amp;Kcy;&amp;ocy;&amp;lcy;&amp;pcy;&amp;acy;&amp;shcy;&amp;iecy;&amp;vcy;&amp;ocy;, &amp;ucy;&amp;lcy;. &amp;Kcy;&amp;ocy;&amp;mcy;&amp;mcy;&amp;ucy;&amp;ncy;&amp;icy;&amp;scy;&amp;tcy;&amp;icy;&amp;chcy;&amp;iecy;&amp;scy;&amp;kcy;&amp;acy;&amp;yacy; (&amp;vcy; &amp;scy;&amp;kcy;&amp;vcy;&amp;iecy;&amp;rcy;&amp;iecy;)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737465"/>
            <a:ext cx="4824536" cy="5513570"/>
          </a:xfrm>
          <a:prstGeom prst="rect">
            <a:avLst/>
          </a:prstGeom>
          <a:noFill/>
          <a:effectLst>
            <a:glow rad="228600">
              <a:schemeClr val="accent2">
                <a:satMod val="175000"/>
                <a:alpha val="40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5148064" y="1188547"/>
            <a:ext cx="3851919" cy="4832092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r"/>
            <a:r>
              <a:rPr lang="ru-RU" sz="2400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mic Sans MS" pitchFamily="66" charset="0"/>
                <a:ea typeface="Times New Roman"/>
              </a:rPr>
              <a:t>В начале XX века Колпашево превратилось в одну из крупнейших  колоний Нарымской политической ссылки.</a:t>
            </a:r>
            <a:r>
              <a:rPr lang="ru-RU" sz="2400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mic Sans MS" pitchFamily="66" charset="0"/>
              </a:rPr>
              <a:t> В сквере на улице Коммунистической расположен памятный знак жертвам политических репрессий</a:t>
            </a:r>
          </a:p>
          <a:p>
            <a:endParaRPr lang="ru-RU" sz="2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1769307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135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-51919" y="764704"/>
            <a:ext cx="4572000" cy="5355312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spcAft>
                <a:spcPts val="0"/>
              </a:spcAft>
            </a:pPr>
            <a:r>
              <a:rPr lang="ru-RU" sz="2400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mic Sans MS" pitchFamily="66" charset="0"/>
                <a:ea typeface="Times New Roman"/>
              </a:rPr>
              <a:t>В годы Великой Отечественной войны </a:t>
            </a:r>
          </a:p>
          <a:p>
            <a:pPr>
              <a:spcAft>
                <a:spcPts val="0"/>
              </a:spcAft>
            </a:pPr>
            <a:endParaRPr lang="ru-RU" sz="2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omic Sans MS" pitchFamily="66" charset="0"/>
              <a:ea typeface="Times New Roman"/>
            </a:endParaRPr>
          </a:p>
          <a:p>
            <a:pPr algn="just">
              <a:spcAft>
                <a:spcPts val="0"/>
              </a:spcAft>
            </a:pPr>
            <a:r>
              <a:rPr lang="ru-RU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mic Sans MS" pitchFamily="66" charset="0"/>
                <a:ea typeface="Times New Roman"/>
              </a:rPr>
              <a:t>из деревень и города Колпашева ушли на фронт 10343 человека, 4106- остались навсегда на поле брани. Пять колпашевцев удостоены высокого звания Герой Советского Союза: Ф. Трифонов, </a:t>
            </a:r>
          </a:p>
          <a:p>
            <a:pPr algn="just">
              <a:spcAft>
                <a:spcPts val="0"/>
              </a:spcAft>
            </a:pPr>
            <a:r>
              <a:rPr lang="ru-RU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mic Sans MS" pitchFamily="66" charset="0"/>
                <a:ea typeface="Times New Roman"/>
              </a:rPr>
              <a:t>         Н. </a:t>
            </a:r>
            <a:r>
              <a:rPr lang="ru-RU" b="1" dirty="0" err="1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mic Sans MS" pitchFamily="66" charset="0"/>
                <a:ea typeface="Times New Roman"/>
              </a:rPr>
              <a:t>Барышев</a:t>
            </a:r>
            <a:r>
              <a:rPr lang="ru-RU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mic Sans MS" pitchFamily="66" charset="0"/>
                <a:ea typeface="Times New Roman"/>
              </a:rPr>
              <a:t>, </a:t>
            </a:r>
          </a:p>
          <a:p>
            <a:pPr algn="just">
              <a:spcAft>
                <a:spcPts val="0"/>
              </a:spcAft>
            </a:pPr>
            <a:r>
              <a:rPr lang="ru-RU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mic Sans MS" pitchFamily="66" charset="0"/>
                <a:ea typeface="Times New Roman"/>
              </a:rPr>
              <a:t>         Г. </a:t>
            </a:r>
            <a:r>
              <a:rPr lang="ru-RU" b="1" dirty="0" err="1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mic Sans MS" pitchFamily="66" charset="0"/>
                <a:ea typeface="Times New Roman"/>
              </a:rPr>
              <a:t>Голещихин</a:t>
            </a:r>
            <a:r>
              <a:rPr lang="ru-RU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mic Sans MS" pitchFamily="66" charset="0"/>
                <a:ea typeface="Times New Roman"/>
              </a:rPr>
              <a:t>, </a:t>
            </a:r>
          </a:p>
          <a:p>
            <a:pPr algn="just">
              <a:spcAft>
                <a:spcPts val="0"/>
              </a:spcAft>
            </a:pPr>
            <a:r>
              <a:rPr lang="ru-RU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mic Sans MS" pitchFamily="66" charset="0"/>
                <a:ea typeface="Times New Roman"/>
              </a:rPr>
              <a:t>         Е. Жданов, </a:t>
            </a:r>
          </a:p>
          <a:p>
            <a:pPr algn="just">
              <a:spcAft>
                <a:spcPts val="0"/>
              </a:spcAft>
            </a:pPr>
            <a:r>
              <a:rPr lang="ru-RU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mic Sans MS" pitchFamily="66" charset="0"/>
                <a:ea typeface="Times New Roman"/>
              </a:rPr>
              <a:t>         А. </a:t>
            </a:r>
            <a:r>
              <a:rPr lang="ru-RU" b="1" dirty="0" err="1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mic Sans MS" pitchFamily="66" charset="0"/>
                <a:ea typeface="Times New Roman"/>
              </a:rPr>
              <a:t>Мусохранов</a:t>
            </a:r>
            <a:r>
              <a:rPr lang="ru-RU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mic Sans MS" pitchFamily="66" charset="0"/>
                <a:ea typeface="Times New Roman"/>
              </a:rPr>
              <a:t>.</a:t>
            </a:r>
          </a:p>
          <a:p>
            <a:pPr>
              <a:spcAft>
                <a:spcPts val="0"/>
              </a:spcAft>
            </a:pPr>
            <a:endParaRPr lang="ru-RU" b="1" dirty="0" smtClean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omic Sans MS" pitchFamily="66" charset="0"/>
              <a:ea typeface="Times New Roman"/>
            </a:endParaRPr>
          </a:p>
          <a:p>
            <a:pPr algn="ctr">
              <a:spcAft>
                <a:spcPts val="0"/>
              </a:spcAft>
            </a:pPr>
            <a:r>
              <a:rPr lang="ru-RU" sz="2400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mic Sans MS" pitchFamily="66" charset="0"/>
                <a:ea typeface="Times New Roman"/>
              </a:rPr>
              <a:t>В центре города Колпашева расположен памятник </a:t>
            </a:r>
          </a:p>
          <a:p>
            <a:pPr algn="ctr">
              <a:spcAft>
                <a:spcPts val="0"/>
              </a:spcAft>
            </a:pPr>
            <a:r>
              <a:rPr lang="ru-RU" sz="2400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mic Sans MS" pitchFamily="66" charset="0"/>
                <a:ea typeface="Times New Roman"/>
              </a:rPr>
              <a:t>Неизвестному солдату</a:t>
            </a:r>
            <a:endParaRPr lang="ru-RU" sz="2400" b="1" dirty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omic Sans MS" pitchFamily="66" charset="0"/>
              <a:ea typeface="Times New Roman"/>
            </a:endParaRP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537414" y="482190"/>
            <a:ext cx="4401850" cy="5920340"/>
          </a:xfrm>
          <a:prstGeom prst="rect">
            <a:avLst/>
          </a:prstGeom>
          <a:noFill/>
          <a:ln>
            <a:noFill/>
          </a:ln>
          <a:effectLst>
            <a:glow rad="228600">
              <a:schemeClr val="accent2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416446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135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23728" y="548680"/>
            <a:ext cx="4968552" cy="58477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3200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mic Sans MS" pitchFamily="66" charset="0"/>
              </a:rPr>
              <a:t>Памятники природы</a:t>
            </a:r>
            <a:endParaRPr lang="ru-RU" sz="3200" b="1" dirty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09156" y="1268760"/>
            <a:ext cx="7920880" cy="110799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just"/>
            <a:r>
              <a:rPr lang="ru-RU" sz="2200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На территории города </a:t>
            </a:r>
            <a:r>
              <a:rPr lang="ru-RU" sz="2200" b="1" dirty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</a:t>
            </a:r>
            <a:r>
              <a:rPr lang="ru-RU" sz="2200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олпашева находится два памятника природы. </a:t>
            </a:r>
            <a:r>
              <a:rPr lang="ru-RU" sz="2200" b="1" dirty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/>
              </a:rPr>
              <a:t>О</a:t>
            </a:r>
            <a:r>
              <a:rPr lang="ru-RU" sz="2200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/>
                <a:ea typeface="Times New Roman"/>
              </a:rPr>
              <a:t>ни имеют природоохранное, научное и  эстетическое значение. </a:t>
            </a:r>
            <a:endParaRPr lang="ru-RU" sz="2200" b="1" dirty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7169" name="Picture 1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907704" y="3068960"/>
            <a:ext cx="5981824" cy="3600400"/>
          </a:xfrm>
          <a:prstGeom prst="rect">
            <a:avLst/>
          </a:prstGeom>
          <a:noFill/>
          <a:ln>
            <a:noFill/>
          </a:ln>
          <a:effectLst>
            <a:glow rad="228600">
              <a:schemeClr val="accent2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987824" y="2376756"/>
            <a:ext cx="3528392" cy="58477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3200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mic Sans MS" pitchFamily="66" charset="0"/>
              </a:rPr>
              <a:t>Кедровый парк</a:t>
            </a:r>
            <a:endParaRPr lang="ru-RU" sz="3200" b="1" dirty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835369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135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332656"/>
            <a:ext cx="7848872" cy="2062103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400" b="1" dirty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О</a:t>
            </a:r>
            <a:r>
              <a:rPr lang="ru-RU" sz="2400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зера Светлые</a:t>
            </a:r>
          </a:p>
          <a:p>
            <a:pPr algn="ctr"/>
            <a:endParaRPr lang="ru-RU" sz="2400" b="1" dirty="0" smtClean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just"/>
            <a:r>
              <a:rPr lang="ru-RU" sz="2000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Недалеко от Колпашева есть 2 светлых озера. В центре одного озера находится «плавучий остров». Озера изобилуют рыбой. Местами к воде подходит кедровая тайга. В окрестностях много брусники, клюквы, черники, смородины</a:t>
            </a:r>
            <a:endParaRPr lang="ru-RU" sz="2000" b="1" dirty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6148" name="Picture 4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067944" y="2838514"/>
            <a:ext cx="4806542" cy="3110766"/>
          </a:xfrm>
          <a:prstGeom prst="rect">
            <a:avLst/>
          </a:prstGeom>
          <a:noFill/>
          <a:ln>
            <a:noFill/>
          </a:ln>
          <a:effectLst>
            <a:glow rad="228600">
              <a:schemeClr val="accent2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11466" y="2857503"/>
            <a:ext cx="2880320" cy="40011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2000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mic Sans MS" pitchFamily="66" charset="0"/>
              </a:rPr>
              <a:t>1 Светлое озеро</a:t>
            </a:r>
            <a:endParaRPr lang="ru-RU" sz="2000" b="1" dirty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471215" y="2338138"/>
            <a:ext cx="2394987" cy="40011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2000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mic Sans MS" pitchFamily="66" charset="0"/>
              </a:rPr>
              <a:t>2 Светлое озеро</a:t>
            </a:r>
            <a:endParaRPr lang="ru-RU" sz="2000" b="1" dirty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omic Sans MS" pitchFamily="66" charset="0"/>
            </a:endParaRPr>
          </a:p>
        </p:txBody>
      </p:sp>
      <p:pic>
        <p:nvPicPr>
          <p:cNvPr id="6145" name="Picture 1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1466" y="3573016"/>
            <a:ext cx="4432300" cy="2951163"/>
          </a:xfrm>
          <a:prstGeom prst="rect">
            <a:avLst/>
          </a:prstGeom>
          <a:noFill/>
          <a:ln>
            <a:noFill/>
          </a:ln>
          <a:effectLst>
            <a:glow rad="228600">
              <a:schemeClr val="accent2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564430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205</TotalTime>
  <Words>223</Words>
  <Application>Microsoft Office PowerPoint</Application>
  <PresentationFormat>Экран (4:3)</PresentationFormat>
  <Paragraphs>46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10</vt:i4>
      </vt:variant>
    </vt:vector>
  </HeadingPairs>
  <TitlesOfParts>
    <vt:vector size="12" baseType="lpstr">
      <vt:lpstr>Тема Office</vt:lpstr>
      <vt:lpstr>1_Тема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КС</dc:creator>
  <cp:lastModifiedBy>КС</cp:lastModifiedBy>
  <cp:revision>21</cp:revision>
  <dcterms:created xsi:type="dcterms:W3CDTF">2014-04-07T12:07:08Z</dcterms:created>
  <dcterms:modified xsi:type="dcterms:W3CDTF">2015-03-17T02:34:42Z</dcterms:modified>
</cp:coreProperties>
</file>