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23.xml"/>
  <Override ContentType="application/vnd.openxmlformats-officedocument.theme+xml" PartName="/ppt/theme/theme2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35.xml"/>
  <Override ContentType="application/vnd.openxmlformats-officedocument.theme+xml" PartName="/ppt/theme/theme3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47.xml"/>
  <Override ContentType="application/vnd.openxmlformats-officedocument.theme+xml" PartName="/ppt/theme/theme4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58.xml"/>
  <Override ContentType="application/vnd.openxmlformats-officedocument.theme+xml" PartName="/ppt/theme/theme5.xml"/>
  <Override ContentType="application/vnd.openxmlformats-officedocument.theme+xml" PartName="/ppt/theme/them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97" r:id="rId3"/>
    <p:sldMasterId id="2147483710" r:id="rId4"/>
    <p:sldMasterId id="2147483723" r:id="rId5"/>
  </p:sldMasterIdLst>
  <p:notesMasterIdLst>
    <p:notesMasterId r:id="rId41"/>
  </p:notesMasterIdLst>
  <p:sldIdLst>
    <p:sldId id="256" r:id="rId6"/>
    <p:sldId id="259" r:id="rId7"/>
    <p:sldId id="257" r:id="rId8"/>
    <p:sldId id="260" r:id="rId9"/>
    <p:sldId id="263" r:id="rId10"/>
    <p:sldId id="264" r:id="rId11"/>
    <p:sldId id="265" r:id="rId12"/>
    <p:sldId id="289" r:id="rId13"/>
    <p:sldId id="269" r:id="rId14"/>
    <p:sldId id="295" r:id="rId15"/>
    <p:sldId id="291" r:id="rId16"/>
    <p:sldId id="292" r:id="rId17"/>
    <p:sldId id="296" r:id="rId18"/>
    <p:sldId id="293" r:id="rId19"/>
    <p:sldId id="294" r:id="rId20"/>
    <p:sldId id="298" r:id="rId21"/>
    <p:sldId id="290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23" autoAdjust="0"/>
    <p:restoredTop sz="94660"/>
  </p:normalViewPr>
  <p:slideViewPr>
    <p:cSldViewPr>
      <p:cViewPr>
        <p:scale>
          <a:sx n="76" d="100"/>
          <a:sy n="76" d="100"/>
        </p:scale>
        <p:origin x="-122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514A50-5945-4569-B4BF-7B4DD500A9F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46566-DB02-4D93-9A10-8CF5AB864F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806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58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9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9FA72E7F-DD2F-434A-8348-394CD5BD1F45}" type="slidenum">
              <a:rPr lang="en-US" sz="1200">
                <a:solidFill>
                  <a:prstClr val="black"/>
                </a:solidFill>
                <a:latin typeface="Arial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</a:pPr>
              <a:t>18</a:t>
            </a:fld>
            <a:endParaRPr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5FFDB-7F32-4D63-8730-562CB911FDB2}" type="datetimeFigureOut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CA1FE-9A45-46DD-B413-E230AE919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31C15-8980-432A-AD1B-919C1E72A207}" type="datetimeFigureOut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9BCF2-D4D9-443B-9B10-78F64B9A4F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FB08-475C-44AA-B261-153D61A28E5D}" type="datetimeFigureOut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F9597-3B94-4D45-AB72-8464490DE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80765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3799392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96270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897751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098240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8649728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98532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2582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F6378-04E6-484D-94CA-EF7B605D226C}" type="datetimeFigureOut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C3FA6-7B9F-42F6-8573-4E48A06633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455478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368670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48195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Рисунок 36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07839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97638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7308501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089045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403344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493458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30279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AB830-D260-4881-8D1D-273496D7DE30}" type="datetimeFigureOut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34891-B767-408F-A193-27FD2BFAA0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454037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431971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097841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42695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30351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Рисунок 36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32515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21630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5509638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580240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62683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B2946-CE54-46FB-835A-27087D03F98A}" type="datetimeFigureOut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16C1A-6651-4F24-9F21-A7EF960FC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528623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7070940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16530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106097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8430762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564182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5185862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6" name="Рисунок 75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77" name="Рисунок 76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502526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5FFDB-7F32-4D63-8730-562CB911FD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CA1FE-9A45-46DD-B413-E230AE919D3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1006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F6378-04E6-484D-94CA-EF7B605D226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C3FA6-7B9F-42F6-8573-4E48A06633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379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47DBD-0A29-4AC5-80BB-0127E05C6704}" type="datetimeFigureOut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65521-311F-42A8-B4F2-3AD3FCD2BD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AB830-D260-4881-8D1D-273496D7DE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34891-B767-408F-A193-27FD2BFAA0E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80060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B2946-CE54-46FB-835A-27087D03F98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16C1A-6651-4F24-9F21-A7EF960FC8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8074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47DBD-0A29-4AC5-80BB-0127E05C67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65521-311F-42A8-B4F2-3AD3FCD2BD3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15675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32D06-4A79-4D57-9DD9-10FD7981897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6C187-0A06-4ACF-9DC2-E6AB1E17CD0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71335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E659B-9A52-457C-A60A-3051FB1FD3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BFBA9-CA44-470D-A7C3-5FE504CAE3F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21362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B3F1F-0A51-4F05-AEE2-E1A55CC804F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DE6F5-2B70-448A-9D0A-895EBB2EE45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13965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A7CF5-DBA2-44CD-95FC-5EAF2A1FD57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2C450-5AAD-4CCD-B0D6-4B0606EF023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1718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31C15-8980-432A-AD1B-919C1E72A20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9BCF2-D4D9-443B-9B10-78F64B9A4FD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91958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FB08-475C-44AA-B261-153D61A28E5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F9597-3B94-4D45-AB72-8464490DE7C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419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32D06-4A79-4D57-9DD9-10FD79818976}" type="datetimeFigureOut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6C187-0A06-4ACF-9DC2-E6AB1E17CD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E659B-9A52-457C-A60A-3051FB1FD357}" type="datetimeFigureOut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BFBA9-CA44-470D-A7C3-5FE504CAE3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B3F1F-0A51-4F05-AEE2-E1A55CC804F6}" type="datetimeFigureOut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DE6F5-2B70-448A-9D0A-895EBB2EE4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A7CF5-DBA2-44CD-95FC-5EAF2A1FD573}" type="datetimeFigureOut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2C450-5AAD-4CCD-B0D6-4B0606EF02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документ 8"/>
          <p:cNvSpPr/>
          <p:nvPr userDrawn="1"/>
        </p:nvSpPr>
        <p:spPr>
          <a:xfrm rot="10800000" flipH="1">
            <a:off x="0" y="0"/>
            <a:ext cx="9144000" cy="6858000"/>
          </a:xfrm>
          <a:prstGeom prst="flowChartDocumen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B34B08-E1D3-49B5-A037-DA33997BE6CC}" type="datetimeFigureOut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0BC0A1-692E-4A30-828E-686F380A7F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3" name="Рисунок 7" descr="2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3068638"/>
            <a:ext cx="9144000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3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 strike="noStrike">
                <a:solidFill>
                  <a:srgbClr val="000000"/>
                </a:solidFill>
                <a:latin typeface="Calibri"/>
              </a:rPr>
              <a:t>Click to edit the title text formatОбразец заголовка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Seventh Outline LevelОбразец текста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ru-RU" sz="2800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ru-RU" sz="2400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ru-RU" sz="2000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ru-RU" sz="2000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8B8B8B"/>
                </a:solidFill>
                <a:latin typeface="Calibri"/>
              </a:rPr>
              <a:t>3/1/15</a:t>
            </a:r>
            <a:endParaRPr>
              <a:solidFill>
                <a:prstClr val="black"/>
              </a:solidFill>
              <a:latin typeface="Arial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641C0920-7F8C-429D-B7EA-34B7A5C14ACC}" type="slidenum">
              <a:rPr lang="en-US" sz="1200">
                <a:solidFill>
                  <a:srgbClr val="8B8B8B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4048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 strike="noStrike">
                <a:solidFill>
                  <a:srgbClr val="000000"/>
                </a:solidFill>
                <a:latin typeface="Calibri"/>
              </a:rPr>
              <a:t>Click to edit the title text formatОбразец заголовка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strike="noStrike">
                <a:solidFill>
                  <a:srgbClr val="000000"/>
                </a:solidFill>
                <a:latin typeface="Calibri"/>
              </a:rPr>
              <a:t>Seventh Outline LevelОбразец текста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ru-RU" sz="2800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ru-RU" sz="2400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ru-RU" sz="2000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ru-RU" sz="2000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8B8B8B"/>
                </a:solidFill>
                <a:latin typeface="Calibri"/>
              </a:rPr>
              <a:t>3/1/15</a:t>
            </a:r>
            <a:endParaRPr>
              <a:solidFill>
                <a:prstClr val="black"/>
              </a:solidFill>
              <a:latin typeface="Arial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641C0920-7F8C-429D-B7EA-34B7A5C14ACC}" type="slidenum">
              <a:rPr lang="en-US" sz="1200">
                <a:solidFill>
                  <a:srgbClr val="8B8B8B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1110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 strike="noStrike">
                <a:solidFill>
                  <a:srgbClr val="000000"/>
                </a:solidFill>
                <a:latin typeface="Calibri"/>
              </a:rPr>
              <a:t>Click to edit the title text formatОбразец заголовка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8B8B8B"/>
                </a:solidFill>
                <a:latin typeface="Calibri"/>
              </a:rPr>
              <a:t>3/1/15</a:t>
            </a:r>
            <a:endParaRPr>
              <a:solidFill>
                <a:prstClr val="black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69D87D63-D8BC-4082-BF36-0C2059638ECA}" type="slidenum">
              <a:rPr lang="en-US" sz="1200">
                <a:solidFill>
                  <a:srgbClr val="8B8B8B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>
              <a:solidFill>
                <a:prstClr val="black"/>
              </a:solidFill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400"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Seventh Outline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06779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документ 8"/>
          <p:cNvSpPr/>
          <p:nvPr userDrawn="1"/>
        </p:nvSpPr>
        <p:spPr>
          <a:xfrm rot="10800000" flipH="1">
            <a:off x="0" y="0"/>
            <a:ext cx="9144000" cy="6858000"/>
          </a:xfrm>
          <a:prstGeom prst="flowChartDocumen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B34B08-E1D3-49B5-A037-DA33997BE6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0BC0A1-692E-4A30-828E-686F380A7F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3" name="Рисунок 7" descr="2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3068638"/>
            <a:ext cx="9144000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860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pn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4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9.xml.rels><?xml version="1.0" encoding="UTF-8" standalone="yes" ?><Relationships xmlns="http://schemas.openxmlformats.org/package/2006/relationships"><Relationship Id="rId8" Target="../media/image20.jpeg" Type="http://schemas.openxmlformats.org/officeDocument/2006/relationships/image"/><Relationship Id="rId13" Target="../media/image25.jpeg" Type="http://schemas.openxmlformats.org/officeDocument/2006/relationships/image"/><Relationship Id="rId3" Target="../media/image15.jpeg" Type="http://schemas.openxmlformats.org/officeDocument/2006/relationships/image"/><Relationship Id="rId7" Target="../media/image19.jpeg" Type="http://schemas.openxmlformats.org/officeDocument/2006/relationships/image"/><Relationship Id="rId12" Target="../media/image24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12.xml" Type="http://schemas.openxmlformats.org/officeDocument/2006/relationships/slideLayout"/><Relationship Id="rId6" Target="../media/image18.jpeg" Type="http://schemas.openxmlformats.org/officeDocument/2006/relationships/image"/><Relationship Id="rId11" Target="../media/image23.jpeg" Type="http://schemas.openxmlformats.org/officeDocument/2006/relationships/image"/><Relationship Id="rId5" Target="../media/image17.jpeg" Type="http://schemas.openxmlformats.org/officeDocument/2006/relationships/image"/><Relationship Id="rId10" Target="../media/image22.jpeg" Type="http://schemas.openxmlformats.org/officeDocument/2006/relationships/image"/><Relationship Id="rId4" Target="../media/image16.jpeg" Type="http://schemas.openxmlformats.org/officeDocument/2006/relationships/image"/><Relationship Id="rId9" Target="../media/image21.jpeg" Type="http://schemas.openxmlformats.org/officeDocument/2006/relationships/image"/><Relationship Id="rId14" Target="../media/image26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1.png"/><Relationship Id="rId5" Type="http://schemas.openxmlformats.org/officeDocument/2006/relationships/image" Target="../media/image40.wmf"/><Relationship Id="rId4" Type="http://schemas.openxmlformats.org/officeDocument/2006/relationships/image" Target="../media/image39.png"/></Relationships>
</file>

<file path=ppt/slides/_rels/slide23.xml.rels><?xml version="1.0" encoding="UTF-8" standalone="yes" ?><Relationships xmlns="http://schemas.openxmlformats.org/package/2006/relationships"><Relationship Id="rId3" Target="../media/image43.jpeg" Type="http://schemas.openxmlformats.org/officeDocument/2006/relationships/image"/><Relationship Id="rId7" Target="../media/image47.png" Type="http://schemas.openxmlformats.org/officeDocument/2006/relationships/image"/><Relationship Id="rId2" Target="../media/image42.jpeg" Type="http://schemas.openxmlformats.org/officeDocument/2006/relationships/image"/><Relationship Id="rId1" Target="../slideLayouts/slideLayout24.xml" Type="http://schemas.openxmlformats.org/officeDocument/2006/relationships/slideLayout"/><Relationship Id="rId6" Target="../media/image46.jpeg" Type="http://schemas.openxmlformats.org/officeDocument/2006/relationships/image"/><Relationship Id="rId5" Target="../media/image45.jpeg" Type="http://schemas.openxmlformats.org/officeDocument/2006/relationships/image"/><Relationship Id="rId4" Target="../media/image44.jpeg" Type="http://schemas.openxmlformats.org/officeDocument/2006/relationships/image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5.xml.rels><?xml version="1.0" encoding="UTF-8" standalone="yes" ?><Relationships xmlns="http://schemas.openxmlformats.org/package/2006/relationships"><Relationship Id="rId8" Target="../media/image61.png" Type="http://schemas.openxmlformats.org/officeDocument/2006/relationships/image"/><Relationship Id="rId3" Target="../media/image56.png" Type="http://schemas.openxmlformats.org/officeDocument/2006/relationships/image"/><Relationship Id="rId7" Target="../media/image60.jpeg" Type="http://schemas.openxmlformats.org/officeDocument/2006/relationships/image"/><Relationship Id="rId2" Target="../media/image55.jpeg" Type="http://schemas.openxmlformats.org/officeDocument/2006/relationships/image"/><Relationship Id="rId1" Target="../slideLayouts/slideLayout24.xml" Type="http://schemas.openxmlformats.org/officeDocument/2006/relationships/slideLayout"/><Relationship Id="rId6" Target="../media/image59.jpeg" Type="http://schemas.openxmlformats.org/officeDocument/2006/relationships/image"/><Relationship Id="rId5" Target="../media/image58.jpeg" Type="http://schemas.openxmlformats.org/officeDocument/2006/relationships/image"/><Relationship Id="rId10" Target="../media/image63.png" Type="http://schemas.openxmlformats.org/officeDocument/2006/relationships/image"/><Relationship Id="rId4" Target="../media/image57.jpeg" Type="http://schemas.openxmlformats.org/officeDocument/2006/relationships/image"/><Relationship Id="rId9" Target="../media/image62.jpeg" Type="http://schemas.openxmlformats.org/officeDocument/2006/relationships/image"/></Relationships>
</file>

<file path=ppt/slides/_rels/slide26.xml.rels><?xml version="1.0" encoding="UTF-8" standalone="yes" ?><Relationships xmlns="http://schemas.openxmlformats.org/package/2006/relationships"><Relationship Id="rId3" Target="../media/image65.jpeg" Type="http://schemas.openxmlformats.org/officeDocument/2006/relationships/image"/><Relationship Id="rId7" Target="../media/image69.jpeg" Type="http://schemas.openxmlformats.org/officeDocument/2006/relationships/image"/><Relationship Id="rId2" Target="../media/image64.jpeg" Type="http://schemas.openxmlformats.org/officeDocument/2006/relationships/image"/><Relationship Id="rId1" Target="../slideLayouts/slideLayout24.xml" Type="http://schemas.openxmlformats.org/officeDocument/2006/relationships/slideLayout"/><Relationship Id="rId6" Target="../media/image68.jpeg" Type="http://schemas.openxmlformats.org/officeDocument/2006/relationships/image"/><Relationship Id="rId5" Target="../media/image67.jpeg" Type="http://schemas.openxmlformats.org/officeDocument/2006/relationships/image"/><Relationship Id="rId4" Target="../media/image66.jpeg" Type="http://schemas.openxmlformats.org/officeDocument/2006/relationships/image"/></Relationships>
</file>

<file path=ppt/slides/_rels/slide27.xml.rels><?xml version="1.0" encoding="UTF-8" standalone="yes" ?><Relationships xmlns="http://schemas.openxmlformats.org/package/2006/relationships"><Relationship Id="rId3" Target="../media/image71.jpeg" Type="http://schemas.openxmlformats.org/officeDocument/2006/relationships/image"/><Relationship Id="rId7" Target="../media/image75.jpeg" Type="http://schemas.openxmlformats.org/officeDocument/2006/relationships/image"/><Relationship Id="rId2" Target="../media/image70.jpeg" Type="http://schemas.openxmlformats.org/officeDocument/2006/relationships/image"/><Relationship Id="rId1" Target="../slideLayouts/slideLayout24.xml" Type="http://schemas.openxmlformats.org/officeDocument/2006/relationships/slideLayout"/><Relationship Id="rId6" Target="../media/image74.jpeg" Type="http://schemas.openxmlformats.org/officeDocument/2006/relationships/image"/><Relationship Id="rId5" Target="../media/image73.jpeg" Type="http://schemas.openxmlformats.org/officeDocument/2006/relationships/image"/><Relationship Id="rId4" Target="../media/image72.jpeg" Type="http://schemas.openxmlformats.org/officeDocument/2006/relationships/image"/></Relationships>
</file>

<file path=ppt/slides/_rels/slide28.xml.rels><?xml version="1.0" encoding="UTF-8" standalone="yes" ?><Relationships xmlns="http://schemas.openxmlformats.org/package/2006/relationships"><Relationship Id="rId8" Target="../media/image81.png" Type="http://schemas.openxmlformats.org/officeDocument/2006/relationships/image"/><Relationship Id="rId13" Target="../media/image86.png" Type="http://schemas.openxmlformats.org/officeDocument/2006/relationships/image"/><Relationship Id="rId3" Target="../media/image77.png" Type="http://schemas.openxmlformats.org/officeDocument/2006/relationships/image"/><Relationship Id="rId7" Target="../media/image80.png" Type="http://schemas.openxmlformats.org/officeDocument/2006/relationships/image"/><Relationship Id="rId12" Target="../media/image85.jpeg" Type="http://schemas.openxmlformats.org/officeDocument/2006/relationships/image"/><Relationship Id="rId2" Target="../media/image76.jpeg" Type="http://schemas.openxmlformats.org/officeDocument/2006/relationships/image"/><Relationship Id="rId1" Target="../slideLayouts/slideLayout24.xml" Type="http://schemas.openxmlformats.org/officeDocument/2006/relationships/slideLayout"/><Relationship Id="rId6" Target="../media/image12.png" Type="http://schemas.openxmlformats.org/officeDocument/2006/relationships/image"/><Relationship Id="rId11" Target="../media/image84.jpeg" Type="http://schemas.openxmlformats.org/officeDocument/2006/relationships/image"/><Relationship Id="rId5" Target="../media/image79.jpeg" Type="http://schemas.openxmlformats.org/officeDocument/2006/relationships/image"/><Relationship Id="rId10" Target="../media/image83.jpeg" Type="http://schemas.openxmlformats.org/officeDocument/2006/relationships/image"/><Relationship Id="rId4" Target="../media/image78.png" Type="http://schemas.openxmlformats.org/officeDocument/2006/relationships/image"/><Relationship Id="rId9" Target="../media/image82.jpeg" Type="http://schemas.openxmlformats.org/officeDocument/2006/relationships/image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jpe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91.jpe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 ?><Relationships xmlns="http://schemas.openxmlformats.org/package/2006/relationships"><Relationship Id="rId3" Target="../media/image95.jpeg" Type="http://schemas.openxmlformats.org/officeDocument/2006/relationships/image"/><Relationship Id="rId7" Target="../media/image99.jpeg" Type="http://schemas.openxmlformats.org/officeDocument/2006/relationships/image"/><Relationship Id="rId2" Target="../media/image94.jpeg" Type="http://schemas.openxmlformats.org/officeDocument/2006/relationships/image"/><Relationship Id="rId1" Target="../slideLayouts/slideLayout24.xml" Type="http://schemas.openxmlformats.org/officeDocument/2006/relationships/slideLayout"/><Relationship Id="rId6" Target="../media/image98.jpeg" Type="http://schemas.openxmlformats.org/officeDocument/2006/relationships/image"/><Relationship Id="rId5" Target="../media/image97.jpeg" Type="http://schemas.openxmlformats.org/officeDocument/2006/relationships/image"/><Relationship Id="rId4" Target="../media/image96.jpeg" Type="http://schemas.openxmlformats.org/officeDocument/2006/relationships/image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101.png"/><Relationship Id="rId7" Type="http://schemas.openxmlformats.org/officeDocument/2006/relationships/image" Target="../media/image105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33.xml.rels><?xml version="1.0" encoding="UTF-8" standalone="yes" ?><Relationships xmlns="http://schemas.openxmlformats.org/package/2006/relationships"><Relationship Id="rId3" Target="../media/image114.png" Type="http://schemas.openxmlformats.org/officeDocument/2006/relationships/image"/><Relationship Id="rId7" Target="../media/image118.jpeg" Type="http://schemas.openxmlformats.org/officeDocument/2006/relationships/image"/><Relationship Id="rId2" Target="../media/image113.jpeg" Type="http://schemas.openxmlformats.org/officeDocument/2006/relationships/image"/><Relationship Id="rId1" Target="../slideLayouts/slideLayout24.xml" Type="http://schemas.openxmlformats.org/officeDocument/2006/relationships/slideLayout"/><Relationship Id="rId6" Target="../media/image117.jpeg" Type="http://schemas.openxmlformats.org/officeDocument/2006/relationships/image"/><Relationship Id="rId5" Target="../media/image116.jpeg" Type="http://schemas.openxmlformats.org/officeDocument/2006/relationships/image"/><Relationship Id="rId4" Target="../media/image115.png" Type="http://schemas.openxmlformats.org/officeDocument/2006/relationships/image"/></Relationships>
</file>

<file path=ppt/slides/_rels/slide34.xml.rels><?xml version="1.0" encoding="UTF-8" standalone="yes" ?><Relationships xmlns="http://schemas.openxmlformats.org/package/2006/relationships"><Relationship Id="rId3" Target="../media/image120.jpeg" Type="http://schemas.openxmlformats.org/officeDocument/2006/relationships/image"/><Relationship Id="rId2" Target="../media/image119.png" Type="http://schemas.openxmlformats.org/officeDocument/2006/relationships/image"/><Relationship Id="rId1" Target="../slideLayouts/slideLayout24.xml" Type="http://schemas.openxmlformats.org/officeDocument/2006/relationships/slideLayout"/><Relationship Id="rId6" Target="../media/image122.jpeg" Type="http://schemas.openxmlformats.org/officeDocument/2006/relationships/image"/><Relationship Id="rId5" Target="../media/image121.jpeg" Type="http://schemas.openxmlformats.org/officeDocument/2006/relationships/image"/><Relationship Id="rId4" Target="../media/image79.jpeg" Type="http://schemas.openxmlformats.org/officeDocument/2006/relationships/image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0637" y="764704"/>
            <a:ext cx="7021461" cy="175432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Развитие </a:t>
            </a:r>
            <a:r>
              <a:rPr lang="ru-RU" sz="36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лексико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 – грамматического строя речи у детей с ОНР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anose="02010803020104030203" pitchFamily="2" charset="-79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2281055"/>
            <a:ext cx="64087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Подготовила: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 – логопед МБДОУ «ЦРР – д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/c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№2 «Планета детства»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Мусина Анастасия Юрьевна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Альметьевск, 2015 г.</a:t>
            </a: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359946"/>
            <a:ext cx="84969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FF0000"/>
              </a:buClr>
            </a:pPr>
            <a:r>
              <a:rPr lang="ru-RU" altLang="ru-RU" b="1" i="1" dirty="0" smtClean="0">
                <a:solidFill>
                  <a:srgbClr val="FF0000"/>
                </a:solidFill>
                <a:latin typeface="Comic Sans MS" pitchFamily="64" charset="0"/>
              </a:rPr>
              <a:t>Игра для обогащения предметного словаря, словаря прилагательных и обобщающих слов.</a:t>
            </a:r>
          </a:p>
          <a:p>
            <a:pPr lvl="0">
              <a:buClr>
                <a:srgbClr val="FF0000"/>
              </a:buClr>
              <a:buFont typeface="Wingdings" charset="2"/>
              <a:buChar char=""/>
            </a:pPr>
            <a:r>
              <a:rPr lang="ru-RU" altLang="ru-RU" b="1" i="1" dirty="0" smtClean="0">
                <a:solidFill>
                  <a:srgbClr val="000066"/>
                </a:solidFill>
                <a:latin typeface="Comic Sans MS" pitchFamily="64" charset="0"/>
              </a:rPr>
              <a:t>Рассмотреть </a:t>
            </a:r>
            <a:r>
              <a:rPr lang="ru-RU" altLang="ru-RU" b="1" i="1" dirty="0">
                <a:solidFill>
                  <a:srgbClr val="000066"/>
                </a:solidFill>
                <a:latin typeface="Comic Sans MS" pitchFamily="64" charset="0"/>
              </a:rPr>
              <a:t>вместе с ребенком картинки. Познакомить его с названиями фруктов. Закрепить в словаре обобщающее понятие «фрукты</a:t>
            </a:r>
            <a:r>
              <a:rPr lang="ru-RU" altLang="ru-RU" b="1" i="1" dirty="0" smtClean="0">
                <a:solidFill>
                  <a:srgbClr val="000066"/>
                </a:solidFill>
                <a:latin typeface="Comic Sans MS" pitchFamily="64" charset="0"/>
              </a:rPr>
              <a:t>».</a:t>
            </a:r>
          </a:p>
          <a:p>
            <a:pPr lvl="0">
              <a:buClr>
                <a:srgbClr val="FF0000"/>
              </a:buClr>
              <a:buFont typeface="Wingdings" charset="2"/>
              <a:buChar char=""/>
            </a:pPr>
            <a:endParaRPr lang="ru-RU" altLang="ru-RU" b="1" i="1" dirty="0">
              <a:solidFill>
                <a:srgbClr val="000066"/>
              </a:solidFill>
              <a:latin typeface="Comic Sans MS" pitchFamily="64" charset="0"/>
            </a:endParaRPr>
          </a:p>
          <a:p>
            <a:pPr lvl="0">
              <a:buClr>
                <a:srgbClr val="FF0000"/>
              </a:buClr>
              <a:buFont typeface="Wingdings" charset="2"/>
              <a:buChar char=""/>
            </a:pPr>
            <a:r>
              <a:rPr lang="ru-RU" altLang="ru-RU" b="1" i="1" dirty="0">
                <a:solidFill>
                  <a:srgbClr val="000066"/>
                </a:solidFill>
                <a:latin typeface="Comic Sans MS" pitchFamily="64" charset="0"/>
              </a:rPr>
              <a:t>Назвать цвет фруктов по образцу: яблоко красное, ...и т.д.</a:t>
            </a:r>
          </a:p>
          <a:p>
            <a:pPr lvl="0" indent="450850"/>
            <a:r>
              <a:rPr lang="ru-RU" altLang="ru-RU" b="1" i="1" dirty="0">
                <a:solidFill>
                  <a:srgbClr val="000066"/>
                </a:solidFill>
                <a:latin typeface="Comic Sans MS" pitchFamily="64" charset="0"/>
              </a:rPr>
              <a:t>Соединить линиями фрукты с фигурами соответствующей формы. Назвать форму фрукта по образцу: «Апельсин круглый».</a:t>
            </a:r>
            <a:endParaRPr lang="ru-RU" altLang="ru-RU" b="1" i="1" dirty="0">
              <a:solidFill>
                <a:srgbClr val="000066"/>
              </a:solidFill>
              <a:latin typeface="Comic Sans MS" pitchFamily="6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52936"/>
            <a:ext cx="8229600" cy="375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15878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6431" y="404664"/>
            <a:ext cx="8568952" cy="1292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buClr>
                <a:srgbClr val="FF0000"/>
              </a:buClr>
            </a:pPr>
            <a:r>
              <a:rPr lang="ru-RU" altLang="ru-RU" b="1" i="1" dirty="0" smtClean="0">
                <a:solidFill>
                  <a:srgbClr val="FF0000"/>
                </a:solidFill>
                <a:latin typeface="Comic Sans MS" pitchFamily="64" charset="0"/>
              </a:rPr>
              <a:t>Обогащение словаря прилагательными</a:t>
            </a:r>
          </a:p>
          <a:p>
            <a:pPr>
              <a:lnSpc>
                <a:spcPct val="110000"/>
              </a:lnSpc>
              <a:buClr>
                <a:srgbClr val="FF0000"/>
              </a:buClr>
              <a:buFont typeface="Wingdings" charset="2"/>
              <a:buChar char=""/>
            </a:pPr>
            <a:r>
              <a:rPr lang="ru-RU" altLang="ru-RU" b="1" i="1" dirty="0" smtClean="0">
                <a:solidFill>
                  <a:srgbClr val="000066"/>
                </a:solidFill>
                <a:latin typeface="Comic Sans MS" pitchFamily="64" charset="0"/>
              </a:rPr>
              <a:t>Упражнение </a:t>
            </a:r>
            <a:r>
              <a:rPr lang="ru-RU" altLang="ru-RU" b="1" i="1" dirty="0">
                <a:solidFill>
                  <a:srgbClr val="000066"/>
                </a:solidFill>
                <a:latin typeface="Comic Sans MS" pitchFamily="64" charset="0"/>
              </a:rPr>
              <a:t>«Из чего — какой?»: Обведи пунктирные линии и назови, из каких фруктов и что приготовила мама. Какой это сок (варенье, пирог, компот)? (Яблочный пирог. Сливовое варенье. и т. д.)</a:t>
            </a:r>
            <a:r>
              <a:rPr lang="ru-RU" altLang="ru-RU" dirty="0">
                <a:solidFill>
                  <a:srgbClr val="000066"/>
                </a:solidFill>
                <a:latin typeface="Comic Sans MS" pitchFamily="64" charset="0"/>
              </a:rPr>
              <a:t> </a:t>
            </a:r>
            <a:endParaRPr lang="ru-RU" altLang="ru-RU" dirty="0">
              <a:solidFill>
                <a:srgbClr val="000066"/>
              </a:solidFill>
              <a:latin typeface="Comic Sans MS" pitchFamily="6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25" y="2204864"/>
            <a:ext cx="8305800" cy="361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58431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09" y="373105"/>
            <a:ext cx="8132763" cy="200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402" y="2378118"/>
            <a:ext cx="46767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112743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81000" y="350772"/>
            <a:ext cx="8077200" cy="670056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indent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9pPr>
          </a:lstStyle>
          <a:p>
            <a:pPr>
              <a:lnSpc>
                <a:spcPct val="110000"/>
              </a:lnSpc>
              <a:buClr>
                <a:srgbClr val="FF0000"/>
              </a:buClr>
              <a:buFont typeface="Wingdings" charset="2"/>
              <a:buChar char=""/>
            </a:pPr>
            <a:r>
              <a:rPr lang="ru-RU" altLang="ru-RU" b="1" i="1" dirty="0">
                <a:solidFill>
                  <a:srgbClr val="000066"/>
                </a:solidFill>
              </a:rPr>
              <a:t> </a:t>
            </a:r>
            <a:r>
              <a:rPr lang="ru-RU" altLang="ru-RU" sz="1600" b="1" i="1" dirty="0">
                <a:latin typeface="Comic Sans MS" pitchFamily="64" charset="0"/>
              </a:rPr>
              <a:t>Познакомить ребенка с многозначными словами и объяснить разницу в значениях этих слов.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86748"/>
            <a:ext cx="556260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457200" y="3491823"/>
            <a:ext cx="8229600" cy="40229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1pPr>
            <a:lvl2pPr marL="45720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2pPr>
            <a:lvl3pPr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3pPr>
            <a:lvl4pPr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4pPr>
            <a:lvl5pPr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9pPr>
          </a:lstStyle>
          <a:p>
            <a:pPr lvl="1" indent="0">
              <a:buClr>
                <a:srgbClr val="FF0000"/>
              </a:buClr>
              <a:buFont typeface="Wingdings" charset="2"/>
              <a:buChar char=""/>
            </a:pPr>
            <a:r>
              <a:rPr lang="ru-RU" altLang="ru-RU" sz="2000" b="1" i="1" dirty="0">
                <a:latin typeface="Comic Sans MS" pitchFamily="64" charset="0"/>
              </a:rPr>
              <a:t> </a:t>
            </a:r>
            <a:r>
              <a:rPr lang="ru-RU" altLang="ru-RU" sz="1600" b="1" i="1" dirty="0">
                <a:latin typeface="Comic Sans MS" pitchFamily="64" charset="0"/>
              </a:rPr>
              <a:t>Упражнение «Скажи наоборот»: Закончи предложения 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685800" y="3962400"/>
            <a:ext cx="69342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WenQuanYi Zen Hei Sharp" charset="0"/>
                <a:cs typeface="WenQuanYi Zen Hei Sharp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/>
              <a:t> </a:t>
            </a: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3962400"/>
            <a:ext cx="7086600" cy="214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572734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12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6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 additive="repl">
                                        <p:cTn id="20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24936" cy="626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96915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24744"/>
            <a:ext cx="84969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dirty="0"/>
              <a:t> </a:t>
            </a:r>
            <a:r>
              <a:rPr lang="ru-RU" dirty="0">
                <a:solidFill>
                  <a:srgbClr val="FF0000"/>
                </a:solidFill>
              </a:rPr>
              <a:t>В процессе формирования и развития грамматического строя речи у детей, необходимо вести следующую работу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</a:p>
          <a:p>
            <a:pPr fontAlgn="t"/>
            <a:endParaRPr lang="ru-RU" dirty="0"/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ru-RU" dirty="0" smtClean="0"/>
              <a:t>Учить </a:t>
            </a:r>
            <a:r>
              <a:rPr lang="ru-RU" dirty="0"/>
              <a:t>согласовывать слова в роде, числе, падеже; </a:t>
            </a:r>
            <a:endParaRPr lang="ru-RU" dirty="0" smtClean="0"/>
          </a:p>
          <a:p>
            <a:pPr fontAlgn="t"/>
            <a:endParaRPr lang="ru-RU" dirty="0" smtClean="0"/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ru-RU" dirty="0" smtClean="0"/>
              <a:t>употреблять </a:t>
            </a:r>
            <a:r>
              <a:rPr lang="ru-RU" dirty="0"/>
              <a:t>существительные с предлогами В, НА, ПОД, ЗА; </a:t>
            </a:r>
            <a:endParaRPr lang="ru-RU" dirty="0" smtClean="0"/>
          </a:p>
          <a:p>
            <a:pPr fontAlgn="t"/>
            <a:endParaRPr lang="ru-RU" dirty="0" smtClean="0"/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ru-RU" dirty="0" smtClean="0"/>
              <a:t>употреблять </a:t>
            </a:r>
            <a:r>
              <a:rPr lang="ru-RU" dirty="0"/>
              <a:t>имена существительные в форме ед. и мн. </a:t>
            </a:r>
            <a:r>
              <a:rPr lang="ru-RU" dirty="0" smtClean="0"/>
              <a:t>числа; </a:t>
            </a:r>
          </a:p>
          <a:p>
            <a:pPr fontAlgn="t"/>
            <a:endParaRPr lang="ru-RU" dirty="0" smtClean="0"/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ru-RU" dirty="0" smtClean="0"/>
              <a:t>употреблять </a:t>
            </a:r>
            <a:r>
              <a:rPr lang="ru-RU" dirty="0"/>
              <a:t>форму мн. числа существительных в родит. падеже (бабочек, матрешек); </a:t>
            </a:r>
            <a:endParaRPr lang="ru-RU" dirty="0" smtClean="0"/>
          </a:p>
          <a:p>
            <a:pPr fontAlgn="t"/>
            <a:endParaRPr lang="ru-RU" dirty="0" smtClean="0"/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ru-RU" dirty="0" smtClean="0"/>
              <a:t>совершенствовать </a:t>
            </a:r>
            <a:r>
              <a:rPr lang="ru-RU" dirty="0"/>
              <a:t>умение правильно использовать предлоги в речи; </a:t>
            </a:r>
            <a:r>
              <a:rPr lang="ru-RU" dirty="0" smtClean="0"/>
              <a:t>употреблять сущ</a:t>
            </a:r>
            <a:r>
              <a:rPr lang="ru-RU" dirty="0"/>
              <a:t>. в именит. и родительном падежах (лисята-лисят, зайчата-зайчат);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0136836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0135" y="1052736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ru-RU" dirty="0"/>
              <a:t>употреблять формы повелит. наклонения глаголов (хотеть, бежать, лежать</a:t>
            </a:r>
            <a:r>
              <a:rPr lang="ru-RU" dirty="0" smtClean="0"/>
              <a:t>);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Учить согласовывать сущ. с числительными (два яблока, пять яблок); </a:t>
            </a:r>
          </a:p>
          <a:p>
            <a:pPr fontAlgn="t"/>
            <a:r>
              <a:rPr lang="ru-RU" dirty="0" smtClean="0"/>
              <a:t>     сущ</a:t>
            </a:r>
            <a:r>
              <a:rPr lang="ru-RU" dirty="0"/>
              <a:t>. с </a:t>
            </a:r>
            <a:r>
              <a:rPr lang="ru-RU" dirty="0" err="1"/>
              <a:t>прилагат</a:t>
            </a:r>
            <a:r>
              <a:rPr lang="ru-RU" dirty="0"/>
              <a:t>.; </a:t>
            </a:r>
            <a:endParaRPr lang="ru-RU" dirty="0" smtClean="0"/>
          </a:p>
          <a:p>
            <a:pPr marL="285750" indent="-285750" fontAlgn="t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ru-RU" dirty="0"/>
              <a:t>знакомить детей с разными способами словообразования слов с помощью приставок и суффиксов.(город-пригород, сахар- сахарница, учить-учитель); продолжать учить детей составлять простые и сложные предложения (по образцу</a:t>
            </a:r>
            <a:r>
              <a:rPr lang="ru-RU" dirty="0" smtClean="0"/>
              <a:t>).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ru-RU" dirty="0" smtClean="0"/>
              <a:t>Учить образовывать </a:t>
            </a:r>
            <a:r>
              <a:rPr lang="ru-RU" dirty="0"/>
              <a:t>сравнительную и превосходную степени имен прилагательных (</a:t>
            </a:r>
            <a:r>
              <a:rPr lang="ru-RU" dirty="0" err="1"/>
              <a:t>например,от</a:t>
            </a:r>
            <a:r>
              <a:rPr lang="ru-RU" dirty="0"/>
              <a:t> </a:t>
            </a:r>
            <a:r>
              <a:rPr lang="ru-RU" dirty="0" err="1"/>
              <a:t>прилагат</a:t>
            </a:r>
            <a:r>
              <a:rPr lang="ru-RU" dirty="0"/>
              <a:t>. «высокий»: ВЫШЕ, БОЛЕЕ ВЫСОКИЙ, ВЫСОЧАЙШИЙ, САМЫЙ ВЫСОКИЙ, ВЫШЕ ВСЕХ); </a:t>
            </a:r>
            <a:endParaRPr lang="ru-RU" dirty="0" smtClean="0"/>
          </a:p>
          <a:p>
            <a:pPr marL="285750" indent="-285750" fontAlgn="t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ru-RU" dirty="0" smtClean="0"/>
              <a:t>учить </a:t>
            </a:r>
            <a:r>
              <a:rPr lang="ru-RU" dirty="0"/>
              <a:t>образовывать однокоренные слова;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717346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700808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Teddy Bear" panose="02000600000000000000" pitchFamily="2" charset="0"/>
              </a:rPr>
              <a:t>Дидактические игры и упражнения, </a:t>
            </a:r>
          </a:p>
          <a:p>
            <a:pPr algn="ctr"/>
            <a:r>
              <a:rPr lang="ru-RU" sz="2800" b="1" dirty="0">
                <a:solidFill>
                  <a:srgbClr val="00B050"/>
                </a:solidFill>
                <a:latin typeface="Teddy Bear" panose="02000600000000000000" pitchFamily="2" charset="0"/>
              </a:rPr>
              <a:t>с</a:t>
            </a:r>
            <a:r>
              <a:rPr lang="ru-RU" sz="2800" b="1" dirty="0" smtClean="0">
                <a:solidFill>
                  <a:srgbClr val="00B050"/>
                </a:solidFill>
                <a:latin typeface="Teddy Bear" panose="02000600000000000000" pitchFamily="2" charset="0"/>
              </a:rPr>
              <a:t>пособствующие формированию </a:t>
            </a:r>
            <a:r>
              <a:rPr lang="ru-RU" sz="2800" b="1" dirty="0" err="1" smtClean="0">
                <a:solidFill>
                  <a:srgbClr val="00B050"/>
                </a:solidFill>
                <a:latin typeface="Teddy Bear" panose="02000600000000000000" pitchFamily="2" charset="0"/>
              </a:rPr>
              <a:t>лексико</a:t>
            </a:r>
            <a:r>
              <a:rPr lang="ru-RU" sz="2800" b="1" dirty="0" smtClean="0">
                <a:solidFill>
                  <a:srgbClr val="00B050"/>
                </a:solidFill>
                <a:latin typeface="Teddy Bear" panose="02000600000000000000" pitchFamily="2" charset="0"/>
              </a:rPr>
              <a:t> – грамматического строя речи.</a:t>
            </a:r>
            <a:endParaRPr lang="ru-RU" sz="2800" b="1" dirty="0">
              <a:solidFill>
                <a:srgbClr val="00B050"/>
              </a:solidFill>
              <a:latin typeface="Teddy Bear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52386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0" y="500040"/>
            <a:ext cx="9572400" cy="92844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>
                <a:solidFill>
                  <a:srgbClr val="000000"/>
                </a:solidFill>
                <a:latin typeface="Calibri"/>
              </a:rPr>
              <a:t>           «Загадки Зайца» 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
  </a:t>
            </a:r>
            <a:r>
              <a:rPr lang="ru-RU" sz="2300" u="sng">
                <a:solidFill>
                  <a:srgbClr val="000000"/>
                </a:solidFill>
                <a:latin typeface="Calibri"/>
              </a:rPr>
              <a:t>Цель:</a:t>
            </a:r>
            <a:r>
              <a:rPr lang="ru-RU" sz="2300">
                <a:solidFill>
                  <a:srgbClr val="000000"/>
                </a:solidFill>
                <a:latin typeface="Calibri"/>
              </a:rPr>
              <a:t> научить определять предмет по его признакам, активизировать словарь. 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
</a:t>
            </a:r>
            <a:endParaRPr>
              <a:solidFill>
                <a:prstClr val="black"/>
              </a:solidFill>
              <a:latin typeface="Arial"/>
            </a:endParaRPr>
          </a:p>
        </p:txBody>
      </p:sp>
      <p:pic>
        <p:nvPicPr>
          <p:cNvPr id="87" name="Picture 3"/>
          <p:cNvPicPr/>
          <p:nvPr/>
        </p:nvPicPr>
        <p:blipFill>
          <a:blip r:embed="rId3"/>
          <a:stretch/>
        </p:blipFill>
        <p:spPr>
          <a:xfrm>
            <a:off x="785880" y="1143000"/>
            <a:ext cx="2418840" cy="2285640"/>
          </a:xfrm>
          <a:prstGeom prst="rect">
            <a:avLst/>
          </a:prstGeom>
          <a:ln w="9360">
            <a:noFill/>
          </a:ln>
        </p:spPr>
      </p:pic>
      <p:pic>
        <p:nvPicPr>
          <p:cNvPr id="88" name="Picture 5"/>
          <p:cNvPicPr/>
          <p:nvPr/>
        </p:nvPicPr>
        <p:blipFill>
          <a:blip r:embed="rId4"/>
          <a:stretch/>
        </p:blipFill>
        <p:spPr>
          <a:xfrm>
            <a:off x="0" y="4643280"/>
            <a:ext cx="4000320" cy="1696680"/>
          </a:xfrm>
          <a:prstGeom prst="rect">
            <a:avLst/>
          </a:prstGeom>
          <a:ln w="9360">
            <a:noFill/>
          </a:ln>
        </p:spPr>
      </p:pic>
      <p:pic>
        <p:nvPicPr>
          <p:cNvPr id="89" name="Picture 6"/>
          <p:cNvPicPr/>
          <p:nvPr/>
        </p:nvPicPr>
        <p:blipFill>
          <a:blip r:embed="rId5"/>
          <a:stretch/>
        </p:blipFill>
        <p:spPr>
          <a:xfrm rot="21206400">
            <a:off x="5192280" y="3349800"/>
            <a:ext cx="3790440" cy="3018960"/>
          </a:xfrm>
          <a:prstGeom prst="rect">
            <a:avLst/>
          </a:prstGeom>
          <a:ln w="9360">
            <a:noFill/>
          </a:ln>
        </p:spPr>
      </p:pic>
      <p:pic>
        <p:nvPicPr>
          <p:cNvPr id="90" name="Picture 7"/>
          <p:cNvPicPr/>
          <p:nvPr/>
        </p:nvPicPr>
        <p:blipFill>
          <a:blip r:embed="rId6"/>
          <a:stretch/>
        </p:blipFill>
        <p:spPr>
          <a:xfrm>
            <a:off x="5048280" y="1143000"/>
            <a:ext cx="3428640" cy="2571480"/>
          </a:xfrm>
          <a:prstGeom prst="rect">
            <a:avLst/>
          </a:prstGeom>
          <a:ln w="9360">
            <a:noFill/>
          </a:ln>
        </p:spPr>
      </p:pic>
      <p:sp>
        <p:nvSpPr>
          <p:cNvPr id="91" name="CustomShape 2"/>
          <p:cNvSpPr/>
          <p:nvPr/>
        </p:nvSpPr>
        <p:spPr>
          <a:xfrm>
            <a:off x="0" y="3643200"/>
            <a:ext cx="6786360" cy="63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000000"/>
                </a:solidFill>
              </a:rPr>
              <a:t>«Длинная, красная (морковь). Зеленый, длинный (огурец). 
Круглый, красный (помидор). Зеленая, круглая (капуста)»</a:t>
            </a:r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66793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2"/>
          <p:cNvPicPr/>
          <p:nvPr/>
        </p:nvPicPr>
        <p:blipFill>
          <a:blip r:embed="rId2"/>
          <a:stretch/>
        </p:blipFill>
        <p:spPr>
          <a:xfrm>
            <a:off x="0" y="928800"/>
            <a:ext cx="1428480" cy="1428480"/>
          </a:xfrm>
          <a:prstGeom prst="rect">
            <a:avLst/>
          </a:prstGeom>
          <a:ln w="9360">
            <a:noFill/>
          </a:ln>
        </p:spPr>
      </p:pic>
      <p:pic>
        <p:nvPicPr>
          <p:cNvPr id="93" name="Picture 4"/>
          <p:cNvPicPr/>
          <p:nvPr/>
        </p:nvPicPr>
        <p:blipFill>
          <a:blip r:embed="rId3"/>
          <a:stretch/>
        </p:blipFill>
        <p:spPr>
          <a:xfrm>
            <a:off x="1525680" y="928800"/>
            <a:ext cx="2323800" cy="1785600"/>
          </a:xfrm>
          <a:prstGeom prst="rect">
            <a:avLst/>
          </a:prstGeom>
          <a:ln w="9360">
            <a:noFill/>
          </a:ln>
        </p:spPr>
      </p:pic>
      <p:pic>
        <p:nvPicPr>
          <p:cNvPr id="94" name="Picture 5"/>
          <p:cNvPicPr/>
          <p:nvPr/>
        </p:nvPicPr>
        <p:blipFill>
          <a:blip r:embed="rId4"/>
          <a:stretch/>
        </p:blipFill>
        <p:spPr>
          <a:xfrm>
            <a:off x="285840" y="2786040"/>
            <a:ext cx="1418760" cy="1928520"/>
          </a:xfrm>
          <a:prstGeom prst="rect">
            <a:avLst/>
          </a:prstGeom>
          <a:ln w="9360">
            <a:noFill/>
          </a:ln>
        </p:spPr>
      </p:pic>
      <p:pic>
        <p:nvPicPr>
          <p:cNvPr id="95" name="Picture 6"/>
          <p:cNvPicPr/>
          <p:nvPr/>
        </p:nvPicPr>
        <p:blipFill>
          <a:blip r:embed="rId5"/>
          <a:stretch/>
        </p:blipFill>
        <p:spPr>
          <a:xfrm>
            <a:off x="1928880" y="2928960"/>
            <a:ext cx="2246040" cy="1714320"/>
          </a:xfrm>
          <a:prstGeom prst="rect">
            <a:avLst/>
          </a:prstGeom>
          <a:ln w="9360">
            <a:noFill/>
          </a:ln>
        </p:spPr>
      </p:pic>
      <p:pic>
        <p:nvPicPr>
          <p:cNvPr id="96" name="Picture 3"/>
          <p:cNvPicPr/>
          <p:nvPr/>
        </p:nvPicPr>
        <p:blipFill>
          <a:blip r:embed="rId6"/>
          <a:stretch/>
        </p:blipFill>
        <p:spPr>
          <a:xfrm>
            <a:off x="5143680" y="1214280"/>
            <a:ext cx="1333080" cy="1428480"/>
          </a:xfrm>
          <a:prstGeom prst="rect">
            <a:avLst/>
          </a:prstGeom>
          <a:ln w="9360">
            <a:noFill/>
          </a:ln>
        </p:spPr>
      </p:pic>
      <p:pic>
        <p:nvPicPr>
          <p:cNvPr id="97" name="Picture 6"/>
          <p:cNvPicPr/>
          <p:nvPr/>
        </p:nvPicPr>
        <p:blipFill>
          <a:blip r:embed="rId7"/>
          <a:stretch/>
        </p:blipFill>
        <p:spPr>
          <a:xfrm>
            <a:off x="46080" y="4900680"/>
            <a:ext cx="1910880" cy="1910880"/>
          </a:xfrm>
          <a:prstGeom prst="rect">
            <a:avLst/>
          </a:prstGeom>
          <a:ln w="9360">
            <a:noFill/>
          </a:ln>
        </p:spPr>
      </p:pic>
      <p:pic>
        <p:nvPicPr>
          <p:cNvPr id="98" name="Picture 5"/>
          <p:cNvPicPr/>
          <p:nvPr/>
        </p:nvPicPr>
        <p:blipFill>
          <a:blip r:embed="rId8"/>
          <a:stretch/>
        </p:blipFill>
        <p:spPr>
          <a:xfrm>
            <a:off x="1785960" y="4714920"/>
            <a:ext cx="2285640" cy="1714320"/>
          </a:xfrm>
          <a:prstGeom prst="rect">
            <a:avLst/>
          </a:prstGeom>
          <a:ln w="9360">
            <a:noFill/>
          </a:ln>
        </p:spPr>
      </p:pic>
      <p:pic>
        <p:nvPicPr>
          <p:cNvPr id="99" name="Picture 8"/>
          <p:cNvPicPr/>
          <p:nvPr/>
        </p:nvPicPr>
        <p:blipFill>
          <a:blip r:embed="rId9"/>
          <a:stretch/>
        </p:blipFill>
        <p:spPr>
          <a:xfrm rot="21162600">
            <a:off x="4857480" y="4000320"/>
            <a:ext cx="2142720" cy="1213920"/>
          </a:xfrm>
          <a:prstGeom prst="rect">
            <a:avLst/>
          </a:prstGeom>
          <a:ln w="9360">
            <a:noFill/>
          </a:ln>
        </p:spPr>
      </p:pic>
      <p:pic>
        <p:nvPicPr>
          <p:cNvPr id="100" name="Picture 3"/>
          <p:cNvPicPr/>
          <p:nvPr/>
        </p:nvPicPr>
        <p:blipFill>
          <a:blip r:embed="rId10"/>
          <a:stretch/>
        </p:blipFill>
        <p:spPr>
          <a:xfrm>
            <a:off x="6858000" y="1714680"/>
            <a:ext cx="1066320" cy="1142640"/>
          </a:xfrm>
          <a:prstGeom prst="rect">
            <a:avLst/>
          </a:prstGeom>
          <a:ln w="9360">
            <a:noFill/>
          </a:ln>
        </p:spPr>
      </p:pic>
      <p:pic>
        <p:nvPicPr>
          <p:cNvPr id="101" name="Picture 7"/>
          <p:cNvPicPr/>
          <p:nvPr/>
        </p:nvPicPr>
        <p:blipFill>
          <a:blip r:embed="rId11"/>
          <a:stretch/>
        </p:blipFill>
        <p:spPr>
          <a:xfrm>
            <a:off x="6711840" y="4286160"/>
            <a:ext cx="2431800" cy="1491840"/>
          </a:xfrm>
          <a:prstGeom prst="rect">
            <a:avLst/>
          </a:prstGeom>
          <a:ln w="9360">
            <a:noFill/>
          </a:ln>
        </p:spPr>
      </p:pic>
      <p:sp>
        <p:nvSpPr>
          <p:cNvPr id="102" name="CustomShape 1"/>
          <p:cNvSpPr/>
          <p:nvPr/>
        </p:nvSpPr>
        <p:spPr>
          <a:xfrm>
            <a:off x="0" y="0"/>
            <a:ext cx="9429480" cy="1187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000000"/>
                </a:solidFill>
                <a:latin typeface="Calibri"/>
              </a:rPr>
              <a:t>        </a:t>
            </a:r>
            <a:r>
              <a:rPr lang="en-US" sz="2400" b="1">
                <a:solidFill>
                  <a:srgbClr val="000000"/>
                </a:solidFill>
                <a:latin typeface="Calibri"/>
              </a:rPr>
              <a:t>«Один - много» </a:t>
            </a:r>
            <a:r>
              <a:rPr lang="en-US" sz="2400">
                <a:solidFill>
                  <a:srgbClr val="000000"/>
                </a:solidFill>
                <a:latin typeface="Calibri"/>
              </a:rPr>
              <a:t>
</a:t>
            </a:r>
            <a:r>
              <a:rPr lang="en-US" sz="2300" u="sng">
                <a:solidFill>
                  <a:srgbClr val="000000"/>
                </a:solidFill>
                <a:latin typeface="Calibri"/>
              </a:rPr>
              <a:t>Цель:</a:t>
            </a:r>
            <a:r>
              <a:rPr lang="en-US" sz="2300">
                <a:solidFill>
                  <a:srgbClr val="000000"/>
                </a:solidFill>
                <a:latin typeface="Calibri"/>
              </a:rPr>
              <a:t> научить образовывать существительные множественного числа</a:t>
            </a:r>
            <a:r>
              <a:rPr lang="en-US" sz="2400">
                <a:solidFill>
                  <a:srgbClr val="000000"/>
                </a:solidFill>
                <a:latin typeface="Calibri"/>
              </a:rPr>
              <a:t>. 
</a:t>
            </a:r>
            <a:endParaRPr>
              <a:solidFill>
                <a:prstClr val="black"/>
              </a:solidFill>
            </a:endParaRPr>
          </a:p>
        </p:txBody>
      </p:sp>
      <p:pic>
        <p:nvPicPr>
          <p:cNvPr id="103" name="Picture 3"/>
          <p:cNvPicPr/>
          <p:nvPr/>
        </p:nvPicPr>
        <p:blipFill>
          <a:blip r:embed="rId12"/>
          <a:stretch/>
        </p:blipFill>
        <p:spPr>
          <a:xfrm>
            <a:off x="7715160" y="1000080"/>
            <a:ext cx="799920" cy="856800"/>
          </a:xfrm>
          <a:prstGeom prst="rect">
            <a:avLst/>
          </a:prstGeom>
          <a:ln w="9360">
            <a:noFill/>
          </a:ln>
        </p:spPr>
      </p:pic>
      <p:pic>
        <p:nvPicPr>
          <p:cNvPr id="104" name="Picture 3"/>
          <p:cNvPicPr/>
          <p:nvPr/>
        </p:nvPicPr>
        <p:blipFill>
          <a:blip r:embed="rId13"/>
          <a:stretch/>
        </p:blipFill>
        <p:spPr>
          <a:xfrm>
            <a:off x="8001000" y="2357280"/>
            <a:ext cx="732960" cy="785520"/>
          </a:xfrm>
          <a:prstGeom prst="rect">
            <a:avLst/>
          </a:prstGeom>
          <a:ln w="9360">
            <a:noFill/>
          </a:ln>
        </p:spPr>
      </p:pic>
      <p:pic>
        <p:nvPicPr>
          <p:cNvPr id="105" name="Picture 3"/>
          <p:cNvPicPr/>
          <p:nvPr/>
        </p:nvPicPr>
        <p:blipFill>
          <a:blip r:embed="rId14"/>
          <a:stretch/>
        </p:blipFill>
        <p:spPr>
          <a:xfrm>
            <a:off x="8477280" y="1643040"/>
            <a:ext cx="666360" cy="713880"/>
          </a:xfrm>
          <a:prstGeom prst="rect">
            <a:avLst/>
          </a:prstGeom>
          <a:ln w="9360">
            <a:noFill/>
          </a:ln>
        </p:spPr>
      </p:pic>
      <p:sp>
        <p:nvSpPr>
          <p:cNvPr id="106" name="CustomShape 2"/>
          <p:cNvSpPr/>
          <p:nvPr/>
        </p:nvSpPr>
        <p:spPr>
          <a:xfrm>
            <a:off x="3643200" y="6215040"/>
            <a:ext cx="5785920" cy="364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000000"/>
                </a:solidFill>
              </a:rPr>
              <a:t>Например: яблоко – яблоки, банан – бананы и др.</a:t>
            </a:r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9445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340768"/>
            <a:ext cx="799288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B0F0"/>
                </a:solidFill>
                <a:latin typeface="+mj-lt"/>
              </a:rPr>
              <a:t>Под </a:t>
            </a:r>
            <a:r>
              <a:rPr lang="ru-RU" sz="3200" b="1" u="sng" dirty="0">
                <a:solidFill>
                  <a:srgbClr val="00B0F0"/>
                </a:solidFill>
                <a:latin typeface="+mj-lt"/>
              </a:rPr>
              <a:t>лексико-грамматической стороной речи </a:t>
            </a:r>
            <a:r>
              <a:rPr lang="ru-RU" sz="3200" b="1" dirty="0">
                <a:solidFill>
                  <a:srgbClr val="00B0F0"/>
                </a:solidFill>
                <a:latin typeface="+mj-lt"/>
              </a:rPr>
              <a:t>понимают словарь и грамматически правильное его использование</a:t>
            </a:r>
            <a:r>
              <a:rPr lang="ru-RU" sz="3200" b="1" dirty="0" smtClean="0">
                <a:solidFill>
                  <a:srgbClr val="00B0F0"/>
                </a:solidFill>
                <a:latin typeface="+mj-lt"/>
              </a:rPr>
              <a:t>.</a:t>
            </a:r>
          </a:p>
          <a:p>
            <a:endParaRPr lang="ru-RU" sz="3200" b="1" dirty="0">
              <a:solidFill>
                <a:srgbClr val="00B0F0"/>
              </a:solidFill>
              <a:latin typeface="+mj-lt"/>
            </a:endParaRP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285840" y="274680"/>
            <a:ext cx="8857800" cy="114264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>
                <a:solidFill>
                  <a:srgbClr val="000000"/>
                </a:solidFill>
                <a:latin typeface="Calibri"/>
              </a:rPr>
              <a:t>   
«Назови ласково» 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2300" u="sng">
                <a:solidFill>
                  <a:srgbClr val="000000"/>
                </a:solidFill>
                <a:latin typeface="Calibri"/>
              </a:rPr>
              <a:t>Цель:</a:t>
            </a:r>
            <a:r>
              <a:rPr lang="ru-RU" sz="2300">
                <a:solidFill>
                  <a:srgbClr val="000000"/>
                </a:solidFill>
                <a:latin typeface="Calibri"/>
              </a:rPr>
              <a:t>  учить образовывать существительные с уменьшительно-ласкательными суффиксами.
</a:t>
            </a:r>
            <a:r>
              <a:rPr lang="ru-RU" sz="2000">
                <a:solidFill>
                  <a:srgbClr val="000000"/>
                </a:solidFill>
                <a:latin typeface="Bangle"/>
              </a:rPr>
              <a:t>                                       </a:t>
            </a:r>
            <a:r>
              <a:rPr lang="ru-RU" sz="2000">
                <a:solidFill>
                  <a:srgbClr val="000000"/>
                </a:solidFill>
                <a:latin typeface="Calibri"/>
              </a:rPr>
              <a:t>Например: сарафан – сарафанчик носки – носочки и т.д.</a:t>
            </a:r>
            <a:r>
              <a:rPr lang="ru-RU" sz="2300">
                <a:solidFill>
                  <a:srgbClr val="000000"/>
                </a:solidFill>
                <a:latin typeface="Calibri"/>
              </a:rPr>
              <a:t>
</a:t>
            </a:r>
            <a:endParaRPr>
              <a:solidFill>
                <a:prstClr val="black"/>
              </a:solidFill>
              <a:latin typeface="Arial"/>
            </a:endParaRPr>
          </a:p>
        </p:txBody>
      </p:sp>
      <p:pic>
        <p:nvPicPr>
          <p:cNvPr id="108" name="Picture 2"/>
          <p:cNvPicPr/>
          <p:nvPr/>
        </p:nvPicPr>
        <p:blipFill>
          <a:blip r:embed="rId2"/>
          <a:stretch/>
        </p:blipFill>
        <p:spPr>
          <a:xfrm>
            <a:off x="357120" y="2143080"/>
            <a:ext cx="1719000" cy="2176200"/>
          </a:xfrm>
          <a:prstGeom prst="rect">
            <a:avLst/>
          </a:prstGeom>
          <a:ln w="9360">
            <a:noFill/>
          </a:ln>
        </p:spPr>
      </p:pic>
      <p:pic>
        <p:nvPicPr>
          <p:cNvPr id="109" name="Picture 3"/>
          <p:cNvPicPr/>
          <p:nvPr/>
        </p:nvPicPr>
        <p:blipFill>
          <a:blip r:embed="rId3"/>
          <a:stretch/>
        </p:blipFill>
        <p:spPr>
          <a:xfrm rot="479400">
            <a:off x="6995880" y="1780920"/>
            <a:ext cx="2211120" cy="3168360"/>
          </a:xfrm>
          <a:prstGeom prst="rect">
            <a:avLst/>
          </a:prstGeom>
          <a:ln w="9360">
            <a:noFill/>
          </a:ln>
        </p:spPr>
      </p:pic>
      <p:pic>
        <p:nvPicPr>
          <p:cNvPr id="110" name="Picture 2"/>
          <p:cNvPicPr/>
          <p:nvPr/>
        </p:nvPicPr>
        <p:blipFill>
          <a:blip r:embed="rId4"/>
          <a:stretch/>
        </p:blipFill>
        <p:spPr>
          <a:xfrm>
            <a:off x="2714760" y="1714680"/>
            <a:ext cx="2214360" cy="2214360"/>
          </a:xfrm>
          <a:prstGeom prst="rect">
            <a:avLst/>
          </a:prstGeom>
          <a:ln w="9360">
            <a:noFill/>
          </a:ln>
        </p:spPr>
      </p:pic>
      <p:pic>
        <p:nvPicPr>
          <p:cNvPr id="111" name="Picture 3"/>
          <p:cNvPicPr/>
          <p:nvPr/>
        </p:nvPicPr>
        <p:blipFill>
          <a:blip r:embed="rId5"/>
          <a:stretch/>
        </p:blipFill>
        <p:spPr>
          <a:xfrm rot="637800">
            <a:off x="1855800" y="4589280"/>
            <a:ext cx="1904760" cy="1714320"/>
          </a:xfrm>
          <a:prstGeom prst="rect">
            <a:avLst/>
          </a:prstGeom>
          <a:ln w="9360">
            <a:noFill/>
          </a:ln>
        </p:spPr>
      </p:pic>
      <p:pic>
        <p:nvPicPr>
          <p:cNvPr id="112" name="Picture 4"/>
          <p:cNvPicPr/>
          <p:nvPr/>
        </p:nvPicPr>
        <p:blipFill>
          <a:blip r:embed="rId6"/>
          <a:stretch/>
        </p:blipFill>
        <p:spPr>
          <a:xfrm>
            <a:off x="4500720" y="3500280"/>
            <a:ext cx="2158560" cy="2714400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22866078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285840" y="285840"/>
            <a:ext cx="8229240" cy="85680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>
                <a:solidFill>
                  <a:srgbClr val="000000"/>
                </a:solidFill>
                <a:latin typeface="Calibri"/>
              </a:rPr>
              <a:t>
       «Узнай игрушку» 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2400" u="sng">
                <a:solidFill>
                  <a:srgbClr val="000000"/>
                </a:solidFill>
                <a:latin typeface="Calibri"/>
              </a:rPr>
              <a:t>Цель: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 уточнение и активизация словаря. 
</a:t>
            </a:r>
            <a:endParaRPr>
              <a:solidFill>
                <a:prstClr val="black"/>
              </a:solidFill>
              <a:latin typeface="Arial"/>
            </a:endParaRPr>
          </a:p>
        </p:txBody>
      </p:sp>
      <p:pic>
        <p:nvPicPr>
          <p:cNvPr id="114" name="Picture 2"/>
          <p:cNvPicPr/>
          <p:nvPr/>
        </p:nvPicPr>
        <p:blipFill>
          <a:blip r:embed="rId2"/>
          <a:stretch/>
        </p:blipFill>
        <p:spPr>
          <a:xfrm>
            <a:off x="1928880" y="3714840"/>
            <a:ext cx="2220480" cy="3142800"/>
          </a:xfrm>
          <a:prstGeom prst="rect">
            <a:avLst/>
          </a:prstGeom>
          <a:ln w="9360">
            <a:noFill/>
          </a:ln>
        </p:spPr>
      </p:pic>
      <p:sp>
        <p:nvSpPr>
          <p:cNvPr id="115" name="CustomShape 2"/>
          <p:cNvSpPr/>
          <p:nvPr/>
        </p:nvSpPr>
        <p:spPr>
          <a:xfrm>
            <a:off x="1143000" y="928800"/>
            <a:ext cx="8000640" cy="820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rgbClr val="000000"/>
                </a:solidFill>
              </a:rPr>
              <a:t>/Рассказ об игрушке, например: «Эта игрушка красного цвета синими полосками. Она круглой формы, хорошо прыгает. Можно играть и руками, и нога ми»./
</a:t>
            </a:r>
            <a:endParaRPr>
              <a:solidFill>
                <a:prstClr val="black"/>
              </a:solidFill>
            </a:endParaRPr>
          </a:p>
        </p:txBody>
      </p:sp>
      <p:pic>
        <p:nvPicPr>
          <p:cNvPr id="116" name="Picture 3"/>
          <p:cNvPicPr/>
          <p:nvPr/>
        </p:nvPicPr>
        <p:blipFill>
          <a:blip r:embed="rId3"/>
          <a:stretch/>
        </p:blipFill>
        <p:spPr>
          <a:xfrm>
            <a:off x="6500880" y="2071800"/>
            <a:ext cx="2063520" cy="2071440"/>
          </a:xfrm>
          <a:prstGeom prst="rect">
            <a:avLst/>
          </a:prstGeom>
          <a:ln w="9360">
            <a:noFill/>
          </a:ln>
        </p:spPr>
      </p:pic>
      <p:pic>
        <p:nvPicPr>
          <p:cNvPr id="117" name="Picture 4"/>
          <p:cNvPicPr/>
          <p:nvPr/>
        </p:nvPicPr>
        <p:blipFill>
          <a:blip r:embed="rId4"/>
          <a:stretch/>
        </p:blipFill>
        <p:spPr>
          <a:xfrm>
            <a:off x="428760" y="1928880"/>
            <a:ext cx="1993680" cy="1999800"/>
          </a:xfrm>
          <a:prstGeom prst="rect">
            <a:avLst/>
          </a:prstGeom>
          <a:ln w="9360">
            <a:noFill/>
          </a:ln>
        </p:spPr>
      </p:pic>
      <p:pic>
        <p:nvPicPr>
          <p:cNvPr id="118" name="Picture 5"/>
          <p:cNvPicPr/>
          <p:nvPr/>
        </p:nvPicPr>
        <p:blipFill>
          <a:blip r:embed="rId5"/>
          <a:stretch/>
        </p:blipFill>
        <p:spPr>
          <a:xfrm>
            <a:off x="5786280" y="3714840"/>
            <a:ext cx="1539360" cy="2820600"/>
          </a:xfrm>
          <a:prstGeom prst="rect">
            <a:avLst/>
          </a:prstGeom>
          <a:ln w="9360">
            <a:noFill/>
          </a:ln>
        </p:spPr>
      </p:pic>
      <p:pic>
        <p:nvPicPr>
          <p:cNvPr id="119" name="Picture 6"/>
          <p:cNvPicPr/>
          <p:nvPr/>
        </p:nvPicPr>
        <p:blipFill>
          <a:blip r:embed="rId6"/>
          <a:stretch/>
        </p:blipFill>
        <p:spPr>
          <a:xfrm>
            <a:off x="3071880" y="1428840"/>
            <a:ext cx="3055680" cy="2928600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162693971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0" y="285840"/>
            <a:ext cx="8658000" cy="114264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>
                <a:solidFill>
                  <a:srgbClr val="000000"/>
                </a:solidFill>
                <a:latin typeface="Calibri"/>
              </a:rPr>
              <a:t>     «Чего не хватает?» 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
  </a:t>
            </a:r>
            <a:r>
              <a:rPr lang="ru-RU" sz="2400" u="sng">
                <a:solidFill>
                  <a:srgbClr val="000000"/>
                </a:solidFill>
                <a:latin typeface="Calibri"/>
              </a:rPr>
              <a:t>Цель: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 развитие у ребенка целостного восприятия предмета. 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endParaRPr>
              <a:solidFill>
                <a:prstClr val="black"/>
              </a:solidFill>
              <a:latin typeface="Arial"/>
            </a:endParaRPr>
          </a:p>
        </p:txBody>
      </p:sp>
      <p:pic>
        <p:nvPicPr>
          <p:cNvPr id="121" name="Picture 2"/>
          <p:cNvPicPr/>
          <p:nvPr/>
        </p:nvPicPr>
        <p:blipFill>
          <a:blip r:embed="rId2"/>
          <a:stretch/>
        </p:blipFill>
        <p:spPr>
          <a:xfrm rot="20919600">
            <a:off x="642960" y="1714320"/>
            <a:ext cx="1213920" cy="1571400"/>
          </a:xfrm>
          <a:prstGeom prst="rect">
            <a:avLst/>
          </a:prstGeom>
          <a:ln w="9360">
            <a:noFill/>
          </a:ln>
        </p:spPr>
      </p:pic>
      <p:pic>
        <p:nvPicPr>
          <p:cNvPr id="122" name="Picture 4"/>
          <p:cNvPicPr/>
          <p:nvPr/>
        </p:nvPicPr>
        <p:blipFill>
          <a:blip r:embed="rId3"/>
          <a:stretch/>
        </p:blipFill>
        <p:spPr>
          <a:xfrm>
            <a:off x="3714840" y="2428920"/>
            <a:ext cx="1238040" cy="1699920"/>
          </a:xfrm>
          <a:prstGeom prst="rect">
            <a:avLst/>
          </a:prstGeom>
          <a:ln w="9360">
            <a:noFill/>
          </a:ln>
        </p:spPr>
      </p:pic>
      <p:pic>
        <p:nvPicPr>
          <p:cNvPr id="123" name="Picture 5"/>
          <p:cNvPicPr/>
          <p:nvPr/>
        </p:nvPicPr>
        <p:blipFill>
          <a:blip r:embed="rId4"/>
          <a:stretch/>
        </p:blipFill>
        <p:spPr>
          <a:xfrm>
            <a:off x="5286240" y="4214880"/>
            <a:ext cx="2228400" cy="1409400"/>
          </a:xfrm>
          <a:prstGeom prst="rect">
            <a:avLst/>
          </a:prstGeom>
          <a:ln w="9360">
            <a:noFill/>
          </a:ln>
        </p:spPr>
      </p:pic>
      <p:pic>
        <p:nvPicPr>
          <p:cNvPr id="124" name="Picture 6"/>
          <p:cNvPicPr/>
          <p:nvPr/>
        </p:nvPicPr>
        <p:blipFill>
          <a:blip r:embed="rId5"/>
          <a:srcRect l="12905" r="14749" b="5202"/>
          <a:stretch/>
        </p:blipFill>
        <p:spPr>
          <a:xfrm>
            <a:off x="2000160" y="4071960"/>
            <a:ext cx="1412640" cy="1961640"/>
          </a:xfrm>
          <a:prstGeom prst="rect">
            <a:avLst/>
          </a:prstGeom>
          <a:ln w="9360">
            <a:noFill/>
          </a:ln>
        </p:spPr>
      </p:pic>
      <p:pic>
        <p:nvPicPr>
          <p:cNvPr id="125" name="Picture 3"/>
          <p:cNvPicPr/>
          <p:nvPr/>
        </p:nvPicPr>
        <p:blipFill>
          <a:blip r:embed="rId6"/>
          <a:srcRect l="634750" r="190250" b="1015750"/>
          <a:stretch/>
        </p:blipFill>
        <p:spPr>
          <a:xfrm>
            <a:off x="5929200" y="1428840"/>
            <a:ext cx="2285640" cy="2071440"/>
          </a:xfrm>
          <a:prstGeom prst="rect">
            <a:avLst/>
          </a:prstGeom>
          <a:ln w="9360">
            <a:noFill/>
          </a:ln>
        </p:spPr>
      </p:pic>
      <p:sp>
        <p:nvSpPr>
          <p:cNvPr id="126" name="CustomShape 2"/>
          <p:cNvSpPr/>
          <p:nvPr/>
        </p:nvSpPr>
        <p:spPr>
          <a:xfrm>
            <a:off x="0" y="1000080"/>
            <a:ext cx="885780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000000"/>
                </a:solidFill>
                <a:latin typeface="Calibri"/>
              </a:rPr>
              <a:t>Предложите ребенку внимательно посмотреть на картинки и спросить без чего гусь, машина, часы, воздушный шарик, флажок.</a:t>
            </a:r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62968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457200" y="274680"/>
            <a:ext cx="8229240" cy="101088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>
                <a:solidFill>
                  <a:srgbClr val="000000"/>
                </a:solidFill>
                <a:latin typeface="Calibri"/>
              </a:rPr>
              <a:t>«Желтые овощи и фрукты» 
</a:t>
            </a:r>
            <a:r>
              <a:rPr lang="ru-RU" sz="2400" u="sng">
                <a:solidFill>
                  <a:srgbClr val="000000"/>
                </a:solidFill>
                <a:latin typeface="Calibri"/>
              </a:rPr>
              <a:t>Цель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:  учить составлять словосочетания.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endParaRPr>
              <a:solidFill>
                <a:prstClr val="black"/>
              </a:solidFill>
              <a:latin typeface="Arial"/>
            </a:endParaRPr>
          </a:p>
        </p:txBody>
      </p:sp>
      <p:pic>
        <p:nvPicPr>
          <p:cNvPr id="128" name="Picture 2"/>
          <p:cNvPicPr/>
          <p:nvPr/>
        </p:nvPicPr>
        <p:blipFill>
          <a:blip r:embed="rId2"/>
          <a:stretch/>
        </p:blipFill>
        <p:spPr>
          <a:xfrm>
            <a:off x="428760" y="1285920"/>
            <a:ext cx="1714320" cy="1580760"/>
          </a:xfrm>
          <a:prstGeom prst="rect">
            <a:avLst/>
          </a:prstGeom>
          <a:ln w="9360">
            <a:noFill/>
          </a:ln>
        </p:spPr>
      </p:pic>
      <p:pic>
        <p:nvPicPr>
          <p:cNvPr id="129" name="Picture 4"/>
          <p:cNvPicPr/>
          <p:nvPr/>
        </p:nvPicPr>
        <p:blipFill>
          <a:blip r:embed="rId3"/>
          <a:stretch/>
        </p:blipFill>
        <p:spPr>
          <a:xfrm>
            <a:off x="7072200" y="857160"/>
            <a:ext cx="1680840" cy="1969560"/>
          </a:xfrm>
          <a:prstGeom prst="rect">
            <a:avLst/>
          </a:prstGeom>
          <a:ln w="9360">
            <a:noFill/>
          </a:ln>
        </p:spPr>
      </p:pic>
      <p:pic>
        <p:nvPicPr>
          <p:cNvPr id="130" name="Picture 6"/>
          <p:cNvPicPr/>
          <p:nvPr/>
        </p:nvPicPr>
        <p:blipFill>
          <a:blip r:embed="rId4"/>
          <a:stretch/>
        </p:blipFill>
        <p:spPr>
          <a:xfrm>
            <a:off x="3214800" y="1500120"/>
            <a:ext cx="2830320" cy="1999800"/>
          </a:xfrm>
          <a:prstGeom prst="rect">
            <a:avLst/>
          </a:prstGeom>
          <a:ln w="9360">
            <a:noFill/>
          </a:ln>
        </p:spPr>
      </p:pic>
      <p:pic>
        <p:nvPicPr>
          <p:cNvPr id="131" name="Picture 7"/>
          <p:cNvPicPr/>
          <p:nvPr/>
        </p:nvPicPr>
        <p:blipFill>
          <a:blip r:embed="rId5"/>
          <a:stretch/>
        </p:blipFill>
        <p:spPr>
          <a:xfrm>
            <a:off x="428760" y="3929040"/>
            <a:ext cx="2285640" cy="2484000"/>
          </a:xfrm>
          <a:prstGeom prst="rect">
            <a:avLst/>
          </a:prstGeom>
          <a:ln w="9360">
            <a:noFill/>
          </a:ln>
        </p:spPr>
      </p:pic>
      <p:pic>
        <p:nvPicPr>
          <p:cNvPr id="132" name="Picture 8"/>
          <p:cNvPicPr/>
          <p:nvPr/>
        </p:nvPicPr>
        <p:blipFill>
          <a:blip r:embed="rId6"/>
          <a:stretch/>
        </p:blipFill>
        <p:spPr>
          <a:xfrm>
            <a:off x="6572160" y="3714840"/>
            <a:ext cx="2571480" cy="2571480"/>
          </a:xfrm>
          <a:prstGeom prst="rect">
            <a:avLst/>
          </a:prstGeom>
          <a:ln w="9360">
            <a:noFill/>
          </a:ln>
        </p:spPr>
      </p:pic>
      <p:pic>
        <p:nvPicPr>
          <p:cNvPr id="133" name="Picture 9"/>
          <p:cNvPicPr/>
          <p:nvPr/>
        </p:nvPicPr>
        <p:blipFill>
          <a:blip r:embed="rId7"/>
          <a:srcRect b="356666"/>
          <a:stretch/>
        </p:blipFill>
        <p:spPr>
          <a:xfrm>
            <a:off x="3571920" y="4286160"/>
            <a:ext cx="1904760" cy="1499760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9674818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Picture 2"/>
          <p:cNvPicPr/>
          <p:nvPr/>
        </p:nvPicPr>
        <p:blipFill>
          <a:blip r:embed="rId2"/>
          <a:stretch/>
        </p:blipFill>
        <p:spPr>
          <a:xfrm>
            <a:off x="0" y="1285920"/>
            <a:ext cx="2526840" cy="2071440"/>
          </a:xfrm>
          <a:prstGeom prst="rect">
            <a:avLst/>
          </a:prstGeom>
          <a:ln w="9360">
            <a:noFill/>
          </a:ln>
        </p:spPr>
      </p:pic>
      <p:pic>
        <p:nvPicPr>
          <p:cNvPr id="135" name="Picture 2"/>
          <p:cNvPicPr/>
          <p:nvPr/>
        </p:nvPicPr>
        <p:blipFill>
          <a:blip r:embed="rId3"/>
          <a:stretch/>
        </p:blipFill>
        <p:spPr>
          <a:xfrm>
            <a:off x="3500280" y="1071720"/>
            <a:ext cx="2285640" cy="2133360"/>
          </a:xfrm>
          <a:prstGeom prst="rect">
            <a:avLst/>
          </a:prstGeom>
          <a:ln w="9360">
            <a:noFill/>
          </a:ln>
        </p:spPr>
      </p:pic>
      <p:pic>
        <p:nvPicPr>
          <p:cNvPr id="136" name="Picture 2"/>
          <p:cNvPicPr/>
          <p:nvPr/>
        </p:nvPicPr>
        <p:blipFill>
          <a:blip r:embed="rId4"/>
          <a:stretch/>
        </p:blipFill>
        <p:spPr>
          <a:xfrm>
            <a:off x="6215040" y="1571760"/>
            <a:ext cx="2329920" cy="2214360"/>
          </a:xfrm>
          <a:prstGeom prst="rect">
            <a:avLst/>
          </a:prstGeom>
          <a:ln w="9360">
            <a:noFill/>
          </a:ln>
        </p:spPr>
      </p:pic>
      <p:pic>
        <p:nvPicPr>
          <p:cNvPr id="137" name="Picture 2"/>
          <p:cNvPicPr/>
          <p:nvPr/>
        </p:nvPicPr>
        <p:blipFill>
          <a:blip r:embed="rId5"/>
          <a:stretch/>
        </p:blipFill>
        <p:spPr>
          <a:xfrm>
            <a:off x="2071800" y="2857680"/>
            <a:ext cx="2071440" cy="2142720"/>
          </a:xfrm>
          <a:prstGeom prst="rect">
            <a:avLst/>
          </a:prstGeom>
          <a:ln w="9360">
            <a:noFill/>
          </a:ln>
        </p:spPr>
      </p:pic>
      <p:pic>
        <p:nvPicPr>
          <p:cNvPr id="138" name="Picture 2"/>
          <p:cNvPicPr/>
          <p:nvPr/>
        </p:nvPicPr>
        <p:blipFill>
          <a:blip r:embed="rId6"/>
          <a:stretch/>
        </p:blipFill>
        <p:spPr>
          <a:xfrm>
            <a:off x="4286160" y="3786120"/>
            <a:ext cx="2071440" cy="2199960"/>
          </a:xfrm>
          <a:prstGeom prst="rect">
            <a:avLst/>
          </a:prstGeom>
          <a:ln w="9360">
            <a:noFill/>
          </a:ln>
        </p:spPr>
      </p:pic>
      <p:pic>
        <p:nvPicPr>
          <p:cNvPr id="139" name="Picture 2"/>
          <p:cNvPicPr/>
          <p:nvPr/>
        </p:nvPicPr>
        <p:blipFill>
          <a:blip r:embed="rId7"/>
          <a:stretch/>
        </p:blipFill>
        <p:spPr>
          <a:xfrm>
            <a:off x="0" y="4143240"/>
            <a:ext cx="2285640" cy="2714400"/>
          </a:xfrm>
          <a:prstGeom prst="rect">
            <a:avLst/>
          </a:prstGeom>
          <a:ln w="9360">
            <a:noFill/>
          </a:ln>
        </p:spPr>
      </p:pic>
      <p:pic>
        <p:nvPicPr>
          <p:cNvPr id="140" name="Picture 2"/>
          <p:cNvPicPr/>
          <p:nvPr/>
        </p:nvPicPr>
        <p:blipFill>
          <a:blip r:embed="rId8"/>
          <a:stretch/>
        </p:blipFill>
        <p:spPr>
          <a:xfrm>
            <a:off x="6858000" y="4143240"/>
            <a:ext cx="2285640" cy="2420640"/>
          </a:xfrm>
          <a:prstGeom prst="rect">
            <a:avLst/>
          </a:prstGeom>
          <a:ln w="9360">
            <a:noFill/>
          </a:ln>
        </p:spPr>
      </p:pic>
      <p:sp>
        <p:nvSpPr>
          <p:cNvPr id="141" name="CustomShape 1"/>
          <p:cNvSpPr/>
          <p:nvPr/>
        </p:nvSpPr>
        <p:spPr>
          <a:xfrm>
            <a:off x="0" y="0"/>
            <a:ext cx="9143640" cy="1187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>
                <a:solidFill>
                  <a:srgbClr val="000000"/>
                </a:solidFill>
                <a:latin typeface="Calibri"/>
              </a:rPr>
              <a:t>        «Где гусеница?»
 </a:t>
            </a:r>
            <a:r>
              <a:rPr lang="en-US" sz="2300" u="sng">
                <a:solidFill>
                  <a:srgbClr val="000000"/>
                </a:solidFill>
                <a:latin typeface="Calibri"/>
              </a:rPr>
              <a:t>Цель:</a:t>
            </a:r>
            <a:r>
              <a:rPr lang="en-US" sz="2300">
                <a:solidFill>
                  <a:srgbClr val="000000"/>
                </a:solidFill>
                <a:latin typeface="Calibri"/>
              </a:rPr>
              <a:t> формирование навыка понимания предложных конструкций.</a:t>
            </a:r>
            <a:endParaRPr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</a:rPr>
              <a:t>        </a:t>
            </a:r>
            <a:r>
              <a:rPr lang="en-US" sz="2000">
                <a:solidFill>
                  <a:srgbClr val="000000"/>
                </a:solidFill>
                <a:latin typeface="Calibri"/>
              </a:rPr>
              <a:t>Скажи и покажи, где находится гусеница на каждой из этих картинок. </a:t>
            </a:r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78576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Picture 5"/>
          <p:cNvPicPr/>
          <p:nvPr/>
        </p:nvPicPr>
        <p:blipFill>
          <a:blip r:embed="rId2"/>
          <a:srcRect r="526"/>
          <a:stretch/>
        </p:blipFill>
        <p:spPr>
          <a:xfrm>
            <a:off x="285840" y="1428840"/>
            <a:ext cx="1226880" cy="2152440"/>
          </a:xfrm>
          <a:prstGeom prst="rect">
            <a:avLst/>
          </a:prstGeom>
          <a:ln w="9360">
            <a:noFill/>
          </a:ln>
        </p:spPr>
      </p:pic>
      <p:pic>
        <p:nvPicPr>
          <p:cNvPr id="143" name="Picture 6"/>
          <p:cNvPicPr/>
          <p:nvPr/>
        </p:nvPicPr>
        <p:blipFill>
          <a:blip r:embed="rId3"/>
          <a:srcRect b="384666" l="419333" r="714000"/>
          <a:stretch/>
        </p:blipFill>
        <p:spPr>
          <a:xfrm>
            <a:off x="1428840" y="1071720"/>
            <a:ext cx="1213920" cy="2114280"/>
          </a:xfrm>
          <a:prstGeom prst="rect">
            <a:avLst/>
          </a:prstGeom>
          <a:ln w="9360">
            <a:noFill/>
          </a:ln>
        </p:spPr>
      </p:pic>
      <p:pic>
        <p:nvPicPr>
          <p:cNvPr id="144" name="Picture 7"/>
          <p:cNvPicPr/>
          <p:nvPr/>
        </p:nvPicPr>
        <p:blipFill>
          <a:blip r:embed="rId4"/>
          <a:stretch/>
        </p:blipFill>
        <p:spPr>
          <a:xfrm rot="20412600">
            <a:off x="250560" y="3225960"/>
            <a:ext cx="1790280" cy="1792080"/>
          </a:xfrm>
          <a:prstGeom prst="rect">
            <a:avLst/>
          </a:prstGeom>
          <a:ln w="9360">
            <a:noFill/>
          </a:ln>
        </p:spPr>
      </p:pic>
      <p:pic>
        <p:nvPicPr>
          <p:cNvPr id="145" name="Picture 3"/>
          <p:cNvPicPr/>
          <p:nvPr/>
        </p:nvPicPr>
        <p:blipFill>
          <a:blip r:embed="rId5"/>
          <a:stretch/>
        </p:blipFill>
        <p:spPr>
          <a:xfrm>
            <a:off x="6215040" y="1071720"/>
            <a:ext cx="1428480" cy="1428480"/>
          </a:xfrm>
          <a:prstGeom prst="rect">
            <a:avLst/>
          </a:prstGeom>
          <a:ln w="9360">
            <a:noFill/>
          </a:ln>
        </p:spPr>
      </p:pic>
      <p:pic>
        <p:nvPicPr>
          <p:cNvPr id="146" name="Picture 8"/>
          <p:cNvPicPr/>
          <p:nvPr/>
        </p:nvPicPr>
        <p:blipFill>
          <a:blip r:embed="rId6"/>
          <a:stretch/>
        </p:blipFill>
        <p:spPr>
          <a:xfrm>
            <a:off x="3429000" y="1928880"/>
            <a:ext cx="1928520" cy="1439640"/>
          </a:xfrm>
          <a:prstGeom prst="rect">
            <a:avLst/>
          </a:prstGeom>
          <a:ln w="9360">
            <a:noFill/>
          </a:ln>
        </p:spPr>
      </p:pic>
      <p:pic>
        <p:nvPicPr>
          <p:cNvPr id="147" name="Picture 9"/>
          <p:cNvPicPr/>
          <p:nvPr/>
        </p:nvPicPr>
        <p:blipFill>
          <a:blip r:embed="rId7"/>
          <a:stretch/>
        </p:blipFill>
        <p:spPr>
          <a:xfrm>
            <a:off x="1214280" y="5000760"/>
            <a:ext cx="1856880" cy="1225080"/>
          </a:xfrm>
          <a:prstGeom prst="rect">
            <a:avLst/>
          </a:prstGeom>
          <a:ln w="9360">
            <a:noFill/>
          </a:ln>
        </p:spPr>
      </p:pic>
      <p:sp>
        <p:nvSpPr>
          <p:cNvPr id="148" name="CustomShape 1"/>
          <p:cNvSpPr/>
          <p:nvPr/>
        </p:nvSpPr>
        <p:spPr>
          <a:xfrm>
            <a:off x="0" y="0"/>
            <a:ext cx="9143640" cy="1553400"/>
          </a:xfrm>
          <a:prstGeom prst="rect">
            <a:avLst/>
          </a:prstGeom>
          <a:noFill/>
          <a:ln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/>
        </p:style>
        <p:txBody>
          <a:bodyPr bIns="45000" lIns="90000" rIns="90000" tIns="4500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b="1" lang="en-US">
                <a:solidFill>
                  <a:srgbClr val="000000"/>
                </a:solidFill>
              </a:rPr>
              <a:t>         «</a:t>
            </a:r>
            <a:r>
              <a:rPr b="1" lang="en-US" sz="2400">
                <a:solidFill>
                  <a:srgbClr val="000000"/>
                </a:solidFill>
                <a:latin typeface="Calibri"/>
              </a:rPr>
              <a:t>Что нарисовано на этой страничке?» 
    </a:t>
            </a:r>
            <a:r>
              <a:rPr lang="en-US" sz="2400" u="sng">
                <a:solidFill>
                  <a:srgbClr val="000000"/>
                </a:solidFill>
                <a:latin typeface="Calibri"/>
              </a:rPr>
              <a:t>Цель:</a:t>
            </a:r>
            <a:r>
              <a:rPr lang="en-US" sz="2400">
                <a:solidFill>
                  <a:srgbClr val="000000"/>
                </a:solidFill>
                <a:latin typeface="Calibri"/>
              </a:rPr>
              <a:t> расширить и активизировать словарь.</a:t>
            </a:r>
            <a:endParaRPr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</a:rPr>
              <a:t>Дети должны рассказать, для чего нужны эти предметы, как ими пользоваться, из чего они сделаны.</a:t>
            </a:r>
            <a:endParaRPr>
              <a:solidFill>
                <a:prstClr val="black"/>
              </a:solidFill>
            </a:endParaRPr>
          </a:p>
        </p:txBody>
      </p:sp>
      <p:pic>
        <p:nvPicPr>
          <p:cNvPr id="149" name="Picture 12"/>
          <p:cNvPicPr/>
          <p:nvPr/>
        </p:nvPicPr>
        <p:blipFill>
          <a:blip r:embed="rId8"/>
          <a:srcRect b="211333"/>
          <a:stretch/>
        </p:blipFill>
        <p:spPr>
          <a:xfrm>
            <a:off x="6357960" y="2571840"/>
            <a:ext cx="2428560" cy="1329840"/>
          </a:xfrm>
          <a:prstGeom prst="rect">
            <a:avLst/>
          </a:prstGeom>
          <a:ln w="9360">
            <a:noFill/>
          </a:ln>
        </p:spPr>
      </p:pic>
      <p:pic>
        <p:nvPicPr>
          <p:cNvPr id="150" name="Picture 13"/>
          <p:cNvPicPr/>
          <p:nvPr/>
        </p:nvPicPr>
        <p:blipFill>
          <a:blip r:embed="rId9"/>
          <a:stretch/>
        </p:blipFill>
        <p:spPr>
          <a:xfrm rot="576600">
            <a:off x="3643200" y="3857400"/>
            <a:ext cx="1999800" cy="1999800"/>
          </a:xfrm>
          <a:prstGeom prst="rect">
            <a:avLst/>
          </a:prstGeom>
          <a:ln w="9360">
            <a:noFill/>
          </a:ln>
        </p:spPr>
      </p:pic>
      <p:pic>
        <p:nvPicPr>
          <p:cNvPr id="151" name="Picture 14"/>
          <p:cNvPicPr/>
          <p:nvPr/>
        </p:nvPicPr>
        <p:blipFill>
          <a:blip r:embed="rId10"/>
          <a:srcRect b="266666" l="285714" r="745962"/>
          <a:stretch/>
        </p:blipFill>
        <p:spPr>
          <a:xfrm>
            <a:off x="6143760" y="4208400"/>
            <a:ext cx="1571400" cy="2077560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1084477118"/>
      </p:ext>
    </p:extLst>
  </p:cSld>
  <p:clrMapOvr>
    <a:masterClrMapping/>
  </p:clrMapOvr>
  <p:transition spd="slow">
    <p:cover/>
  </p:transition>
  <p:timing>
    <p:tnLst>
      <p:par>
        <p:cTn dur="indefinite" id="1" nodeType="tmRoot" restart="never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extShape 1"/>
          <p:cNvSpPr txBox="1"/>
          <p:nvPr/>
        </p:nvSpPr>
        <p:spPr>
          <a:xfrm>
            <a:off x="0" y="571680"/>
            <a:ext cx="8857800" cy="114264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>
                <a:solidFill>
                  <a:srgbClr val="000000"/>
                </a:solidFill>
                <a:latin typeface="Calibri"/>
              </a:rPr>
              <a:t>            «Спорт»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2300" u="sng">
                <a:solidFill>
                  <a:srgbClr val="000000"/>
                </a:solidFill>
                <a:latin typeface="Calibri"/>
              </a:rPr>
              <a:t>Цель:  </a:t>
            </a:r>
            <a:r>
              <a:rPr lang="ru-RU" sz="2300">
                <a:solidFill>
                  <a:srgbClr val="000000"/>
                </a:solidFill>
                <a:latin typeface="Calibri"/>
              </a:rPr>
              <a:t>образование существительных мужского и женского рода, обозначающих людей, занимающихся разными видами спорта.
</a:t>
            </a:r>
            <a:endParaRPr>
              <a:solidFill>
                <a:prstClr val="black"/>
              </a:solidFill>
              <a:latin typeface="Arial"/>
            </a:endParaRPr>
          </a:p>
        </p:txBody>
      </p:sp>
      <p:pic>
        <p:nvPicPr>
          <p:cNvPr id="153" name="Picture 6"/>
          <p:cNvPicPr/>
          <p:nvPr/>
        </p:nvPicPr>
        <p:blipFill>
          <a:blip r:embed="rId2"/>
          <a:stretch/>
        </p:blipFill>
        <p:spPr>
          <a:xfrm>
            <a:off x="3643200" y="4500720"/>
            <a:ext cx="1428480" cy="1285560"/>
          </a:xfrm>
          <a:prstGeom prst="rect">
            <a:avLst/>
          </a:prstGeom>
          <a:ln w="9360">
            <a:noFill/>
          </a:ln>
        </p:spPr>
      </p:pic>
      <p:pic>
        <p:nvPicPr>
          <p:cNvPr id="154" name="Picture 7"/>
          <p:cNvPicPr/>
          <p:nvPr/>
        </p:nvPicPr>
        <p:blipFill>
          <a:blip r:embed="rId3"/>
          <a:stretch/>
        </p:blipFill>
        <p:spPr>
          <a:xfrm>
            <a:off x="500040" y="4286160"/>
            <a:ext cx="2071440" cy="1999800"/>
          </a:xfrm>
          <a:prstGeom prst="rect">
            <a:avLst/>
          </a:prstGeom>
          <a:ln w="9360">
            <a:noFill/>
          </a:ln>
        </p:spPr>
      </p:pic>
      <p:pic>
        <p:nvPicPr>
          <p:cNvPr id="155" name="Picture 8"/>
          <p:cNvPicPr/>
          <p:nvPr/>
        </p:nvPicPr>
        <p:blipFill>
          <a:blip r:embed="rId4"/>
          <a:stretch/>
        </p:blipFill>
        <p:spPr>
          <a:xfrm>
            <a:off x="6643800" y="4000680"/>
            <a:ext cx="1437840" cy="1782360"/>
          </a:xfrm>
          <a:prstGeom prst="rect">
            <a:avLst/>
          </a:prstGeom>
          <a:ln w="9360">
            <a:noFill/>
          </a:ln>
        </p:spPr>
      </p:pic>
      <p:pic>
        <p:nvPicPr>
          <p:cNvPr id="156" name="Picture 9"/>
          <p:cNvPicPr/>
          <p:nvPr/>
        </p:nvPicPr>
        <p:blipFill>
          <a:blip r:embed="rId5"/>
          <a:stretch/>
        </p:blipFill>
        <p:spPr>
          <a:xfrm>
            <a:off x="3857760" y="1928880"/>
            <a:ext cx="2142720" cy="1642680"/>
          </a:xfrm>
          <a:prstGeom prst="rect">
            <a:avLst/>
          </a:prstGeom>
          <a:ln w="9360">
            <a:noFill/>
          </a:ln>
        </p:spPr>
      </p:pic>
      <p:pic>
        <p:nvPicPr>
          <p:cNvPr id="157" name="Picture 11"/>
          <p:cNvPicPr/>
          <p:nvPr/>
        </p:nvPicPr>
        <p:blipFill>
          <a:blip r:embed="rId6"/>
          <a:stretch/>
        </p:blipFill>
        <p:spPr>
          <a:xfrm>
            <a:off x="1714680" y="1857240"/>
            <a:ext cx="1186920" cy="2071440"/>
          </a:xfrm>
          <a:prstGeom prst="rect">
            <a:avLst/>
          </a:prstGeom>
          <a:ln w="9360">
            <a:noFill/>
          </a:ln>
        </p:spPr>
      </p:pic>
      <p:pic>
        <p:nvPicPr>
          <p:cNvPr id="158" name="Picture 12"/>
          <p:cNvPicPr/>
          <p:nvPr/>
        </p:nvPicPr>
        <p:blipFill>
          <a:blip r:embed="rId7"/>
          <a:stretch/>
        </p:blipFill>
        <p:spPr>
          <a:xfrm>
            <a:off x="6786720" y="1785960"/>
            <a:ext cx="1847520" cy="1690200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231334090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Shape 1"/>
          <p:cNvSpPr txBox="1"/>
          <p:nvPr/>
        </p:nvSpPr>
        <p:spPr>
          <a:xfrm>
            <a:off x="285840" y="428760"/>
            <a:ext cx="8857800" cy="114264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4400" b="1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400" b="1">
                <a:solidFill>
                  <a:srgbClr val="000000"/>
                </a:solidFill>
                <a:latin typeface="Calibri"/>
              </a:rPr>
              <a:t>«Музыканты»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2400" u="sng">
                <a:solidFill>
                  <a:srgbClr val="000000"/>
                </a:solidFill>
                <a:latin typeface="Calibri"/>
              </a:rPr>
              <a:t>Цель: 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 образование существительных мужского и женского рода, обозначающих людей, играющих на разных музыкальных инструментах.
</a:t>
            </a:r>
            <a:endParaRPr>
              <a:solidFill>
                <a:prstClr val="black"/>
              </a:solidFill>
              <a:latin typeface="Arial"/>
            </a:endParaRPr>
          </a:p>
        </p:txBody>
      </p:sp>
      <p:pic>
        <p:nvPicPr>
          <p:cNvPr id="160" name="Picture 2"/>
          <p:cNvPicPr/>
          <p:nvPr/>
        </p:nvPicPr>
        <p:blipFill>
          <a:blip r:embed="rId2"/>
          <a:stretch/>
        </p:blipFill>
        <p:spPr>
          <a:xfrm>
            <a:off x="3500280" y="2000160"/>
            <a:ext cx="1499760" cy="1499760"/>
          </a:xfrm>
          <a:prstGeom prst="rect">
            <a:avLst/>
          </a:prstGeom>
          <a:ln w="9360">
            <a:noFill/>
          </a:ln>
        </p:spPr>
      </p:pic>
      <p:pic>
        <p:nvPicPr>
          <p:cNvPr id="161" name="Picture 4"/>
          <p:cNvPicPr/>
          <p:nvPr/>
        </p:nvPicPr>
        <p:blipFill>
          <a:blip r:embed="rId3"/>
          <a:stretch/>
        </p:blipFill>
        <p:spPr>
          <a:xfrm>
            <a:off x="714240" y="2071800"/>
            <a:ext cx="2347560" cy="2147400"/>
          </a:xfrm>
          <a:prstGeom prst="rect">
            <a:avLst/>
          </a:prstGeom>
          <a:ln w="9360">
            <a:noFill/>
          </a:ln>
        </p:spPr>
      </p:pic>
      <p:pic>
        <p:nvPicPr>
          <p:cNvPr id="162" name="Picture 5"/>
          <p:cNvPicPr/>
          <p:nvPr/>
        </p:nvPicPr>
        <p:blipFill>
          <a:blip r:embed="rId4"/>
          <a:stretch/>
        </p:blipFill>
        <p:spPr>
          <a:xfrm>
            <a:off x="6643800" y="1571760"/>
            <a:ext cx="1928520" cy="2450880"/>
          </a:xfrm>
          <a:prstGeom prst="rect">
            <a:avLst/>
          </a:prstGeom>
          <a:ln w="9360">
            <a:noFill/>
          </a:ln>
        </p:spPr>
      </p:pic>
      <p:pic>
        <p:nvPicPr>
          <p:cNvPr id="163" name="Picture 2"/>
          <p:cNvPicPr/>
          <p:nvPr/>
        </p:nvPicPr>
        <p:blipFill>
          <a:blip r:embed="rId5"/>
          <a:stretch/>
        </p:blipFill>
        <p:spPr>
          <a:xfrm>
            <a:off x="857160" y="4929120"/>
            <a:ext cx="1361880" cy="1428480"/>
          </a:xfrm>
          <a:prstGeom prst="rect">
            <a:avLst/>
          </a:prstGeom>
          <a:ln w="9360">
            <a:noFill/>
          </a:ln>
        </p:spPr>
      </p:pic>
      <p:pic>
        <p:nvPicPr>
          <p:cNvPr id="164" name="Picture 5"/>
          <p:cNvPicPr/>
          <p:nvPr/>
        </p:nvPicPr>
        <p:blipFill>
          <a:blip r:embed="rId6"/>
          <a:stretch/>
        </p:blipFill>
        <p:spPr>
          <a:xfrm>
            <a:off x="2928960" y="4143240"/>
            <a:ext cx="1821960" cy="2285640"/>
          </a:xfrm>
          <a:prstGeom prst="rect">
            <a:avLst/>
          </a:prstGeom>
          <a:ln w="9360">
            <a:noFill/>
          </a:ln>
        </p:spPr>
      </p:pic>
      <p:pic>
        <p:nvPicPr>
          <p:cNvPr id="165" name="Picture 6"/>
          <p:cNvPicPr/>
          <p:nvPr/>
        </p:nvPicPr>
        <p:blipFill>
          <a:blip r:embed="rId7"/>
          <a:stretch/>
        </p:blipFill>
        <p:spPr>
          <a:xfrm>
            <a:off x="4857840" y="3929040"/>
            <a:ext cx="2499840" cy="2499840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10965275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1857240" y="2000160"/>
            <a:ext cx="4857480" cy="4285800"/>
          </a:xfrm>
          <a:prstGeom prst="ellipse">
            <a:avLst/>
          </a:prstGeom>
          <a:ln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sp>
        <p:nvSpPr>
          <p:cNvPr id="167" name="TextShape 2"/>
          <p:cNvSpPr txBox="1"/>
          <p:nvPr/>
        </p:nvSpPr>
        <p:spPr>
          <a:xfrm>
            <a:off x="0" y="285840"/>
            <a:ext cx="9143640" cy="19285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>
                <a:solidFill>
                  <a:srgbClr val="000000"/>
                </a:solidFill>
                <a:latin typeface="Calibri"/>
              </a:rPr>
              <a:t>     «Кто чем питается?»
</a:t>
            </a:r>
            <a:r>
              <a:rPr lang="ru-RU" sz="2000" u="sng">
                <a:solidFill>
                  <a:srgbClr val="000000"/>
                </a:solidFill>
                <a:latin typeface="Calibri"/>
              </a:rPr>
              <a:t>Цель:</a:t>
            </a:r>
            <a:r>
              <a:rPr lang="ru-RU" sz="2000">
                <a:solidFill>
                  <a:srgbClr val="000000"/>
                </a:solidFill>
                <a:latin typeface="Calibri"/>
              </a:rPr>
              <a:t> Закрепить правильное употреблении существительных в творительном падеже. 
</a:t>
            </a:r>
            <a:r>
              <a:rPr lang="ru-RU">
                <a:solidFill>
                  <a:srgbClr val="000000"/>
                </a:solidFill>
                <a:latin typeface="Calibri"/>
              </a:rPr>
              <a:t>Предложите ребенку накормить животных и  тем самым вспомните, кто, чем питается.      Рассмотрите  внимательно картинки и  определите где, чья пища.</a:t>
            </a:r>
            <a:r>
              <a:rPr lang="ru-RU">
                <a:solidFill>
                  <a:srgbClr val="000000"/>
                </a:solidFill>
                <a:latin typeface="Bangle"/>
              </a:rPr>
              <a:t>
</a:t>
            </a:r>
            <a:endParaRPr>
              <a:solidFill>
                <a:prstClr val="black"/>
              </a:solidFill>
              <a:latin typeface="Arial"/>
            </a:endParaRPr>
          </a:p>
        </p:txBody>
      </p:sp>
      <p:pic>
        <p:nvPicPr>
          <p:cNvPr id="168" name="Picture 2"/>
          <p:cNvPicPr/>
          <p:nvPr/>
        </p:nvPicPr>
        <p:blipFill>
          <a:blip r:embed="rId2"/>
          <a:stretch/>
        </p:blipFill>
        <p:spPr>
          <a:xfrm>
            <a:off x="285840" y="2071800"/>
            <a:ext cx="2057040" cy="1571400"/>
          </a:xfrm>
          <a:prstGeom prst="rect">
            <a:avLst/>
          </a:prstGeom>
          <a:ln w="9360">
            <a:noFill/>
          </a:ln>
        </p:spPr>
      </p:pic>
      <p:pic>
        <p:nvPicPr>
          <p:cNvPr id="169" name="Picture 3"/>
          <p:cNvPicPr/>
          <p:nvPr/>
        </p:nvPicPr>
        <p:blipFill>
          <a:blip r:embed="rId3"/>
          <a:stretch/>
        </p:blipFill>
        <p:spPr>
          <a:xfrm>
            <a:off x="6500880" y="2000160"/>
            <a:ext cx="2280960" cy="1599840"/>
          </a:xfrm>
          <a:prstGeom prst="rect">
            <a:avLst/>
          </a:prstGeom>
          <a:ln w="9360">
            <a:noFill/>
          </a:ln>
        </p:spPr>
      </p:pic>
      <p:pic>
        <p:nvPicPr>
          <p:cNvPr id="170" name="Picture 4"/>
          <p:cNvPicPr/>
          <p:nvPr/>
        </p:nvPicPr>
        <p:blipFill>
          <a:blip r:embed="rId4"/>
          <a:stretch/>
        </p:blipFill>
        <p:spPr>
          <a:xfrm>
            <a:off x="6500880" y="4429080"/>
            <a:ext cx="2257200" cy="1928520"/>
          </a:xfrm>
          <a:prstGeom prst="rect">
            <a:avLst/>
          </a:prstGeom>
          <a:ln w="9360">
            <a:noFill/>
          </a:ln>
        </p:spPr>
      </p:pic>
      <p:pic>
        <p:nvPicPr>
          <p:cNvPr id="171" name="Picture 5"/>
          <p:cNvPicPr/>
          <p:nvPr/>
        </p:nvPicPr>
        <p:blipFill>
          <a:blip r:embed="rId5"/>
          <a:stretch/>
        </p:blipFill>
        <p:spPr>
          <a:xfrm>
            <a:off x="357120" y="4923000"/>
            <a:ext cx="1928520" cy="1506240"/>
          </a:xfrm>
          <a:prstGeom prst="rect">
            <a:avLst/>
          </a:prstGeom>
          <a:ln w="9360">
            <a:noFill/>
          </a:ln>
        </p:spPr>
      </p:pic>
      <p:pic>
        <p:nvPicPr>
          <p:cNvPr id="172" name="Picture 6"/>
          <p:cNvPicPr/>
          <p:nvPr/>
        </p:nvPicPr>
        <p:blipFill>
          <a:blip r:embed="rId6"/>
          <a:stretch/>
        </p:blipFill>
        <p:spPr>
          <a:xfrm>
            <a:off x="2428920" y="2357280"/>
            <a:ext cx="1666440" cy="1326960"/>
          </a:xfrm>
          <a:prstGeom prst="rect">
            <a:avLst/>
          </a:prstGeom>
          <a:ln w="9360">
            <a:noFill/>
          </a:ln>
        </p:spPr>
      </p:pic>
      <p:pic>
        <p:nvPicPr>
          <p:cNvPr id="173" name="Picture 7"/>
          <p:cNvPicPr/>
          <p:nvPr/>
        </p:nvPicPr>
        <p:blipFill>
          <a:blip r:embed="rId7"/>
          <a:stretch/>
        </p:blipFill>
        <p:spPr>
          <a:xfrm>
            <a:off x="2786040" y="4643280"/>
            <a:ext cx="1356840" cy="1283760"/>
          </a:xfrm>
          <a:prstGeom prst="rect">
            <a:avLst/>
          </a:prstGeom>
          <a:ln w="9360">
            <a:noFill/>
          </a:ln>
        </p:spPr>
      </p:pic>
      <p:pic>
        <p:nvPicPr>
          <p:cNvPr id="174" name="Picture 9"/>
          <p:cNvPicPr/>
          <p:nvPr/>
        </p:nvPicPr>
        <p:blipFill>
          <a:blip r:embed="rId8"/>
          <a:stretch/>
        </p:blipFill>
        <p:spPr>
          <a:xfrm>
            <a:off x="4857840" y="4214880"/>
            <a:ext cx="1325160" cy="1071360"/>
          </a:xfrm>
          <a:prstGeom prst="rect">
            <a:avLst/>
          </a:prstGeom>
          <a:ln w="9360">
            <a:noFill/>
          </a:ln>
        </p:spPr>
      </p:pic>
      <p:pic>
        <p:nvPicPr>
          <p:cNvPr id="175" name="Picture 10"/>
          <p:cNvPicPr/>
          <p:nvPr/>
        </p:nvPicPr>
        <p:blipFill>
          <a:blip r:embed="rId9"/>
          <a:stretch/>
        </p:blipFill>
        <p:spPr>
          <a:xfrm>
            <a:off x="5429160" y="3071880"/>
            <a:ext cx="1142640" cy="1142640"/>
          </a:xfrm>
          <a:prstGeom prst="rect">
            <a:avLst/>
          </a:prstGeom>
          <a:ln w="9360">
            <a:noFill/>
          </a:ln>
        </p:spPr>
      </p:pic>
      <p:pic>
        <p:nvPicPr>
          <p:cNvPr id="176" name="Picture 11"/>
          <p:cNvPicPr/>
          <p:nvPr/>
        </p:nvPicPr>
        <p:blipFill>
          <a:blip r:embed="rId10"/>
          <a:stretch/>
        </p:blipFill>
        <p:spPr>
          <a:xfrm>
            <a:off x="4429080" y="2428920"/>
            <a:ext cx="1041120" cy="642600"/>
          </a:xfrm>
          <a:prstGeom prst="rect">
            <a:avLst/>
          </a:prstGeom>
          <a:ln w="9360">
            <a:noFill/>
          </a:ln>
        </p:spPr>
      </p:pic>
      <p:pic>
        <p:nvPicPr>
          <p:cNvPr id="177" name="Picture 12"/>
          <p:cNvPicPr/>
          <p:nvPr/>
        </p:nvPicPr>
        <p:blipFill>
          <a:blip r:embed="rId11"/>
          <a:stretch/>
        </p:blipFill>
        <p:spPr>
          <a:xfrm>
            <a:off x="3500280" y="3429000"/>
            <a:ext cx="1145880" cy="1071360"/>
          </a:xfrm>
          <a:prstGeom prst="rect">
            <a:avLst/>
          </a:prstGeom>
          <a:ln w="9360">
            <a:noFill/>
          </a:ln>
        </p:spPr>
      </p:pic>
      <p:pic>
        <p:nvPicPr>
          <p:cNvPr id="178" name="Picture 13"/>
          <p:cNvPicPr/>
          <p:nvPr/>
        </p:nvPicPr>
        <p:blipFill>
          <a:blip r:embed="rId12"/>
          <a:stretch/>
        </p:blipFill>
        <p:spPr>
          <a:xfrm>
            <a:off x="2214720" y="3929040"/>
            <a:ext cx="925200" cy="771120"/>
          </a:xfrm>
          <a:prstGeom prst="rect">
            <a:avLst/>
          </a:prstGeom>
          <a:ln w="9360">
            <a:noFill/>
          </a:ln>
        </p:spPr>
      </p:pic>
      <p:pic>
        <p:nvPicPr>
          <p:cNvPr id="179" name="Picture 12"/>
          <p:cNvPicPr/>
          <p:nvPr/>
        </p:nvPicPr>
        <p:blipFill>
          <a:blip r:embed="rId13"/>
          <a:stretch/>
        </p:blipFill>
        <p:spPr>
          <a:xfrm>
            <a:off x="4214880" y="5214960"/>
            <a:ext cx="1044360" cy="785520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12442598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extShape 1"/>
          <p:cNvSpPr txBox="1"/>
          <p:nvPr/>
        </p:nvSpPr>
        <p:spPr>
          <a:xfrm>
            <a:off x="285840" y="0"/>
            <a:ext cx="82292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4400" b="1" i="1">
                <a:solidFill>
                  <a:srgbClr val="000000"/>
                </a:solidFill>
                <a:latin typeface="Calibri"/>
              </a:rPr>
              <a:t> 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2400" b="1">
                <a:solidFill>
                  <a:srgbClr val="000000"/>
                </a:solidFill>
                <a:latin typeface="Calibri"/>
              </a:rPr>
              <a:t>«Что лишнее?» 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2400" u="sng">
                <a:solidFill>
                  <a:srgbClr val="000000"/>
                </a:solidFill>
                <a:latin typeface="Calibri"/>
              </a:rPr>
              <a:t>Цель: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  расширить и активизировать словарь по теме. 
</a:t>
            </a:r>
            <a:endParaRPr>
              <a:solidFill>
                <a:prstClr val="black"/>
              </a:solidFill>
              <a:latin typeface="Arial"/>
            </a:endParaRPr>
          </a:p>
        </p:txBody>
      </p:sp>
      <p:sp>
        <p:nvSpPr>
          <p:cNvPr id="181" name="CustomShape 2"/>
          <p:cNvSpPr/>
          <p:nvPr/>
        </p:nvSpPr>
        <p:spPr>
          <a:xfrm>
            <a:off x="1000080" y="1214280"/>
            <a:ext cx="81435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000000"/>
                </a:solidFill>
                <a:latin typeface="Calibri"/>
              </a:rPr>
              <a:t>Выбрать и назвать только те предметы, которые необходимы для зимних игр. «Что это? Для чего нужно? Как с этим играть?»</a:t>
            </a:r>
            <a:endParaRPr>
              <a:solidFill>
                <a:prstClr val="black"/>
              </a:solidFill>
            </a:endParaRPr>
          </a:p>
        </p:txBody>
      </p:sp>
      <p:pic>
        <p:nvPicPr>
          <p:cNvPr id="182" name="Picture 1"/>
          <p:cNvPicPr/>
          <p:nvPr/>
        </p:nvPicPr>
        <p:blipFill>
          <a:blip r:embed="rId2"/>
          <a:stretch/>
        </p:blipFill>
        <p:spPr>
          <a:xfrm>
            <a:off x="6572160" y="1714680"/>
            <a:ext cx="1687320" cy="1356840"/>
          </a:xfrm>
          <a:prstGeom prst="rect">
            <a:avLst/>
          </a:prstGeom>
          <a:ln w="9360">
            <a:noFill/>
          </a:ln>
        </p:spPr>
      </p:pic>
      <p:pic>
        <p:nvPicPr>
          <p:cNvPr id="183" name="Picture 2"/>
          <p:cNvPicPr/>
          <p:nvPr/>
        </p:nvPicPr>
        <p:blipFill>
          <a:blip r:embed="rId3"/>
          <a:stretch/>
        </p:blipFill>
        <p:spPr>
          <a:xfrm>
            <a:off x="5643720" y="3286080"/>
            <a:ext cx="1809360" cy="1571400"/>
          </a:xfrm>
          <a:prstGeom prst="rect">
            <a:avLst/>
          </a:prstGeom>
          <a:ln w="9360">
            <a:noFill/>
          </a:ln>
        </p:spPr>
      </p:pic>
      <p:pic>
        <p:nvPicPr>
          <p:cNvPr id="184" name="Picture 1"/>
          <p:cNvPicPr/>
          <p:nvPr/>
        </p:nvPicPr>
        <p:blipFill>
          <a:blip r:embed="rId2"/>
          <a:stretch/>
        </p:blipFill>
        <p:spPr>
          <a:xfrm>
            <a:off x="7143840" y="1857240"/>
            <a:ext cx="1687320" cy="1356840"/>
          </a:xfrm>
          <a:prstGeom prst="rect">
            <a:avLst/>
          </a:prstGeom>
          <a:ln w="9360">
            <a:noFill/>
          </a:ln>
        </p:spPr>
      </p:pic>
      <p:pic>
        <p:nvPicPr>
          <p:cNvPr id="185" name="Picture 3"/>
          <p:cNvPicPr/>
          <p:nvPr/>
        </p:nvPicPr>
        <p:blipFill>
          <a:blip r:embed="rId4"/>
          <a:stretch/>
        </p:blipFill>
        <p:spPr>
          <a:xfrm>
            <a:off x="571680" y="2143080"/>
            <a:ext cx="3071520" cy="1852200"/>
          </a:xfrm>
          <a:prstGeom prst="rect">
            <a:avLst/>
          </a:prstGeom>
          <a:ln w="9360">
            <a:noFill/>
          </a:ln>
        </p:spPr>
      </p:pic>
      <p:pic>
        <p:nvPicPr>
          <p:cNvPr id="186" name="Picture 4"/>
          <p:cNvPicPr/>
          <p:nvPr/>
        </p:nvPicPr>
        <p:blipFill>
          <a:blip r:embed="rId5"/>
          <a:stretch/>
        </p:blipFill>
        <p:spPr>
          <a:xfrm rot="4059000">
            <a:off x="7152840" y="3996360"/>
            <a:ext cx="1361880" cy="2274480"/>
          </a:xfrm>
          <a:prstGeom prst="rect">
            <a:avLst/>
          </a:prstGeom>
          <a:ln w="9360">
            <a:noFill/>
          </a:ln>
        </p:spPr>
      </p:pic>
      <p:pic>
        <p:nvPicPr>
          <p:cNvPr id="187" name="Picture 5"/>
          <p:cNvPicPr/>
          <p:nvPr/>
        </p:nvPicPr>
        <p:blipFill>
          <a:blip r:embed="rId6"/>
          <a:stretch/>
        </p:blipFill>
        <p:spPr>
          <a:xfrm>
            <a:off x="3143160" y="5000760"/>
            <a:ext cx="3071520" cy="1452240"/>
          </a:xfrm>
          <a:prstGeom prst="rect">
            <a:avLst/>
          </a:prstGeom>
          <a:ln w="9360">
            <a:noFill/>
          </a:ln>
        </p:spPr>
      </p:pic>
      <p:pic>
        <p:nvPicPr>
          <p:cNvPr id="188" name="Picture 6"/>
          <p:cNvPicPr/>
          <p:nvPr/>
        </p:nvPicPr>
        <p:blipFill>
          <a:blip r:embed="rId7"/>
          <a:stretch/>
        </p:blipFill>
        <p:spPr>
          <a:xfrm>
            <a:off x="571680" y="4572000"/>
            <a:ext cx="1999800" cy="1090080"/>
          </a:xfrm>
          <a:prstGeom prst="rect">
            <a:avLst/>
          </a:prstGeom>
          <a:ln w="9360">
            <a:noFill/>
          </a:ln>
        </p:spPr>
      </p:pic>
      <p:pic>
        <p:nvPicPr>
          <p:cNvPr id="189" name="Picture 7"/>
          <p:cNvPicPr/>
          <p:nvPr/>
        </p:nvPicPr>
        <p:blipFill>
          <a:blip r:embed="rId8"/>
          <a:stretch/>
        </p:blipFill>
        <p:spPr>
          <a:xfrm>
            <a:off x="3500280" y="2643120"/>
            <a:ext cx="1649160" cy="1980720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328322099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08720"/>
            <a:ext cx="81369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00B0F0"/>
                </a:solidFill>
                <a:latin typeface="Times New Roman"/>
                <a:ea typeface="Times New Roman"/>
              </a:rPr>
              <a:t>Словарь</a:t>
            </a:r>
            <a:r>
              <a:rPr lang="ru-RU" sz="2000" b="1" dirty="0">
                <a:solidFill>
                  <a:srgbClr val="00124E"/>
                </a:solidFill>
                <a:latin typeface="Times New Roman"/>
                <a:ea typeface="Times New Roman"/>
              </a:rPr>
              <a:t> - это слова (основные единицы речи) обозначающие предметы, явления, действия и признаки окружающей действительности.</a:t>
            </a:r>
            <a:endParaRPr lang="ru-RU" sz="2000" b="1" dirty="0">
              <a:latin typeface="Times New Roman"/>
              <a:ea typeface="Times New Roman"/>
            </a:endParaRPr>
          </a:p>
          <a:p>
            <a:r>
              <a:rPr lang="ru-RU" sz="2000" b="1" dirty="0">
                <a:solidFill>
                  <a:srgbClr val="00124E"/>
                </a:solidFill>
                <a:latin typeface="Times New Roman"/>
                <a:ea typeface="Times New Roman"/>
              </a:rPr>
              <a:t>Различают словарь активный и пассивный</a:t>
            </a:r>
            <a:r>
              <a:rPr lang="ru-RU" sz="2000" b="1" dirty="0" smtClean="0">
                <a:solidFill>
                  <a:srgbClr val="00124E"/>
                </a:solidFill>
                <a:latin typeface="Times New Roman"/>
                <a:ea typeface="Times New Roman"/>
              </a:rPr>
              <a:t>.</a:t>
            </a:r>
          </a:p>
          <a:p>
            <a:endParaRPr lang="ru-RU" sz="2000" b="1" dirty="0">
              <a:latin typeface="Times New Roman"/>
              <a:ea typeface="Times New Roman"/>
            </a:endParaRPr>
          </a:p>
          <a:p>
            <a:r>
              <a:rPr lang="ru-RU" sz="2000" b="1" i="1" dirty="0">
                <a:solidFill>
                  <a:srgbClr val="00B0F0"/>
                </a:solidFill>
                <a:latin typeface="Times New Roman"/>
                <a:ea typeface="Times New Roman"/>
              </a:rPr>
              <a:t>Активный словарь</a:t>
            </a:r>
            <a:r>
              <a:rPr lang="ru-RU" sz="2000" b="1" dirty="0">
                <a:solidFill>
                  <a:srgbClr val="00B0F0"/>
                </a:solidFill>
                <a:latin typeface="Times New Roman"/>
                <a:ea typeface="Times New Roman"/>
              </a:rPr>
              <a:t> </a:t>
            </a:r>
            <a:r>
              <a:rPr lang="ru-RU" sz="2000" b="1" dirty="0">
                <a:solidFill>
                  <a:srgbClr val="00124E"/>
                </a:solidFill>
                <a:latin typeface="Times New Roman"/>
                <a:ea typeface="Times New Roman"/>
              </a:rPr>
              <a:t>- это слова, </a:t>
            </a:r>
            <a:r>
              <a:rPr lang="ru-RU" sz="2000" b="1" dirty="0" smtClean="0">
                <a:solidFill>
                  <a:srgbClr val="00124E"/>
                </a:solidFill>
                <a:latin typeface="Times New Roman"/>
                <a:ea typeface="Times New Roman"/>
              </a:rPr>
              <a:t>котор</a:t>
            </a:r>
            <a:r>
              <a:rPr lang="ru-RU" sz="2000" b="1" dirty="0">
                <a:solidFill>
                  <a:srgbClr val="00124E"/>
                </a:solidFill>
                <a:latin typeface="Times New Roman"/>
                <a:ea typeface="Times New Roman"/>
              </a:rPr>
              <a:t>ы</a:t>
            </a:r>
            <a:r>
              <a:rPr lang="ru-RU" sz="2000" b="1" dirty="0" smtClean="0">
                <a:solidFill>
                  <a:srgbClr val="00124E"/>
                </a:solidFill>
                <a:latin typeface="Times New Roman"/>
                <a:ea typeface="Times New Roman"/>
              </a:rPr>
              <a:t>е </a:t>
            </a:r>
            <a:r>
              <a:rPr lang="ru-RU" sz="2000" b="1" dirty="0">
                <a:solidFill>
                  <a:srgbClr val="00124E"/>
                </a:solidFill>
                <a:latin typeface="Times New Roman"/>
                <a:ea typeface="Times New Roman"/>
              </a:rPr>
              <a:t>говорящий не только понимает, но и употребляет. Активный словарь во многом определяет богатство и культуру речи</a:t>
            </a:r>
            <a:r>
              <a:rPr lang="ru-RU" sz="2000" b="1" dirty="0" smtClean="0">
                <a:solidFill>
                  <a:srgbClr val="00124E"/>
                </a:solidFill>
                <a:latin typeface="Times New Roman"/>
                <a:ea typeface="Times New Roman"/>
              </a:rPr>
              <a:t>.</a:t>
            </a:r>
          </a:p>
          <a:p>
            <a:endParaRPr lang="ru-RU" sz="2000" b="1" dirty="0">
              <a:latin typeface="Times New Roman"/>
              <a:ea typeface="Times New Roman"/>
            </a:endParaRPr>
          </a:p>
          <a:p>
            <a:r>
              <a:rPr lang="ru-RU" sz="2000" b="1" i="1" dirty="0" smtClean="0">
                <a:solidFill>
                  <a:srgbClr val="00B0F0"/>
                </a:solidFill>
                <a:latin typeface="Times New Roman"/>
                <a:ea typeface="Times New Roman"/>
              </a:rPr>
              <a:t>Пассивный </a:t>
            </a:r>
            <a:r>
              <a:rPr lang="ru-RU" sz="2000" b="1" i="1" dirty="0">
                <a:solidFill>
                  <a:srgbClr val="00B0F0"/>
                </a:solidFill>
                <a:latin typeface="Times New Roman"/>
                <a:ea typeface="Times New Roman"/>
              </a:rPr>
              <a:t>словарь</a:t>
            </a:r>
            <a:r>
              <a:rPr lang="ru-RU" sz="2000" b="1" dirty="0">
                <a:solidFill>
                  <a:srgbClr val="00B0F0"/>
                </a:solidFill>
                <a:latin typeface="Times New Roman"/>
                <a:ea typeface="Times New Roman"/>
              </a:rPr>
              <a:t> </a:t>
            </a:r>
            <a:r>
              <a:rPr lang="ru-RU" sz="2000" b="1" dirty="0">
                <a:solidFill>
                  <a:srgbClr val="00124E"/>
                </a:solidFill>
                <a:latin typeface="Times New Roman"/>
                <a:ea typeface="Times New Roman"/>
              </a:rPr>
              <a:t>- это слова, которые говорящий на данном языке понимает, но сам не употребляет. Пассивный словарь значительно больше активного, сюда относятся слова, о значении </a:t>
            </a:r>
            <a:r>
              <a:rPr lang="ru-RU" sz="2000" b="1" dirty="0" err="1">
                <a:solidFill>
                  <a:srgbClr val="00124E"/>
                </a:solidFill>
                <a:latin typeface="Times New Roman"/>
                <a:ea typeface="Times New Roman"/>
              </a:rPr>
              <a:t>котоҏыҳ</a:t>
            </a:r>
            <a:r>
              <a:rPr lang="ru-RU" sz="2000" b="1" dirty="0">
                <a:solidFill>
                  <a:srgbClr val="00124E"/>
                </a:solidFill>
                <a:latin typeface="Times New Roman"/>
                <a:ea typeface="Times New Roman"/>
              </a:rPr>
              <a:t> человек догадывается по контексту, которые всплывают в сознании лишь тогда, когда их слышат. </a:t>
            </a:r>
            <a:endParaRPr lang="ru-RU" sz="2000" b="1" dirty="0"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extShape 1"/>
          <p:cNvSpPr txBox="1"/>
          <p:nvPr/>
        </p:nvSpPr>
        <p:spPr>
          <a:xfrm>
            <a:off x="285840" y="0"/>
            <a:ext cx="2328480" cy="64260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>
                <a:solidFill>
                  <a:srgbClr val="000000"/>
                </a:solidFill>
                <a:latin typeface="Calibri"/>
              </a:rPr>
              <a:t> «Что лишнее?» </a:t>
            </a:r>
            <a:endParaRPr>
              <a:solidFill>
                <a:prstClr val="black"/>
              </a:solidFill>
              <a:latin typeface="Arial"/>
            </a:endParaRPr>
          </a:p>
        </p:txBody>
      </p:sp>
      <p:pic>
        <p:nvPicPr>
          <p:cNvPr id="191" name="Picture 2"/>
          <p:cNvPicPr/>
          <p:nvPr/>
        </p:nvPicPr>
        <p:blipFill>
          <a:blip r:embed="rId2"/>
          <a:stretch/>
        </p:blipFill>
        <p:spPr>
          <a:xfrm>
            <a:off x="2500200" y="1785960"/>
            <a:ext cx="1928520" cy="1928520"/>
          </a:xfrm>
          <a:prstGeom prst="rect">
            <a:avLst/>
          </a:prstGeom>
          <a:ln w="9360">
            <a:noFill/>
          </a:ln>
        </p:spPr>
      </p:pic>
      <p:pic>
        <p:nvPicPr>
          <p:cNvPr id="192" name="Picture 2"/>
          <p:cNvPicPr/>
          <p:nvPr/>
        </p:nvPicPr>
        <p:blipFill>
          <a:blip r:embed="rId3"/>
          <a:stretch/>
        </p:blipFill>
        <p:spPr>
          <a:xfrm>
            <a:off x="4572000" y="1785960"/>
            <a:ext cx="2071440" cy="1941120"/>
          </a:xfrm>
          <a:prstGeom prst="rect">
            <a:avLst/>
          </a:prstGeom>
          <a:ln w="9360">
            <a:noFill/>
          </a:ln>
        </p:spPr>
      </p:pic>
      <p:pic>
        <p:nvPicPr>
          <p:cNvPr id="193" name="Picture 2"/>
          <p:cNvPicPr/>
          <p:nvPr/>
        </p:nvPicPr>
        <p:blipFill>
          <a:blip r:embed="rId4"/>
          <a:stretch/>
        </p:blipFill>
        <p:spPr>
          <a:xfrm>
            <a:off x="6858000" y="1785960"/>
            <a:ext cx="1928520" cy="1928520"/>
          </a:xfrm>
          <a:prstGeom prst="rect">
            <a:avLst/>
          </a:prstGeom>
          <a:ln w="9360">
            <a:noFill/>
          </a:ln>
        </p:spPr>
      </p:pic>
      <p:pic>
        <p:nvPicPr>
          <p:cNvPr id="194" name="Picture 2"/>
          <p:cNvPicPr/>
          <p:nvPr/>
        </p:nvPicPr>
        <p:blipFill>
          <a:blip r:embed="rId5"/>
          <a:stretch/>
        </p:blipFill>
        <p:spPr>
          <a:xfrm>
            <a:off x="285840" y="4214880"/>
            <a:ext cx="2214360" cy="2214360"/>
          </a:xfrm>
          <a:prstGeom prst="rect">
            <a:avLst/>
          </a:prstGeom>
          <a:ln w="9360">
            <a:noFill/>
          </a:ln>
        </p:spPr>
      </p:pic>
      <p:pic>
        <p:nvPicPr>
          <p:cNvPr id="195" name="Picture 2"/>
          <p:cNvPicPr/>
          <p:nvPr/>
        </p:nvPicPr>
        <p:blipFill>
          <a:blip r:embed="rId6"/>
          <a:stretch/>
        </p:blipFill>
        <p:spPr>
          <a:xfrm>
            <a:off x="5072040" y="4143240"/>
            <a:ext cx="1874520" cy="2142720"/>
          </a:xfrm>
          <a:prstGeom prst="rect">
            <a:avLst/>
          </a:prstGeom>
          <a:ln w="9360">
            <a:noFill/>
          </a:ln>
        </p:spPr>
      </p:pic>
      <p:sp>
        <p:nvSpPr>
          <p:cNvPr id="196" name="Line 2"/>
          <p:cNvSpPr/>
          <p:nvPr/>
        </p:nvSpPr>
        <p:spPr>
          <a:xfrm flipV="1">
            <a:off x="0" y="3857400"/>
            <a:ext cx="9144000" cy="71640"/>
          </a:xfrm>
          <a:prstGeom prst="line">
            <a:avLst/>
          </a:prstGeom>
          <a:ln>
            <a:solidFill>
              <a:srgbClr val="4A7EBB"/>
            </a:solidFill>
            <a:round/>
          </a:ln>
        </p:spPr>
      </p:sp>
      <p:pic>
        <p:nvPicPr>
          <p:cNvPr id="197" name="Picture 2"/>
          <p:cNvPicPr/>
          <p:nvPr/>
        </p:nvPicPr>
        <p:blipFill>
          <a:blip r:embed="rId7"/>
          <a:stretch/>
        </p:blipFill>
        <p:spPr>
          <a:xfrm>
            <a:off x="2786040" y="4214880"/>
            <a:ext cx="1999800" cy="2142720"/>
          </a:xfrm>
          <a:prstGeom prst="rect">
            <a:avLst/>
          </a:prstGeom>
          <a:ln w="9360">
            <a:noFill/>
          </a:ln>
        </p:spPr>
      </p:pic>
      <p:sp>
        <p:nvSpPr>
          <p:cNvPr id="198" name="CustomShape 3"/>
          <p:cNvSpPr/>
          <p:nvPr/>
        </p:nvSpPr>
        <p:spPr>
          <a:xfrm>
            <a:off x="0" y="577800"/>
            <a:ext cx="9143640" cy="1141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300">
                <a:solidFill>
                  <a:srgbClr val="000000"/>
                </a:solidFill>
                <a:latin typeface="Calibri"/>
              </a:rPr>
              <a:t>  </a:t>
            </a:r>
            <a:r>
              <a:rPr lang="en-US" sz="2300" u="sng">
                <a:solidFill>
                  <a:srgbClr val="000000"/>
                </a:solidFill>
                <a:latin typeface="Calibri"/>
              </a:rPr>
              <a:t>Цель:</a:t>
            </a:r>
            <a:r>
              <a:rPr lang="en-US" sz="2300">
                <a:solidFill>
                  <a:srgbClr val="000000"/>
                </a:solidFill>
                <a:latin typeface="Calibri"/>
              </a:rPr>
              <a:t> закрепление фруктов и овощей, уточнить их названия, цвет, форму, упражнение  на классификация, развитие логического мышления. </a:t>
            </a:r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0448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Shape 1"/>
          <p:cNvSpPr txBox="1"/>
          <p:nvPr/>
        </p:nvSpPr>
        <p:spPr>
          <a:xfrm>
            <a:off x="0" y="357120"/>
            <a:ext cx="91436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>
                <a:solidFill>
                  <a:srgbClr val="000000"/>
                </a:solidFill>
                <a:latin typeface="Calibri"/>
              </a:rPr>
              <a:t>         «Сосчитай воробьев» 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
    </a:t>
            </a:r>
            <a:r>
              <a:rPr lang="ru-RU" sz="2400" u="sng">
                <a:solidFill>
                  <a:srgbClr val="000000"/>
                </a:solidFill>
                <a:latin typeface="Calibri"/>
              </a:rPr>
              <a:t>Цель: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 учить согласованию существительного с числительным. 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 </a:t>
            </a:r>
            <a:r>
              <a:rPr lang="ru-RU" sz="2000">
                <a:solidFill>
                  <a:srgbClr val="000000"/>
                </a:solidFill>
                <a:latin typeface="Calibri"/>
              </a:rPr>
              <a:t>«Сколько здесь воробьев?» Посчитать воробьев, следя за правильностью речи. </a:t>
            </a:r>
            <a:endParaRPr>
              <a:solidFill>
                <a:prstClr val="black"/>
              </a:solidFill>
              <a:latin typeface="Arial"/>
            </a:endParaRPr>
          </a:p>
        </p:txBody>
      </p:sp>
      <p:pic>
        <p:nvPicPr>
          <p:cNvPr id="200" name="Picture 3"/>
          <p:cNvPicPr/>
          <p:nvPr/>
        </p:nvPicPr>
        <p:blipFill>
          <a:blip r:embed="rId2"/>
          <a:stretch/>
        </p:blipFill>
        <p:spPr>
          <a:xfrm>
            <a:off x="0" y="1857240"/>
            <a:ext cx="2064960" cy="1428480"/>
          </a:xfrm>
          <a:prstGeom prst="rect">
            <a:avLst/>
          </a:prstGeom>
          <a:ln w="9360">
            <a:noFill/>
          </a:ln>
        </p:spPr>
      </p:pic>
      <p:pic>
        <p:nvPicPr>
          <p:cNvPr id="201" name="Picture 3"/>
          <p:cNvPicPr/>
          <p:nvPr/>
        </p:nvPicPr>
        <p:blipFill>
          <a:blip r:embed="rId3"/>
          <a:stretch/>
        </p:blipFill>
        <p:spPr>
          <a:xfrm rot="10627800">
            <a:off x="5539320" y="2073240"/>
            <a:ext cx="2239560" cy="1551240"/>
          </a:xfrm>
          <a:prstGeom prst="rect">
            <a:avLst/>
          </a:prstGeom>
          <a:ln w="9360">
            <a:noFill/>
          </a:ln>
        </p:spPr>
      </p:pic>
      <p:pic>
        <p:nvPicPr>
          <p:cNvPr id="202" name="Picture 3"/>
          <p:cNvPicPr/>
          <p:nvPr/>
        </p:nvPicPr>
        <p:blipFill>
          <a:blip r:embed="rId4"/>
          <a:stretch/>
        </p:blipFill>
        <p:spPr>
          <a:xfrm>
            <a:off x="6786720" y="1928880"/>
            <a:ext cx="1971360" cy="1363320"/>
          </a:xfrm>
          <a:prstGeom prst="rect">
            <a:avLst/>
          </a:prstGeom>
          <a:ln w="9360">
            <a:noFill/>
          </a:ln>
        </p:spPr>
      </p:pic>
      <p:pic>
        <p:nvPicPr>
          <p:cNvPr id="203" name="Picture 3"/>
          <p:cNvPicPr/>
          <p:nvPr/>
        </p:nvPicPr>
        <p:blipFill>
          <a:blip r:embed="rId5"/>
          <a:stretch/>
        </p:blipFill>
        <p:spPr>
          <a:xfrm rot="10345200">
            <a:off x="6796080" y="3052440"/>
            <a:ext cx="1955520" cy="1352880"/>
          </a:xfrm>
          <a:prstGeom prst="rect">
            <a:avLst/>
          </a:prstGeom>
          <a:ln w="9360">
            <a:noFill/>
          </a:ln>
        </p:spPr>
      </p:pic>
      <p:pic>
        <p:nvPicPr>
          <p:cNvPr id="204" name="Picture 3"/>
          <p:cNvPicPr/>
          <p:nvPr/>
        </p:nvPicPr>
        <p:blipFill>
          <a:blip r:embed="rId6"/>
          <a:stretch/>
        </p:blipFill>
        <p:spPr>
          <a:xfrm>
            <a:off x="1500120" y="3714840"/>
            <a:ext cx="1828440" cy="1265040"/>
          </a:xfrm>
          <a:prstGeom prst="rect">
            <a:avLst/>
          </a:prstGeom>
          <a:ln w="9360">
            <a:noFill/>
          </a:ln>
        </p:spPr>
      </p:pic>
      <p:pic>
        <p:nvPicPr>
          <p:cNvPr id="205" name="Picture 3"/>
          <p:cNvPicPr/>
          <p:nvPr/>
        </p:nvPicPr>
        <p:blipFill>
          <a:blip r:embed="rId6"/>
          <a:stretch/>
        </p:blipFill>
        <p:spPr>
          <a:xfrm>
            <a:off x="1143000" y="4429080"/>
            <a:ext cx="1828440" cy="1265040"/>
          </a:xfrm>
          <a:prstGeom prst="rect">
            <a:avLst/>
          </a:prstGeom>
          <a:ln w="9360">
            <a:noFill/>
          </a:ln>
        </p:spPr>
      </p:pic>
      <p:pic>
        <p:nvPicPr>
          <p:cNvPr id="206" name="Picture 3"/>
          <p:cNvPicPr/>
          <p:nvPr/>
        </p:nvPicPr>
        <p:blipFill>
          <a:blip r:embed="rId6"/>
          <a:stretch/>
        </p:blipFill>
        <p:spPr>
          <a:xfrm>
            <a:off x="428760" y="4143240"/>
            <a:ext cx="1828440" cy="1265040"/>
          </a:xfrm>
          <a:prstGeom prst="rect">
            <a:avLst/>
          </a:prstGeom>
          <a:ln w="9360">
            <a:noFill/>
          </a:ln>
        </p:spPr>
      </p:pic>
      <p:pic>
        <p:nvPicPr>
          <p:cNvPr id="207" name="Picture 3"/>
          <p:cNvPicPr/>
          <p:nvPr/>
        </p:nvPicPr>
        <p:blipFill>
          <a:blip r:embed="rId6"/>
          <a:stretch/>
        </p:blipFill>
        <p:spPr>
          <a:xfrm>
            <a:off x="1785960" y="4643280"/>
            <a:ext cx="1828440" cy="1265040"/>
          </a:xfrm>
          <a:prstGeom prst="rect">
            <a:avLst/>
          </a:prstGeom>
          <a:ln w="9360">
            <a:noFill/>
          </a:ln>
        </p:spPr>
      </p:pic>
      <p:pic>
        <p:nvPicPr>
          <p:cNvPr id="208" name="Picture 3"/>
          <p:cNvPicPr/>
          <p:nvPr/>
        </p:nvPicPr>
        <p:blipFill>
          <a:blip r:embed="rId6"/>
          <a:stretch/>
        </p:blipFill>
        <p:spPr>
          <a:xfrm>
            <a:off x="500040" y="5143680"/>
            <a:ext cx="1828440" cy="1265040"/>
          </a:xfrm>
          <a:prstGeom prst="rect">
            <a:avLst/>
          </a:prstGeom>
          <a:ln w="9360">
            <a:noFill/>
          </a:ln>
        </p:spPr>
      </p:pic>
      <p:pic>
        <p:nvPicPr>
          <p:cNvPr id="209" name="Picture 3"/>
          <p:cNvPicPr/>
          <p:nvPr/>
        </p:nvPicPr>
        <p:blipFill>
          <a:blip r:embed="rId6"/>
          <a:stretch/>
        </p:blipFill>
        <p:spPr>
          <a:xfrm>
            <a:off x="1357200" y="5214960"/>
            <a:ext cx="1828440" cy="1265040"/>
          </a:xfrm>
          <a:prstGeom prst="rect">
            <a:avLst/>
          </a:prstGeom>
          <a:ln w="9360">
            <a:noFill/>
          </a:ln>
        </p:spPr>
      </p:pic>
      <p:pic>
        <p:nvPicPr>
          <p:cNvPr id="210" name="Picture 3"/>
          <p:cNvPicPr/>
          <p:nvPr/>
        </p:nvPicPr>
        <p:blipFill>
          <a:blip r:embed="rId6"/>
          <a:stretch/>
        </p:blipFill>
        <p:spPr>
          <a:xfrm>
            <a:off x="0" y="4786200"/>
            <a:ext cx="1828440" cy="1265040"/>
          </a:xfrm>
          <a:prstGeom prst="rect">
            <a:avLst/>
          </a:prstGeom>
          <a:ln w="9360">
            <a:noFill/>
          </a:ln>
        </p:spPr>
      </p:pic>
      <p:pic>
        <p:nvPicPr>
          <p:cNvPr id="211" name="Picture 3"/>
          <p:cNvPicPr/>
          <p:nvPr/>
        </p:nvPicPr>
        <p:blipFill>
          <a:blip r:embed="rId7"/>
          <a:stretch/>
        </p:blipFill>
        <p:spPr>
          <a:xfrm>
            <a:off x="3857760" y="4857840"/>
            <a:ext cx="1622160" cy="1122120"/>
          </a:xfrm>
          <a:prstGeom prst="rect">
            <a:avLst/>
          </a:prstGeom>
          <a:ln w="9360">
            <a:noFill/>
          </a:ln>
        </p:spPr>
      </p:pic>
      <p:pic>
        <p:nvPicPr>
          <p:cNvPr id="212" name="Picture 3"/>
          <p:cNvPicPr/>
          <p:nvPr/>
        </p:nvPicPr>
        <p:blipFill>
          <a:blip r:embed="rId8"/>
          <a:stretch/>
        </p:blipFill>
        <p:spPr>
          <a:xfrm>
            <a:off x="3143160" y="4214880"/>
            <a:ext cx="1312560" cy="907560"/>
          </a:xfrm>
          <a:prstGeom prst="rect">
            <a:avLst/>
          </a:prstGeom>
          <a:ln w="9360">
            <a:noFill/>
          </a:ln>
        </p:spPr>
      </p:pic>
      <p:pic>
        <p:nvPicPr>
          <p:cNvPr id="213" name="Picture 3"/>
          <p:cNvPicPr/>
          <p:nvPr/>
        </p:nvPicPr>
        <p:blipFill>
          <a:blip r:embed="rId8"/>
          <a:stretch/>
        </p:blipFill>
        <p:spPr>
          <a:xfrm>
            <a:off x="3143160" y="5000760"/>
            <a:ext cx="1312560" cy="907560"/>
          </a:xfrm>
          <a:prstGeom prst="rect">
            <a:avLst/>
          </a:prstGeom>
          <a:ln w="9360">
            <a:noFill/>
          </a:ln>
        </p:spPr>
      </p:pic>
      <p:pic>
        <p:nvPicPr>
          <p:cNvPr id="214" name="Picture 3"/>
          <p:cNvPicPr/>
          <p:nvPr/>
        </p:nvPicPr>
        <p:blipFill>
          <a:blip r:embed="rId8"/>
          <a:stretch/>
        </p:blipFill>
        <p:spPr>
          <a:xfrm>
            <a:off x="2857680" y="5572080"/>
            <a:ext cx="1312560" cy="907560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150731386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TextShape 1"/>
          <p:cNvSpPr txBox="1"/>
          <p:nvPr/>
        </p:nvSpPr>
        <p:spPr>
          <a:xfrm>
            <a:off x="357120" y="428760"/>
            <a:ext cx="8229240" cy="135684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>
                <a:solidFill>
                  <a:srgbClr val="000000"/>
                </a:solidFill>
                <a:latin typeface="Calibri"/>
              </a:rPr>
              <a:t>              «Столовая»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230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300" u="sng">
                <a:solidFill>
                  <a:srgbClr val="000000"/>
                </a:solidFill>
                <a:latin typeface="Calibri"/>
              </a:rPr>
              <a:t> Цель:</a:t>
            </a:r>
            <a:r>
              <a:rPr lang="ru-RU" sz="2300">
                <a:solidFill>
                  <a:srgbClr val="000000"/>
                </a:solidFill>
                <a:latin typeface="Calibri"/>
              </a:rPr>
              <a:t> расширить словарь по теме, активизировать речь. 
</a:t>
            </a:r>
            <a:r>
              <a:rPr lang="ru-RU" sz="2000">
                <a:solidFill>
                  <a:srgbClr val="000000"/>
                </a:solidFill>
                <a:latin typeface="Calibri"/>
              </a:rPr>
              <a:t>«Какую посуду нужно поставить для завтрака, ужина?»; «Какая посуда нужна, чтобы сварить суп, кашу …» и т.д.
</a:t>
            </a:r>
            <a:r>
              <a:rPr lang="ru-RU" u="sng">
                <a:solidFill>
                  <a:srgbClr val="000000"/>
                </a:solidFill>
                <a:latin typeface="Calibri"/>
              </a:rPr>
              <a:t> </a:t>
            </a:r>
            <a:r>
              <a:rPr lang="ru-RU">
                <a:solidFill>
                  <a:srgbClr val="000000"/>
                </a:solidFill>
                <a:latin typeface="Calibri"/>
              </a:rPr>
              <a:t>
</a:t>
            </a:r>
            <a:endParaRPr>
              <a:solidFill>
                <a:prstClr val="black"/>
              </a:solidFill>
              <a:latin typeface="Arial"/>
            </a:endParaRPr>
          </a:p>
        </p:txBody>
      </p:sp>
      <p:pic>
        <p:nvPicPr>
          <p:cNvPr id="216" name="Picture 2"/>
          <p:cNvPicPr/>
          <p:nvPr/>
        </p:nvPicPr>
        <p:blipFill>
          <a:blip r:embed="rId2"/>
          <a:stretch/>
        </p:blipFill>
        <p:spPr>
          <a:xfrm>
            <a:off x="0" y="1784520"/>
            <a:ext cx="2857320" cy="2868120"/>
          </a:xfrm>
          <a:prstGeom prst="rect">
            <a:avLst/>
          </a:prstGeom>
          <a:ln w="9360">
            <a:noFill/>
          </a:ln>
        </p:spPr>
      </p:pic>
      <p:pic>
        <p:nvPicPr>
          <p:cNvPr id="217" name="Picture 3"/>
          <p:cNvPicPr/>
          <p:nvPr/>
        </p:nvPicPr>
        <p:blipFill>
          <a:blip r:embed="rId3"/>
          <a:stretch/>
        </p:blipFill>
        <p:spPr>
          <a:xfrm rot="835800">
            <a:off x="3045960" y="2341080"/>
            <a:ext cx="1869840" cy="1793520"/>
          </a:xfrm>
          <a:prstGeom prst="rect">
            <a:avLst/>
          </a:prstGeom>
          <a:ln w="9360">
            <a:noFill/>
          </a:ln>
        </p:spPr>
      </p:pic>
      <p:pic>
        <p:nvPicPr>
          <p:cNvPr id="218" name="Picture 4"/>
          <p:cNvPicPr/>
          <p:nvPr/>
        </p:nvPicPr>
        <p:blipFill>
          <a:blip r:embed="rId4"/>
          <a:stretch/>
        </p:blipFill>
        <p:spPr>
          <a:xfrm rot="9055800">
            <a:off x="5002920" y="1928520"/>
            <a:ext cx="563040" cy="2500560"/>
          </a:xfrm>
          <a:prstGeom prst="rect">
            <a:avLst/>
          </a:prstGeom>
          <a:ln w="9360">
            <a:noFill/>
          </a:ln>
        </p:spPr>
      </p:pic>
      <p:pic>
        <p:nvPicPr>
          <p:cNvPr id="219" name="Picture 5"/>
          <p:cNvPicPr/>
          <p:nvPr/>
        </p:nvPicPr>
        <p:blipFill>
          <a:blip r:embed="rId5"/>
          <a:stretch/>
        </p:blipFill>
        <p:spPr>
          <a:xfrm>
            <a:off x="1857240" y="4643280"/>
            <a:ext cx="2304720" cy="1530000"/>
          </a:xfrm>
          <a:prstGeom prst="rect">
            <a:avLst/>
          </a:prstGeom>
          <a:ln w="9360">
            <a:noFill/>
          </a:ln>
        </p:spPr>
      </p:pic>
      <p:pic>
        <p:nvPicPr>
          <p:cNvPr id="220" name="Picture 6"/>
          <p:cNvPicPr/>
          <p:nvPr/>
        </p:nvPicPr>
        <p:blipFill>
          <a:blip r:embed="rId6"/>
          <a:stretch/>
        </p:blipFill>
        <p:spPr>
          <a:xfrm>
            <a:off x="5000760" y="3857760"/>
            <a:ext cx="3866760" cy="2361960"/>
          </a:xfrm>
          <a:prstGeom prst="rect">
            <a:avLst/>
          </a:prstGeom>
          <a:ln w="9360">
            <a:noFill/>
          </a:ln>
        </p:spPr>
      </p:pic>
      <p:pic>
        <p:nvPicPr>
          <p:cNvPr id="221" name="Picture 7"/>
          <p:cNvPicPr/>
          <p:nvPr/>
        </p:nvPicPr>
        <p:blipFill>
          <a:blip r:embed="rId7"/>
          <a:stretch/>
        </p:blipFill>
        <p:spPr>
          <a:xfrm>
            <a:off x="6143760" y="1857240"/>
            <a:ext cx="2228400" cy="1714320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43780507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Shape 1"/>
          <p:cNvSpPr txBox="1"/>
          <p:nvPr/>
        </p:nvSpPr>
        <p:spPr>
          <a:xfrm>
            <a:off x="357120" y="285840"/>
            <a:ext cx="82292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>
                <a:solidFill>
                  <a:srgbClr val="000000"/>
                </a:solidFill>
                <a:latin typeface="Calibri"/>
              </a:rPr>
              <a:t> «В гостях у куклы Оли» 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2400" u="sng">
                <a:solidFill>
                  <a:srgbClr val="000000"/>
                </a:solidFill>
                <a:latin typeface="Calibri"/>
              </a:rPr>
              <a:t>Цель: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 уточнить название предметов мебели, ее назначение. 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endParaRPr>
              <a:solidFill>
                <a:prstClr val="black"/>
              </a:solidFill>
              <a:latin typeface="Arial"/>
            </a:endParaRPr>
          </a:p>
        </p:txBody>
      </p:sp>
      <p:pic>
        <p:nvPicPr>
          <p:cNvPr id="223" name="Picture 3"/>
          <p:cNvPicPr/>
          <p:nvPr/>
        </p:nvPicPr>
        <p:blipFill>
          <a:blip r:embed="rId2"/>
          <a:stretch/>
        </p:blipFill>
        <p:spPr>
          <a:xfrm>
            <a:off x="7072200" y="1214280"/>
            <a:ext cx="1374480" cy="1928520"/>
          </a:xfrm>
          <a:prstGeom prst="rect">
            <a:avLst/>
          </a:prstGeom>
          <a:ln w="9360">
            <a:noFill/>
          </a:ln>
        </p:spPr>
      </p:pic>
      <p:pic>
        <p:nvPicPr>
          <p:cNvPr id="224" name="Picture 4"/>
          <p:cNvPicPr/>
          <p:nvPr/>
        </p:nvPicPr>
        <p:blipFill>
          <a:blip r:embed="rId3"/>
          <a:stretch/>
        </p:blipFill>
        <p:spPr>
          <a:xfrm>
            <a:off x="4286160" y="2643120"/>
            <a:ext cx="2499840" cy="2144520"/>
          </a:xfrm>
          <a:prstGeom prst="rect">
            <a:avLst/>
          </a:prstGeom>
          <a:ln w="9360">
            <a:noFill/>
          </a:ln>
        </p:spPr>
      </p:pic>
      <p:pic>
        <p:nvPicPr>
          <p:cNvPr id="225" name="Picture 5"/>
          <p:cNvPicPr/>
          <p:nvPr/>
        </p:nvPicPr>
        <p:blipFill>
          <a:blip r:embed="rId4"/>
          <a:stretch/>
        </p:blipFill>
        <p:spPr>
          <a:xfrm>
            <a:off x="714240" y="1214280"/>
            <a:ext cx="3509640" cy="1939680"/>
          </a:xfrm>
          <a:prstGeom prst="rect">
            <a:avLst/>
          </a:prstGeom>
          <a:ln w="9360">
            <a:noFill/>
          </a:ln>
        </p:spPr>
      </p:pic>
      <p:pic>
        <p:nvPicPr>
          <p:cNvPr id="226" name="Picture 6"/>
          <p:cNvPicPr/>
          <p:nvPr/>
        </p:nvPicPr>
        <p:blipFill>
          <a:blip r:embed="rId5"/>
          <a:stretch/>
        </p:blipFill>
        <p:spPr>
          <a:xfrm>
            <a:off x="6786720" y="4714920"/>
            <a:ext cx="1638000" cy="1428480"/>
          </a:xfrm>
          <a:prstGeom prst="rect">
            <a:avLst/>
          </a:prstGeom>
          <a:ln w="9360">
            <a:noFill/>
          </a:ln>
        </p:spPr>
      </p:pic>
      <p:pic>
        <p:nvPicPr>
          <p:cNvPr id="227" name="Picture 7"/>
          <p:cNvPicPr/>
          <p:nvPr/>
        </p:nvPicPr>
        <p:blipFill>
          <a:blip r:embed="rId6"/>
          <a:stretch/>
        </p:blipFill>
        <p:spPr>
          <a:xfrm>
            <a:off x="500040" y="3571920"/>
            <a:ext cx="1736280" cy="2714400"/>
          </a:xfrm>
          <a:prstGeom prst="rect">
            <a:avLst/>
          </a:prstGeom>
          <a:ln w="9360">
            <a:noFill/>
          </a:ln>
        </p:spPr>
      </p:pic>
      <p:pic>
        <p:nvPicPr>
          <p:cNvPr id="228" name="Picture 8"/>
          <p:cNvPicPr/>
          <p:nvPr/>
        </p:nvPicPr>
        <p:blipFill>
          <a:blip r:embed="rId7"/>
          <a:stretch/>
        </p:blipFill>
        <p:spPr>
          <a:xfrm>
            <a:off x="3143160" y="4572000"/>
            <a:ext cx="2356920" cy="1964880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41468457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extShape 1"/>
          <p:cNvSpPr txBox="1"/>
          <p:nvPr/>
        </p:nvSpPr>
        <p:spPr>
          <a:xfrm>
            <a:off x="0" y="1785960"/>
            <a:ext cx="9143640" cy="28548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
«Фантастический зверь»
</a:t>
            </a:r>
            <a:r>
              <a:rPr i="1" lang="ru-RU" sz="2400">
                <a:solidFill>
                  <a:srgbClr val="000000"/>
                </a:solidFill>
                <a:latin typeface="Calibri"/>
              </a:rPr>
              <a:t>Цель: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 упражнять в образовании притяжательных прилагательных; 
в составлении простых распространенных предложений.</a:t>
            </a:r>
            <a:r>
              <a:rPr lang="ru-RU" sz="800">
                <a:solidFill>
                  <a:srgbClr val="000000"/>
                </a:solidFill>
                <a:latin typeface="Calibri"/>
              </a:rPr>
              <a:t>  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20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endParaRPr>
              <a:solidFill>
                <a:prstClr val="black"/>
              </a:solidFill>
              <a:latin typeface="Arial"/>
            </a:endParaRPr>
          </a:p>
        </p:txBody>
      </p:sp>
      <p:sp>
        <p:nvSpPr>
          <p:cNvPr id="230" name="CustomShape 2"/>
          <p:cNvSpPr/>
          <p:nvPr/>
        </p:nvSpPr>
        <p:spPr>
          <a:xfrm>
            <a:off x="571680" y="1500120"/>
            <a:ext cx="8572320" cy="1187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b="0" g="0" r="0"/>
          </a:lnRef>
          <a:fillRef idx="0">
            <a:scrgbClr b="0" g="0" r="0"/>
          </a:fillRef>
          <a:effectRef idx="0">
            <a:scrgbClr b="0" g="0" r="0"/>
          </a:effectRef>
          <a:fontRef idx="minor"/>
        </p:style>
        <p:txBody>
          <a:bodyPr bIns="45000" lIns="90000" rIns="90000" tIns="4500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000000"/>
                </a:solidFill>
              </a:rPr>
              <a:t>Ребёнок рассматривает картинку и описывает «невиданного» зверя, называя принадлежность каждой части тела тому или иному животному.
Например: «У этого зверя волчья голова, заячьи уши, медвежье туловище, петушиный хвост, лягушачьи  лапки.</a:t>
            </a:r>
            <a:endParaRPr>
              <a:solidFill>
                <a:prstClr val="black"/>
              </a:solidFill>
            </a:endParaRPr>
          </a:p>
        </p:txBody>
      </p:sp>
      <p:pic>
        <p:nvPicPr>
          <p:cNvPr id="231" name="Picture 4"/>
          <p:cNvPicPr/>
          <p:nvPr/>
        </p:nvPicPr>
        <p:blipFill>
          <a:blip r:embed="rId2"/>
          <a:stretch/>
        </p:blipFill>
        <p:spPr>
          <a:xfrm>
            <a:off x="1837800" y="3533760"/>
            <a:ext cx="5171760" cy="2761920"/>
          </a:xfrm>
          <a:prstGeom prst="rect">
            <a:avLst/>
          </a:prstGeom>
          <a:ln w="9360">
            <a:noFill/>
          </a:ln>
        </p:spPr>
      </p:pic>
      <p:pic>
        <p:nvPicPr>
          <p:cNvPr id="232" name="Picture 2"/>
          <p:cNvPicPr/>
          <p:nvPr/>
        </p:nvPicPr>
        <p:blipFill>
          <a:blip r:embed="rId3"/>
          <a:stretch/>
        </p:blipFill>
        <p:spPr>
          <a:xfrm>
            <a:off x="5048640" y="3139200"/>
            <a:ext cx="1751040" cy="1807920"/>
          </a:xfrm>
          <a:prstGeom prst="rect">
            <a:avLst/>
          </a:prstGeom>
          <a:ln w="9360">
            <a:noFill/>
          </a:ln>
        </p:spPr>
      </p:pic>
      <p:pic>
        <p:nvPicPr>
          <p:cNvPr id="233" name="Picture 5"/>
          <p:cNvPicPr/>
          <p:nvPr/>
        </p:nvPicPr>
        <p:blipFill>
          <a:blip r:embed="rId4"/>
          <a:srcRect b="1625549" l="1481330" t="-123351"/>
          <a:stretch/>
        </p:blipFill>
        <p:spPr>
          <a:xfrm>
            <a:off x="4951440" y="2428920"/>
            <a:ext cx="1898280" cy="1183320"/>
          </a:xfrm>
          <a:prstGeom prst="rect">
            <a:avLst/>
          </a:prstGeom>
          <a:ln w="9360">
            <a:noFill/>
          </a:ln>
        </p:spPr>
      </p:pic>
      <p:pic>
        <p:nvPicPr>
          <p:cNvPr id="234" name="Picture 7"/>
          <p:cNvPicPr/>
          <p:nvPr/>
        </p:nvPicPr>
        <p:blipFill>
          <a:blip r:embed="rId5"/>
          <a:stretch/>
        </p:blipFill>
        <p:spPr>
          <a:xfrm>
            <a:off x="3978360" y="5506920"/>
            <a:ext cx="3308040" cy="922320"/>
          </a:xfrm>
          <a:prstGeom prst="rect">
            <a:avLst/>
          </a:prstGeom>
          <a:ln w="9360">
            <a:noFill/>
          </a:ln>
        </p:spPr>
      </p:pic>
      <p:pic>
        <p:nvPicPr>
          <p:cNvPr id="235" name="Picture 2"/>
          <p:cNvPicPr/>
          <p:nvPr/>
        </p:nvPicPr>
        <p:blipFill>
          <a:blip r:embed="rId6"/>
          <a:stretch/>
        </p:blipFill>
        <p:spPr>
          <a:xfrm>
            <a:off x="1643040" y="3612600"/>
            <a:ext cx="1556640" cy="1462320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898593926"/>
      </p:ext>
    </p:extLst>
  </p:cSld>
  <p:clrMapOvr>
    <a:masterClrMapping/>
  </p:clrMapOvr>
  <p:transition spd="slow">
    <p:cover/>
  </p:transition>
  <p:timing>
    <p:tnLst>
      <p:par>
        <p:cTn dur="indefinite" id="1" nodeType="tmRoot" restart="never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0731" y="1772816"/>
            <a:ext cx="7992888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eddy Bear" panose="02000600000000000000" pitchFamily="2" charset="0"/>
              </a:rPr>
              <a:t>Спасибо за внимание!</a:t>
            </a:r>
          </a:p>
          <a:p>
            <a:endParaRPr lang="ru-RU" sz="3200" b="1" dirty="0">
              <a:solidFill>
                <a:srgbClr val="00B0F0"/>
              </a:solidFill>
              <a:latin typeface="Calibri"/>
            </a:endParaRPr>
          </a:p>
          <a:p>
            <a:endParaRPr lang="ru-RU" b="1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75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700808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Грамматический строй</a:t>
            </a:r>
            <a:r>
              <a:rPr lang="ru-RU" sz="2800" dirty="0"/>
              <a:t> </a:t>
            </a:r>
            <a:r>
              <a:rPr lang="ru-RU" sz="2800" dirty="0">
                <a:solidFill>
                  <a:srgbClr val="92D050"/>
                </a:solidFill>
              </a:rPr>
              <a:t>- система взаимодействия слов между собой в словосочетаниях и предложениях.</a:t>
            </a:r>
          </a:p>
        </p:txBody>
      </p:sp>
    </p:spTree>
    <p:extLst>
      <p:ext uri="{BB962C8B-B14F-4D97-AF65-F5344CB8AC3E}">
        <p14:creationId xmlns:p14="http://schemas.microsoft.com/office/powerpoint/2010/main" val="13981244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916832"/>
            <a:ext cx="777686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При нормальном речевом развитии </a:t>
            </a:r>
            <a:r>
              <a:rPr lang="ru-RU" sz="2400" dirty="0">
                <a:solidFill>
                  <a:srgbClr val="92D050"/>
                </a:solidFill>
              </a:rPr>
              <a:t>дети </a:t>
            </a:r>
            <a:r>
              <a:rPr lang="ru-RU" sz="2400" dirty="0" smtClean="0">
                <a:solidFill>
                  <a:srgbClr val="92D050"/>
                </a:solidFill>
              </a:rPr>
              <a:t>к концу </a:t>
            </a:r>
            <a:r>
              <a:rPr lang="ru-RU" sz="2400" dirty="0">
                <a:solidFill>
                  <a:srgbClr val="92D050"/>
                </a:solidFill>
              </a:rPr>
              <a:t>дошкольного периода, к моменту поступления школу</a:t>
            </a:r>
            <a:r>
              <a:rPr lang="ru-RU" sz="2400" dirty="0" smtClean="0">
                <a:solidFill>
                  <a:srgbClr val="92D050"/>
                </a:solidFill>
              </a:rPr>
              <a:t>, </a:t>
            </a:r>
            <a:r>
              <a:rPr lang="ru-RU" sz="2400" dirty="0">
                <a:solidFill>
                  <a:srgbClr val="92D050"/>
                </a:solidFill>
              </a:rPr>
              <a:t>имеют довольно разнообразный словарь и в достаточной мере владеют грамматическим строем родного языка.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837974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76262"/>
            <a:ext cx="741682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При </a:t>
            </a:r>
            <a:r>
              <a:rPr lang="ru-RU" dirty="0"/>
              <a:t>ОНР формирование </a:t>
            </a:r>
            <a:r>
              <a:rPr lang="ru-RU" dirty="0" err="1" smtClean="0"/>
              <a:t>лексико</a:t>
            </a:r>
            <a:r>
              <a:rPr lang="ru-RU" dirty="0" smtClean="0"/>
              <a:t> - грамматического </a:t>
            </a:r>
            <a:r>
              <a:rPr lang="ru-RU" dirty="0"/>
              <a:t>строя </a:t>
            </a:r>
            <a:r>
              <a:rPr lang="ru-RU" dirty="0" smtClean="0"/>
              <a:t>речи происходит </a:t>
            </a:r>
            <a:r>
              <a:rPr lang="ru-RU" dirty="0"/>
              <a:t>с большими </a:t>
            </a:r>
            <a:r>
              <a:rPr lang="ru-RU" dirty="0" smtClean="0"/>
              <a:t>трудностями.</a:t>
            </a:r>
          </a:p>
          <a:p>
            <a:pPr algn="ctr"/>
            <a:endParaRPr lang="ru-RU" dirty="0" smtClean="0"/>
          </a:p>
          <a:p>
            <a:pPr algn="ctr"/>
            <a:r>
              <a:rPr lang="ru-RU" sz="1400" dirty="0" smtClean="0"/>
              <a:t> </a:t>
            </a:r>
            <a:r>
              <a:rPr lang="ru-RU" sz="1400" b="1" dirty="0"/>
              <a:t>I уровень речевого развития</a:t>
            </a:r>
            <a:r>
              <a:rPr lang="ru-RU" sz="1400" dirty="0"/>
              <a:t> </a:t>
            </a:r>
            <a:r>
              <a:rPr lang="ru-RU" sz="1400" b="1" dirty="0">
                <a:solidFill>
                  <a:srgbClr val="0070C0"/>
                </a:solidFill>
              </a:rPr>
              <a:t>характеризуется ограниченными речевыми средствами общения. Активный словарь детей состоит из небольшого количества нечетко произносимых обиходных слов, звукоподражаний и звуковых комплексов. Широко используются указательные жесты, мимика</a:t>
            </a:r>
            <a:r>
              <a:rPr lang="ru-RU" sz="1400" b="1" dirty="0" smtClean="0">
                <a:solidFill>
                  <a:srgbClr val="0070C0"/>
                </a:solidFill>
              </a:rPr>
              <a:t>.</a:t>
            </a:r>
          </a:p>
          <a:p>
            <a:pPr algn="ctr"/>
            <a:endParaRPr lang="ru-RU" sz="1400" b="1" dirty="0" smtClean="0"/>
          </a:p>
          <a:p>
            <a:pPr algn="ctr"/>
            <a:r>
              <a:rPr lang="ru-RU" sz="1400" b="1" dirty="0"/>
              <a:t>II уровень речевого развития</a:t>
            </a:r>
            <a:r>
              <a:rPr lang="ru-RU" sz="1400" b="1" dirty="0">
                <a:solidFill>
                  <a:srgbClr val="0070C0"/>
                </a:solidFill>
              </a:rPr>
              <a:t> </a:t>
            </a:r>
            <a:r>
              <a:rPr lang="ru-RU" sz="1400" dirty="0">
                <a:solidFill>
                  <a:srgbClr val="0070C0"/>
                </a:solidFill>
              </a:rPr>
              <a:t>характеризуется возросшей речевой активностью ребенка. Общение осуществляется посредством постоянного, хотя всё ещё искаженного и ограниченного запаса общеупотребительных слов. Дети пользуются только простыми предложениями состоящими из 2–3, редко 4 слов. Словарный запас значительно отстает от возрастной нормы: выявляется незнание многих слов, обозначающих части тела, одежды, мебели, профессий</a:t>
            </a:r>
            <a:r>
              <a:rPr lang="ru-RU" sz="1400" dirty="0" smtClean="0">
                <a:solidFill>
                  <a:srgbClr val="0070C0"/>
                </a:solidFill>
              </a:rPr>
              <a:t>.</a:t>
            </a:r>
          </a:p>
          <a:p>
            <a:pPr algn="ctr"/>
            <a:endParaRPr lang="ru-RU" sz="1400" dirty="0" smtClean="0"/>
          </a:p>
          <a:p>
            <a:pPr algn="ctr"/>
            <a:r>
              <a:rPr lang="ru-RU" sz="1400" b="1" dirty="0"/>
              <a:t>III уровень речевого развития </a:t>
            </a:r>
            <a:r>
              <a:rPr lang="ru-RU" sz="1400" b="1" dirty="0">
                <a:solidFill>
                  <a:srgbClr val="0070C0"/>
                </a:solidFill>
              </a:rPr>
              <a:t>характеризуется наличием развернутой фразовой речи с элементами лексико-грамматического и фонетико-фонематического недоразвития</a:t>
            </a:r>
            <a:r>
              <a:rPr lang="ru-RU" sz="1400" dirty="0">
                <a:solidFill>
                  <a:srgbClr val="0070C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966920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980728"/>
            <a:ext cx="79928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Развитие лексико-грамматического строя речи у детей с ОНР – одна из основных задач коррекционного обучения и воспитания детей</a:t>
            </a:r>
            <a:r>
              <a:rPr lang="ru-RU" sz="2800" dirty="0" smtClean="0"/>
              <a:t>.</a:t>
            </a:r>
          </a:p>
          <a:p>
            <a:pPr algn="ctr"/>
            <a:endParaRPr lang="ru-RU" sz="2800" dirty="0"/>
          </a:p>
          <a:p>
            <a:pPr algn="ctr"/>
            <a:r>
              <a:rPr lang="ru-RU" sz="2800" dirty="0"/>
              <a:t>Работа по развитию </a:t>
            </a:r>
            <a:r>
              <a:rPr lang="ru-RU" sz="2800" dirty="0" smtClean="0"/>
              <a:t>лексико-грамматического строя </a:t>
            </a:r>
            <a:r>
              <a:rPr lang="ru-RU" sz="2800" dirty="0"/>
              <a:t>речи ведется по 3 </a:t>
            </a:r>
            <a:r>
              <a:rPr lang="ru-RU" sz="2800" dirty="0" smtClean="0"/>
              <a:t>направлениям</a:t>
            </a:r>
            <a:r>
              <a:rPr lang="ru-RU" sz="2800" dirty="0"/>
              <a:t>: накопление словаря, формирование фразы и включение её в связную речь.</a:t>
            </a:r>
          </a:p>
          <a:p>
            <a:pPr algn="ctr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707213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4249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Основные </a:t>
            </a:r>
            <a:r>
              <a:rPr lang="ru-RU" dirty="0">
                <a:solidFill>
                  <a:srgbClr val="FF0000"/>
                </a:solidFill>
              </a:rPr>
              <a:t>принципы формирования словаря у детей с ТНР.</a:t>
            </a:r>
          </a:p>
          <a:p>
            <a:endParaRPr lang="ru-RU" dirty="0"/>
          </a:p>
          <a:p>
            <a:r>
              <a:rPr lang="ru-RU" dirty="0"/>
              <a:t>Традиционный, накопительный подход предполагает обогащение словаря детей  в процессе всей образовательной работы.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В </a:t>
            </a:r>
            <a:r>
              <a:rPr lang="ru-RU" dirty="0"/>
              <a:t>рамках этого подхода были определены задачи словарной работы:</a:t>
            </a:r>
          </a:p>
          <a:p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обогащение словаря новыми словами, усвоение детьми ранее неизвестных слов, а также новых значений ряда слов, уже имеющихся в их лексике;</a:t>
            </a:r>
          </a:p>
          <a:p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закрепление и уточнение словаря;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активизация словаря;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Методы словарной работы – это методы ознакомления с окружающим миром (наблюдение, рассматривание картин, беседы, дидактические игры</a:t>
            </a:r>
            <a:r>
              <a:rPr lang="ru-RU" dirty="0" smtClean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В коррекционных группах ДОУ обогащение словаря осуществляется </a:t>
            </a:r>
            <a:r>
              <a:rPr lang="ru-RU" dirty="0" smtClean="0"/>
              <a:t>путём </a:t>
            </a:r>
            <a:r>
              <a:rPr lang="ru-RU" dirty="0"/>
              <a:t>погружения детей в лексическую тему</a:t>
            </a:r>
            <a:r>
              <a:rPr lang="ru-RU" dirty="0" smtClean="0"/>
              <a:t>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20217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700808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B050"/>
                </a:solidFill>
                <a:latin typeface="Teddy Bear" panose="02000600000000000000" pitchFamily="2" charset="0"/>
              </a:rPr>
              <a:t>И</a:t>
            </a:r>
            <a:r>
              <a:rPr lang="ru-RU" sz="2800" b="1" dirty="0" smtClean="0">
                <a:solidFill>
                  <a:srgbClr val="00B050"/>
                </a:solidFill>
                <a:latin typeface="Teddy Bear" panose="02000600000000000000" pitchFamily="2" charset="0"/>
              </a:rPr>
              <a:t>гры </a:t>
            </a:r>
            <a:r>
              <a:rPr lang="ru-RU" sz="2800" b="1" dirty="0" smtClean="0">
                <a:solidFill>
                  <a:srgbClr val="00B050"/>
                </a:solidFill>
                <a:latin typeface="Teddy Bear" panose="02000600000000000000" pitchFamily="2" charset="0"/>
              </a:rPr>
              <a:t>и </a:t>
            </a:r>
            <a:r>
              <a:rPr lang="ru-RU" sz="2800" b="1" dirty="0" smtClean="0">
                <a:solidFill>
                  <a:srgbClr val="00B050"/>
                </a:solidFill>
                <a:latin typeface="Teddy Bear" panose="02000600000000000000" pitchFamily="2" charset="0"/>
              </a:rPr>
              <a:t>упражнения</a:t>
            </a:r>
            <a:r>
              <a:rPr lang="ru-RU" sz="2800" b="1" dirty="0">
                <a:solidFill>
                  <a:srgbClr val="00B050"/>
                </a:solidFill>
                <a:latin typeface="Teddy Bear" panose="02000600000000000000" pitchFamily="2" charset="0"/>
              </a:rPr>
              <a:t> </a:t>
            </a:r>
            <a:r>
              <a:rPr lang="ru-RU" sz="2800" b="1" dirty="0" smtClean="0">
                <a:solidFill>
                  <a:srgbClr val="00B050"/>
                </a:solidFill>
                <a:latin typeface="Teddy Bear" panose="02000600000000000000" pitchFamily="2" charset="0"/>
              </a:rPr>
              <a:t>для обогащения словаря</a:t>
            </a:r>
            <a:endParaRPr lang="ru-RU" sz="2800" b="1" dirty="0" smtClean="0">
              <a:solidFill>
                <a:srgbClr val="00B050"/>
              </a:solidFill>
              <a:latin typeface="Teddy Bear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9451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737</Words>
  <Application>Microsoft Office PowerPoint</Application>
  <PresentationFormat>Экран (4:3)</PresentationFormat>
  <Paragraphs>115</Paragraphs>
  <Slides>35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35</vt:i4>
      </vt:variant>
    </vt:vector>
  </HeadingPairs>
  <TitlesOfParts>
    <vt:vector size="40" baseType="lpstr">
      <vt:lpstr>Тема Office</vt:lpstr>
      <vt:lpstr>Office Theme</vt:lpstr>
      <vt:lpstr>1_Office Theme</vt:lpstr>
      <vt:lpstr>2_Office Theme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Анастасия Мусина</cp:lastModifiedBy>
  <cp:revision>19</cp:revision>
  <dcterms:created xsi:type="dcterms:W3CDTF">2013-08-25T16:42:31Z</dcterms:created>
  <dcterms:modified xsi:type="dcterms:W3CDTF">2015-03-17T13:13:29Z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2727476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D5.1.3</vt:lpwstr>
  </property>
</Properties>
</file>