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68"/>
  </p:notesMasterIdLst>
  <p:sldIdLst>
    <p:sldId id="271" r:id="rId2"/>
    <p:sldId id="273" r:id="rId3"/>
    <p:sldId id="274" r:id="rId4"/>
    <p:sldId id="272" r:id="rId5"/>
    <p:sldId id="276" r:id="rId6"/>
    <p:sldId id="275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77" r:id="rId18"/>
    <p:sldId id="290" r:id="rId19"/>
    <p:sldId id="291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279" r:id="rId29"/>
    <p:sldId id="301" r:id="rId30"/>
    <p:sldId id="302" r:id="rId31"/>
    <p:sldId id="303" r:id="rId32"/>
    <p:sldId id="304" r:id="rId33"/>
    <p:sldId id="305" r:id="rId34"/>
    <p:sldId id="306" r:id="rId35"/>
    <p:sldId id="307" r:id="rId36"/>
    <p:sldId id="308" r:id="rId37"/>
    <p:sldId id="309" r:id="rId38"/>
    <p:sldId id="310" r:id="rId39"/>
    <p:sldId id="323" r:id="rId40"/>
    <p:sldId id="324" r:id="rId41"/>
    <p:sldId id="328" r:id="rId42"/>
    <p:sldId id="311" r:id="rId43"/>
    <p:sldId id="256" r:id="rId44"/>
    <p:sldId id="330" r:id="rId45"/>
    <p:sldId id="331" r:id="rId46"/>
    <p:sldId id="332" r:id="rId47"/>
    <p:sldId id="329" r:id="rId48"/>
    <p:sldId id="312" r:id="rId49"/>
    <p:sldId id="257" r:id="rId50"/>
    <p:sldId id="313" r:id="rId51"/>
    <p:sldId id="314" r:id="rId52"/>
    <p:sldId id="315" r:id="rId53"/>
    <p:sldId id="316" r:id="rId54"/>
    <p:sldId id="317" r:id="rId55"/>
    <p:sldId id="334" r:id="rId56"/>
    <p:sldId id="318" r:id="rId57"/>
    <p:sldId id="335" r:id="rId58"/>
    <p:sldId id="319" r:id="rId59"/>
    <p:sldId id="336" r:id="rId60"/>
    <p:sldId id="322" r:id="rId61"/>
    <p:sldId id="337" r:id="rId62"/>
    <p:sldId id="321" r:id="rId63"/>
    <p:sldId id="338" r:id="rId64"/>
    <p:sldId id="333" r:id="rId65"/>
    <p:sldId id="339" r:id="rId66"/>
    <p:sldId id="258" r:id="rId6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6" autoAdjust="0"/>
    <p:restoredTop sz="94660"/>
  </p:normalViewPr>
  <p:slideViewPr>
    <p:cSldViewPr>
      <p:cViewPr varScale="1">
        <p:scale>
          <a:sx n="86" d="100"/>
          <a:sy n="86" d="100"/>
        </p:scale>
        <p:origin x="-15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8C1AF-3940-4F40-B702-2FA759D25F81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84EE4C-9D7C-483E-815D-9A5F5C0E3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w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Математическая игра </a:t>
            </a:r>
            <a:r>
              <a:rPr lang="ru-RU" b="1" dirty="0" smtClean="0"/>
              <a:t>«ФИНАНСИСТЫ»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772816"/>
            <a:ext cx="55263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Цель:</a:t>
            </a:r>
            <a:r>
              <a:rPr lang="ru-RU" dirty="0" smtClean="0"/>
              <a:t> Заинтересовать изучением математики как науки, развивающей мышление, память, воображение, реакцию -  способности, особенно важные в сегодняшнее время . </a:t>
            </a:r>
          </a:p>
          <a:p>
            <a:r>
              <a:rPr lang="ru-RU" dirty="0" smtClean="0"/>
              <a:t>           Развивать умения мыслить логически и критически, высказывать суждения, переключаться, находить решение в нестандартной ситуации.   </a:t>
            </a:r>
          </a:p>
          <a:p>
            <a:r>
              <a:rPr lang="ru-RU" dirty="0" smtClean="0"/>
              <a:t>            Воспитывать умение сотрудничать,  способность к самоорганизации, понимание   важности собственного правильного выбора будущей профессии или учебы.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4. Чему равна производительность работы?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5. </a:t>
            </a:r>
            <a:r>
              <a:rPr lang="ru-RU" sz="4000" b="1" dirty="0" smtClean="0">
                <a:solidFill>
                  <a:schemeClr val="tx1"/>
                </a:solidFill>
              </a:rPr>
              <a:t>Как называется отрезок, соединяющий две точки окружности? 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6. Сколько центнеров в одной тонне?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7. </a:t>
            </a:r>
            <a:r>
              <a:rPr lang="ru-RU" sz="4000" b="1" dirty="0" smtClean="0">
                <a:solidFill>
                  <a:schemeClr val="tx1"/>
                </a:solidFill>
              </a:rPr>
              <a:t>Под каким углом пересекаются диагонали ромба? 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8. </a:t>
            </a:r>
            <a:r>
              <a:rPr lang="ru-RU" sz="4000" b="1" dirty="0" smtClean="0">
                <a:solidFill>
                  <a:schemeClr val="tx1"/>
                </a:solidFill>
              </a:rPr>
              <a:t>Чему равен синус острого угла прямоугольного треугольника? 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9. </a:t>
            </a:r>
            <a:r>
              <a:rPr lang="ru-RU" sz="4000" b="1" dirty="0" smtClean="0">
                <a:solidFill>
                  <a:schemeClr val="tx1"/>
                </a:solidFill>
              </a:rPr>
              <a:t>Чему равен </a:t>
            </a:r>
            <a:r>
              <a:rPr lang="ru-RU" sz="4000" b="1" dirty="0" smtClean="0">
                <a:solidFill>
                  <a:schemeClr val="tx1"/>
                </a:solidFill>
              </a:rPr>
              <a:t>арифметический квадратный </a:t>
            </a:r>
            <a:r>
              <a:rPr lang="ru-RU" sz="4000" b="1" dirty="0" smtClean="0">
                <a:solidFill>
                  <a:schemeClr val="tx1"/>
                </a:solidFill>
              </a:rPr>
              <a:t>корень из 169? 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10. </a:t>
            </a:r>
            <a:r>
              <a:rPr lang="ru-RU" sz="4000" b="1" dirty="0" smtClean="0"/>
              <a:t>Каковы координаты центра окружности, уравнение которой (х+5)</a:t>
            </a:r>
            <a:r>
              <a:rPr lang="ru-RU" sz="4000" b="1" baseline="30000" dirty="0" smtClean="0"/>
              <a:t>2</a:t>
            </a:r>
            <a:r>
              <a:rPr lang="ru-RU" sz="4000" b="1" dirty="0" smtClean="0"/>
              <a:t> + (у-7)</a:t>
            </a:r>
            <a:r>
              <a:rPr lang="ru-RU" sz="4000" b="1" baseline="30000" dirty="0" smtClean="0"/>
              <a:t>2</a:t>
            </a:r>
            <a:r>
              <a:rPr lang="ru-RU" sz="4000" b="1" dirty="0" smtClean="0"/>
              <a:t> = 49 </a:t>
            </a:r>
            <a:r>
              <a:rPr lang="ru-RU" sz="4000" b="1" dirty="0" smtClean="0"/>
              <a:t>?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Двенадцатиугольник 3"/>
          <p:cNvSpPr/>
          <p:nvPr/>
        </p:nvSpPr>
        <p:spPr>
          <a:xfrm>
            <a:off x="3059832" y="1916832"/>
            <a:ext cx="4392488" cy="4032448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Группе «Банка № 2 »</a:t>
            </a: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sz="4000" b="1" dirty="0" smtClean="0">
                <a:solidFill>
                  <a:schemeClr val="tx1"/>
                </a:solidFill>
              </a:rPr>
              <a:t>Утверждение, не требующее доказательства 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2. </a:t>
            </a:r>
            <a:r>
              <a:rPr lang="ru-RU" sz="4000" b="1" dirty="0" smtClean="0"/>
              <a:t>Какое значение должен иметь дискриминант квадратного уравнения, имеющего два совпадающих корня?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42913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357158" y="4643446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Распределитесь на группы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99792" y="5013176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Банк  № 1 – </a:t>
            </a:r>
            <a:r>
              <a:rPr lang="ru-RU" b="1" dirty="0" smtClean="0"/>
              <a:t>«»</a:t>
            </a:r>
            <a:endParaRPr lang="ru-RU" b="1" dirty="0" smtClean="0"/>
          </a:p>
          <a:p>
            <a:r>
              <a:rPr lang="ru-RU" b="1" dirty="0" smtClean="0"/>
              <a:t>Банк  №2 – «»</a:t>
            </a:r>
          </a:p>
          <a:p>
            <a:r>
              <a:rPr lang="ru-RU" b="1" dirty="0" smtClean="0"/>
              <a:t>Банк  №3 – «»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1628800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/>
              <a:t>Вы – финансово – кредитные учреждения, осуществляющие денежные расчеты  и накапливающие «капитал»,-  банки. Денежная единица – «умные мысли». Ваша задача: решая задания, увеличить свой капитал. У вас есть «акционеры» – зрители, которые тоже могут приносить прибыль. Победителем считается банк,  имеющий большее количество «денег»</a:t>
            </a:r>
            <a:endParaRPr lang="ru-RU" sz="2000" b="1" dirty="0"/>
          </a:p>
        </p:txBody>
      </p:sp>
      <p:pic>
        <p:nvPicPr>
          <p:cNvPr id="1026" name="Picture 2" descr="C:\Users\Валерий\AppData\Local\Microsoft\Windows\Temporary Internet Files\Content.IE5\XU430KTE\MP90040029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356992"/>
            <a:ext cx="2676144" cy="3121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3. </a:t>
            </a:r>
            <a:r>
              <a:rPr lang="ru-RU" sz="4000" b="1" dirty="0" smtClean="0">
                <a:solidFill>
                  <a:schemeClr val="tx1"/>
                </a:solidFill>
              </a:rPr>
              <a:t>Горизонтальная ось в декартовой системе координат 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4. </a:t>
            </a:r>
            <a:r>
              <a:rPr lang="ru-RU" sz="4000" b="1" dirty="0" smtClean="0"/>
              <a:t>Отрезок, соединяющий вершину треугольника с серединой противолежащей стороны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5. </a:t>
            </a:r>
            <a:r>
              <a:rPr lang="ru-RU" sz="4000" b="1" dirty="0" smtClean="0">
                <a:solidFill>
                  <a:schemeClr val="tx1"/>
                </a:solidFill>
              </a:rPr>
              <a:t>Квадрат числа 15 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6. </a:t>
            </a:r>
            <a:r>
              <a:rPr lang="ru-RU" sz="4000" b="1" dirty="0" smtClean="0"/>
              <a:t>Сумма внутренних односторонних углов при параллельных прямых и секущей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7. </a:t>
            </a:r>
            <a:r>
              <a:rPr lang="ru-RU" sz="4000" b="1" dirty="0" smtClean="0">
                <a:solidFill>
                  <a:schemeClr val="tx1"/>
                </a:solidFill>
              </a:rPr>
              <a:t>Отношение прилежащего катета к гипотенузе прямоугольного треугольника называется…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8. </a:t>
            </a:r>
            <a:r>
              <a:rPr lang="ru-RU" sz="4000" b="1" dirty="0" smtClean="0">
                <a:solidFill>
                  <a:schemeClr val="tx1"/>
                </a:solidFill>
              </a:rPr>
              <a:t>Сколько сантиметров в километре?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9. </a:t>
            </a:r>
            <a:r>
              <a:rPr lang="ru-RU" sz="4000" b="1" dirty="0" smtClean="0">
                <a:solidFill>
                  <a:schemeClr val="tx1"/>
                </a:solidFill>
              </a:rPr>
              <a:t>Квадратный корень из 5 лежит между целыми числами..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10. </a:t>
            </a:r>
            <a:r>
              <a:rPr lang="ru-RU" sz="4000" b="1" dirty="0" smtClean="0">
                <a:solidFill>
                  <a:schemeClr val="tx1"/>
                </a:solidFill>
              </a:rPr>
              <a:t>Знаменатель дроби  не может быть равен…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Двенадцатиугольник 3"/>
          <p:cNvSpPr/>
          <p:nvPr/>
        </p:nvSpPr>
        <p:spPr>
          <a:xfrm>
            <a:off x="3059832" y="1916832"/>
            <a:ext cx="4392488" cy="4032448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Группе «Банка № 3»</a:t>
            </a: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sz="4000" b="1" dirty="0" smtClean="0">
                <a:solidFill>
                  <a:schemeClr val="tx1"/>
                </a:solidFill>
              </a:rPr>
              <a:t>Как называется отрезок, соединяющий две </a:t>
            </a:r>
            <a:r>
              <a:rPr lang="ru-RU" sz="4000" b="1" dirty="0" err="1" smtClean="0">
                <a:solidFill>
                  <a:schemeClr val="tx1"/>
                </a:solidFill>
              </a:rPr>
              <a:t>несоседние</a:t>
            </a:r>
            <a:r>
              <a:rPr lang="ru-RU" sz="4000" b="1" dirty="0" smtClean="0">
                <a:solidFill>
                  <a:schemeClr val="tx1"/>
                </a:solidFill>
              </a:rPr>
              <a:t> вершины многоугольника? 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«тесты на профессиональную » пригодность»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132856"/>
            <a:ext cx="552636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Для проверки Вас </a:t>
            </a:r>
            <a:r>
              <a:rPr lang="ru-RU" sz="4400" b="1" dirty="0" smtClean="0"/>
              <a:t>«на </a:t>
            </a:r>
            <a:r>
              <a:rPr lang="ru-RU" sz="4400" b="1" dirty="0" err="1" smtClean="0"/>
              <a:t>профпригодность</a:t>
            </a:r>
            <a:r>
              <a:rPr lang="ru-RU" sz="4400" b="1" dirty="0" smtClean="0"/>
              <a:t> </a:t>
            </a:r>
            <a:r>
              <a:rPr lang="ru-RU" sz="4400" b="1" dirty="0" smtClean="0"/>
              <a:t>«проводятся </a:t>
            </a:r>
            <a:r>
              <a:rPr lang="ru-RU" sz="4400" b="1" dirty="0" smtClean="0"/>
              <a:t>тесты : </a:t>
            </a:r>
            <a:endParaRPr lang="ru-RU" sz="4400" b="1" dirty="0"/>
          </a:p>
        </p:txBody>
      </p:sp>
      <p:pic>
        <p:nvPicPr>
          <p:cNvPr id="2052" name="Picture 4" descr="C:\Users\Валерий\AppData\Local\Microsoft\Windows\Temporary Internet Files\Content.IE5\NZ536M9X\MC90009066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292851"/>
            <a:ext cx="2574202" cy="25651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2. </a:t>
            </a:r>
            <a:r>
              <a:rPr lang="ru-RU" sz="4000" b="1" dirty="0" smtClean="0"/>
              <a:t>Что вы знаете о внутренних накрест лежащих углах при параллельных прямых и секущей ?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71475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571472" y="3857628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3. </a:t>
            </a:r>
            <a:r>
              <a:rPr lang="ru-RU" sz="4000" b="1" dirty="0" smtClean="0">
                <a:solidFill>
                  <a:schemeClr val="tx1"/>
                </a:solidFill>
              </a:rPr>
              <a:t>Каким должно быть подкоренное выражение для </a:t>
            </a:r>
            <a:r>
              <a:rPr lang="ru-RU" sz="4000" b="1" dirty="0" smtClean="0">
                <a:solidFill>
                  <a:schemeClr val="tx1"/>
                </a:solidFill>
              </a:rPr>
              <a:t>арифметического квадратного корня? 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643314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500034" y="3857628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4. </a:t>
            </a:r>
            <a:r>
              <a:rPr lang="ru-RU" sz="4000" b="1" dirty="0" smtClean="0"/>
              <a:t>Средняя линия трапеции с  боковыми сторонами 14 и 12 и основаниями 15 и 23 равна…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929066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714348" y="4000504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5. </a:t>
            </a:r>
            <a:r>
              <a:rPr lang="ru-RU" sz="4000" b="1" dirty="0" smtClean="0">
                <a:solidFill>
                  <a:schemeClr val="tx1"/>
                </a:solidFill>
              </a:rPr>
              <a:t>График линейной функции 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6. </a:t>
            </a:r>
            <a:r>
              <a:rPr lang="ru-RU" sz="4000" b="1" dirty="0" smtClean="0">
                <a:solidFill>
                  <a:schemeClr val="tx1"/>
                </a:solidFill>
              </a:rPr>
              <a:t>Отношение </a:t>
            </a:r>
            <a:r>
              <a:rPr lang="ru-RU" sz="4000" b="1" dirty="0" smtClean="0"/>
              <a:t>противолежащего катета к прилежащему</a:t>
            </a:r>
            <a:r>
              <a:rPr lang="ru-RU" sz="4000" b="1" dirty="0" smtClean="0">
                <a:solidFill>
                  <a:schemeClr val="tx1"/>
                </a:solidFill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</a:rPr>
              <a:t>называется… 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7. </a:t>
            </a:r>
            <a:r>
              <a:rPr lang="ru-RU" sz="4000" b="1" dirty="0" smtClean="0">
                <a:solidFill>
                  <a:schemeClr val="tx1"/>
                </a:solidFill>
              </a:rPr>
              <a:t>Чему равно произведение 2 на число пи и на радиус окружности?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8. </a:t>
            </a:r>
            <a:r>
              <a:rPr lang="ru-RU" sz="4000" b="1" dirty="0" smtClean="0">
                <a:solidFill>
                  <a:schemeClr val="tx1"/>
                </a:solidFill>
              </a:rPr>
              <a:t>Часть прямой, ограниченная с одной стороны 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9. </a:t>
            </a:r>
            <a:r>
              <a:rPr lang="ru-RU" sz="4000" b="1" dirty="0" smtClean="0"/>
              <a:t>Треугольник со сторонами 3,4,5  называется…. 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10. </a:t>
            </a:r>
            <a:r>
              <a:rPr lang="ru-RU" sz="4000" b="1" dirty="0" smtClean="0">
                <a:solidFill>
                  <a:schemeClr val="tx1"/>
                </a:solidFill>
              </a:rPr>
              <a:t>Чему равен куб числа 4? 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«Отдых»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i="1" dirty="0" smtClean="0"/>
              <a:t> </a:t>
            </a:r>
            <a:endParaRPr lang="ru-RU" dirty="0" smtClean="0"/>
          </a:p>
          <a:p>
            <a:r>
              <a:rPr lang="ru-RU" b="1" i="1" u="sng" dirty="0" smtClean="0">
                <a:solidFill>
                  <a:schemeClr val="tx1"/>
                </a:solidFill>
              </a:rPr>
              <a:t>ГИМН ГИПОТЕНУЗЕ 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Как символ вечного союза,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Как вечный символ </a:t>
            </a:r>
            <a:r>
              <a:rPr lang="ru-RU" b="1" dirty="0" smtClean="0">
                <a:solidFill>
                  <a:schemeClr val="tx1"/>
                </a:solidFill>
              </a:rPr>
              <a:t> - знак </a:t>
            </a:r>
            <a:r>
              <a:rPr lang="ru-RU" b="1" dirty="0" smtClean="0">
                <a:solidFill>
                  <a:schemeClr val="tx1"/>
                </a:solidFill>
              </a:rPr>
              <a:t>простой,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Связала гипотенуза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Навеки катеты собой.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Путей окольных избегая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И древней истине верна,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Ты по характеру — прямая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И по обычаю — точна.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Скрывала тайну ты, но скоро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Явился некий мудрый грек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И теоремой Пифагора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Тебя прославил он навек.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Хранит </a:t>
            </a:r>
            <a:r>
              <a:rPr lang="ru-RU" b="1" dirty="0" smtClean="0">
                <a:solidFill>
                  <a:schemeClr val="tx1"/>
                </a:solidFill>
              </a:rPr>
              <a:t>тебя безмолвно</a:t>
            </a:r>
            <a:r>
              <a:rPr lang="ru-RU" b="1" dirty="0" smtClean="0">
                <a:solidFill>
                  <a:schemeClr val="tx1"/>
                </a:solidFill>
              </a:rPr>
              <a:t>, чинно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Углов сторожевой наряд,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И копья — острые вершины </a:t>
            </a:r>
            <a:r>
              <a:rPr lang="ru-RU" b="1" dirty="0" smtClean="0">
                <a:solidFill>
                  <a:schemeClr val="tx1"/>
                </a:solidFill>
              </a:rPr>
              <a:t> -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На обе стороны грозят.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И если двоечник, конфузясь,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Немеет пред твоим </a:t>
            </a:r>
            <a:r>
              <a:rPr lang="ru-RU" b="1" dirty="0" smtClean="0">
                <a:solidFill>
                  <a:schemeClr val="tx1"/>
                </a:solidFill>
              </a:rPr>
              <a:t>лицом, 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Пронзит </a:t>
            </a:r>
            <a:r>
              <a:rPr lang="ru-RU" b="1" dirty="0" smtClean="0">
                <a:solidFill>
                  <a:schemeClr val="tx1"/>
                </a:solidFill>
              </a:rPr>
              <a:t>его  </a:t>
            </a:r>
            <a:r>
              <a:rPr lang="ru-RU" b="1" dirty="0" smtClean="0">
                <a:solidFill>
                  <a:schemeClr val="tx1"/>
                </a:solidFill>
              </a:rPr>
              <a:t>гипотенуза,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Своим отточенным копьем.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Валерий\AppData\Local\Microsoft\Windows\Temporary Internet Files\Content.IE5\AMU3INXY\MP90044283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88640"/>
            <a:ext cx="3230880" cy="215646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Тест 1. Умение рассчитать элементарную экономию на простейшем примере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27584" y="2276872"/>
            <a:ext cx="7992888" cy="39604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b="1" dirty="0" smtClean="0">
                <a:solidFill>
                  <a:schemeClr val="tx1"/>
                </a:solidFill>
              </a:rPr>
              <a:t>С хозяйством попа справляются 10 работников. Каждый работник в день съедает 1 каравай хлеба. Поп принял на работу </a:t>
            </a:r>
            <a:r>
              <a:rPr lang="ru-RU" b="1" dirty="0" err="1" smtClean="0">
                <a:solidFill>
                  <a:schemeClr val="tx1"/>
                </a:solidFill>
              </a:rPr>
              <a:t>Балду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Живет </a:t>
            </a:r>
            <a:r>
              <a:rPr lang="ru-RU" b="1" dirty="0" err="1" smtClean="0">
                <a:solidFill>
                  <a:schemeClr val="tx1"/>
                </a:solidFill>
              </a:rPr>
              <a:t>Балда</a:t>
            </a:r>
            <a:r>
              <a:rPr lang="ru-RU" b="1" dirty="0" smtClean="0">
                <a:solidFill>
                  <a:schemeClr val="tx1"/>
                </a:solidFill>
              </a:rPr>
              <a:t> в поповом доме,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Спит себе на соломе,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Ест за четверых,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Работает за семерых.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Поп прогнал лишних работников. Сколько караваев хлеба он экономил ежедневно?.</a:t>
            </a:r>
          </a:p>
          <a:p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 descr="C:\Users\Валерий\AppData\Local\Microsoft\Windows\Temporary Internet Files\Content.IE5\SB6KM23T\MC90025255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212976"/>
            <a:ext cx="1802282" cy="17785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1340768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u="sng" dirty="0" smtClean="0"/>
              <a:t>Определение косинуса, синуса, тангенса и котангенса острого угла в прямоугольном треугольнике</a:t>
            </a:r>
            <a:br>
              <a:rPr lang="ru-RU" b="1" i="1" u="sng" dirty="0" smtClean="0"/>
            </a:br>
            <a:r>
              <a:rPr lang="ru-RU" b="1" dirty="0" smtClean="0"/>
              <a:t>Шарада </a:t>
            </a:r>
            <a:br>
              <a:rPr lang="ru-RU" b="1" dirty="0" smtClean="0"/>
            </a:br>
            <a:r>
              <a:rPr lang="ru-RU" b="1" dirty="0" smtClean="0"/>
              <a:t>Что кружится, что ложится </a:t>
            </a:r>
            <a:br>
              <a:rPr lang="ru-RU" b="1" dirty="0" smtClean="0"/>
            </a:br>
            <a:r>
              <a:rPr lang="ru-RU" b="1" dirty="0" smtClean="0"/>
              <a:t>И на землю, и на крыши, </a:t>
            </a:r>
            <a:br>
              <a:rPr lang="ru-RU" b="1" dirty="0" smtClean="0"/>
            </a:br>
            <a:r>
              <a:rPr lang="ru-RU" b="1" dirty="0" smtClean="0"/>
              <a:t>И о чем поэт зимою </a:t>
            </a:r>
            <a:br>
              <a:rPr lang="ru-RU" b="1" dirty="0" smtClean="0"/>
            </a:br>
            <a:r>
              <a:rPr lang="ru-RU" b="1" dirty="0" smtClean="0"/>
              <a:t>По ночам поэмы пишет? </a:t>
            </a:r>
            <a:br>
              <a:rPr lang="ru-RU" b="1" dirty="0" smtClean="0"/>
            </a:br>
            <a:r>
              <a:rPr lang="ru-RU" b="1" dirty="0" smtClean="0"/>
              <a:t>Это первое словечко. </a:t>
            </a:r>
            <a:br>
              <a:rPr lang="ru-RU" b="1" dirty="0" smtClean="0"/>
            </a:br>
            <a:r>
              <a:rPr lang="ru-RU" b="1" dirty="0" smtClean="0"/>
              <a:t>А второе просто «на». </a:t>
            </a:r>
            <a:br>
              <a:rPr lang="ru-RU" b="1" dirty="0" smtClean="0"/>
            </a:br>
            <a:r>
              <a:rPr lang="ru-RU" b="1" dirty="0" smtClean="0"/>
              <a:t>Ну, а третье? Угадайте, </a:t>
            </a:r>
            <a:br>
              <a:rPr lang="ru-RU" b="1" dirty="0" smtClean="0"/>
            </a:br>
            <a:r>
              <a:rPr lang="ru-RU" b="1" dirty="0" smtClean="0"/>
              <a:t>Что бежит по проводам? </a:t>
            </a:r>
            <a:br>
              <a:rPr lang="ru-RU" b="1" dirty="0" smtClean="0"/>
            </a:br>
            <a:r>
              <a:rPr lang="ru-RU" b="1" dirty="0" smtClean="0"/>
              <a:t>Напиши, что получилось, </a:t>
            </a:r>
            <a:br>
              <a:rPr lang="ru-RU" b="1" dirty="0" smtClean="0"/>
            </a:br>
            <a:r>
              <a:rPr lang="ru-RU" b="1" dirty="0" smtClean="0"/>
              <a:t>И прочти наоборот. </a:t>
            </a:r>
            <a:br>
              <a:rPr lang="ru-RU" b="1" dirty="0" smtClean="0"/>
            </a:br>
            <a:r>
              <a:rPr lang="ru-RU" b="1" dirty="0" smtClean="0"/>
              <a:t>Не запутайся, читая </a:t>
            </a:r>
            <a:br>
              <a:rPr lang="ru-RU" b="1" dirty="0" smtClean="0"/>
            </a:br>
            <a:r>
              <a:rPr lang="ru-RU" b="1" dirty="0" smtClean="0"/>
              <a:t>Слово задом наперед! 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1340768"/>
            <a:ext cx="721523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/>
              <a:t>Определение косинуса, синуса, тангенса и котангенса острого угла в прямоугольном треугольнике</a:t>
            </a:r>
            <a:br>
              <a:rPr lang="ru-RU" b="1" i="1" u="sng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6000" b="1" dirty="0" smtClean="0"/>
              <a:t>(</a:t>
            </a:r>
            <a:r>
              <a:rPr lang="ru-RU" sz="6000" b="1" dirty="0" err="1" smtClean="0"/>
              <a:t>Снег-на-ток</a:t>
            </a:r>
            <a:r>
              <a:rPr lang="ru-RU" sz="6000" b="1" dirty="0" smtClean="0"/>
              <a:t>... котангенс). </a:t>
            </a:r>
            <a:endParaRPr lang="ru-RU" sz="6000" b="1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Валерий\AppData\Local\Microsoft\Windows\Temporary Internet Files\Content.IE5\XU430KTE\MP90043181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6777" y="5489848"/>
            <a:ext cx="1337223" cy="1368152"/>
          </a:xfrm>
          <a:prstGeom prst="rect">
            <a:avLst/>
          </a:prstGeom>
          <a:noFill/>
        </p:spPr>
      </p:pic>
      <p:pic>
        <p:nvPicPr>
          <p:cNvPr id="6147" name="Picture 3" descr="C:\Users\Валерий\AppData\Local\Microsoft\Windows\Temporary Internet Files\Content.IE5\AMU3INXY\MC90023098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0"/>
            <a:ext cx="2175850" cy="1837853"/>
          </a:xfrm>
          <a:prstGeom prst="rect">
            <a:avLst/>
          </a:prstGeom>
          <a:noFill/>
        </p:spPr>
      </p:pic>
      <p:pic>
        <p:nvPicPr>
          <p:cNvPr id="6149" name="Picture 5" descr="C:\Users\Валерий\AppData\Local\Microsoft\Windows\Temporary Internet Files\Content.IE5\SB6KM23T\MC90024034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0"/>
            <a:ext cx="1822399" cy="1335938"/>
          </a:xfrm>
          <a:prstGeom prst="rect">
            <a:avLst/>
          </a:prstGeom>
          <a:noFill/>
        </p:spPr>
      </p:pic>
      <p:pic>
        <p:nvPicPr>
          <p:cNvPr id="6150" name="Picture 6" descr="C:\Users\Валерий\AppData\Local\Microsoft\Windows\Temporary Internet Files\Content.IE5\AMU3INXY\MP900443488[1]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248274"/>
            <a:ext cx="1074416" cy="160972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899592" y="1851690"/>
            <a:ext cx="79928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Вы- «приняты»!  А теперь – за работу! </a:t>
            </a:r>
            <a:endParaRPr lang="ru-RU" sz="4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507413" cy="702915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/>
              <a:t>Договор  банка с предприятием </a:t>
            </a:r>
            <a:r>
              <a:rPr lang="en-US" sz="2200" b="1" dirty="0" smtClean="0"/>
              <a:t>N</a:t>
            </a:r>
            <a:endParaRPr lang="ru-RU" sz="2200" b="1" dirty="0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684213" y="5157788"/>
            <a:ext cx="77755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 smtClean="0"/>
              <a:t>К</a:t>
            </a:r>
            <a:r>
              <a:rPr lang="ru-RU" sz="2800" b="1" dirty="0" smtClean="0"/>
              <a:t>акая </a:t>
            </a:r>
            <a:r>
              <a:rPr lang="ru-RU" sz="2800" b="1" dirty="0" smtClean="0"/>
              <a:t>сумма(в рублях) из этой прибыли должна пойти на выплату банком частным акционерам?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000240"/>
            <a:ext cx="8286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Акции предприятия, заключившего договор с банком, распределены между государством и частными лицами в отношении 3:2. Общая прибыль предприятия после уплаты налогов через банк составила 56 млн. руб.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507413" cy="702915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/>
              <a:t>Договор  банка с предприятием </a:t>
            </a:r>
            <a:r>
              <a:rPr lang="en-US" sz="2200" b="1" dirty="0" smtClean="0"/>
              <a:t>N</a:t>
            </a:r>
            <a:endParaRPr lang="ru-RU" sz="2200" b="1" dirty="0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2714612" y="4572008"/>
            <a:ext cx="53578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b="1" dirty="0" smtClean="0"/>
              <a:t>Ответ: 22,4 млн. руб.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000240"/>
            <a:ext cx="828680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/>
          </a:p>
          <a:p>
            <a:r>
              <a:rPr lang="ru-RU" sz="3600" b="1" dirty="0" smtClean="0"/>
              <a:t>5х = 56 млн. руб.</a:t>
            </a:r>
          </a:p>
          <a:p>
            <a:r>
              <a:rPr lang="ru-RU" sz="3600" b="1" dirty="0" err="1" smtClean="0"/>
              <a:t>х=</a:t>
            </a:r>
            <a:r>
              <a:rPr lang="ru-RU" sz="3600" b="1" dirty="0" smtClean="0"/>
              <a:t> 11,2 млн. руб.</a:t>
            </a:r>
          </a:p>
          <a:p>
            <a:r>
              <a:rPr lang="ru-RU" sz="3600" b="1" dirty="0" smtClean="0"/>
              <a:t>11,2 *2= 22,4 млн. </a:t>
            </a:r>
            <a:r>
              <a:rPr lang="ru-RU" sz="3600" b="1" dirty="0" err="1" smtClean="0"/>
              <a:t>руб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507413" cy="702915"/>
          </a:xfrm>
        </p:spPr>
        <p:txBody>
          <a:bodyPr>
            <a:normAutofit/>
          </a:bodyPr>
          <a:lstStyle/>
          <a:p>
            <a:r>
              <a:rPr lang="ru-RU" sz="2200" dirty="0"/>
              <a:t>На рисунке </a:t>
            </a:r>
            <a:r>
              <a:rPr lang="ru-RU" sz="2200" dirty="0" err="1" smtClean="0"/>
              <a:t>показанА</a:t>
            </a:r>
            <a:r>
              <a:rPr lang="ru-RU" sz="2200" dirty="0" smtClean="0"/>
              <a:t> ДИНАМИКА КУРСА ДОЛЛАРА</a:t>
            </a:r>
            <a:endParaRPr lang="ru-RU" sz="2200" dirty="0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684213" y="5157788"/>
            <a:ext cx="77755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dirty="0"/>
              <a:t>Определите по графику разность </a:t>
            </a:r>
            <a:r>
              <a:rPr lang="ru-RU" b="1" dirty="0" smtClean="0"/>
              <a:t>наибольшего и наименьшего </a:t>
            </a:r>
            <a:r>
              <a:rPr lang="ru-RU" b="1" dirty="0" smtClean="0"/>
              <a:t>курса доллара за период с октября 2014 до 22 января 2015 года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142984"/>
            <a:ext cx="7827564" cy="408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507413" cy="702915"/>
          </a:xfrm>
        </p:spPr>
        <p:txBody>
          <a:bodyPr>
            <a:normAutofit/>
          </a:bodyPr>
          <a:lstStyle/>
          <a:p>
            <a:r>
              <a:rPr lang="ru-RU" sz="2200" dirty="0"/>
              <a:t>На рисунке </a:t>
            </a:r>
            <a:r>
              <a:rPr lang="ru-RU" sz="2200" dirty="0" err="1" smtClean="0"/>
              <a:t>показанА</a:t>
            </a:r>
            <a:r>
              <a:rPr lang="ru-RU" sz="2200" dirty="0" smtClean="0"/>
              <a:t> ДИНАМИКА КУРСА ДОЛЛАРА</a:t>
            </a:r>
            <a:endParaRPr lang="ru-RU" sz="2200" dirty="0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142844" y="3429000"/>
            <a:ext cx="93583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4800" b="1" dirty="0" smtClean="0"/>
              <a:t>Ответ: 66 – 50 = 16 руб./доллар </a:t>
            </a:r>
            <a:endParaRPr lang="ru-RU" sz="4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142984"/>
            <a:ext cx="3071834" cy="1604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507413" cy="702915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На рисунке показано изменение цен на палладий в период с </a:t>
            </a:r>
            <a:r>
              <a:rPr lang="ru-RU" sz="2200" dirty="0" smtClean="0"/>
              <a:t>18 </a:t>
            </a:r>
            <a:r>
              <a:rPr lang="ru-RU" sz="2200" dirty="0" err="1" smtClean="0"/>
              <a:t>ОКТября</a:t>
            </a:r>
            <a:r>
              <a:rPr lang="ru-RU" sz="2200" dirty="0" smtClean="0"/>
              <a:t> 2014 по 22 января 2015 (в </a:t>
            </a:r>
            <a:r>
              <a:rPr lang="ru-RU" sz="2200" dirty="0"/>
              <a:t>рублях за грамм).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684213" y="5157788"/>
            <a:ext cx="77755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dirty="0"/>
              <a:t>Определите по графику разность наибольшей и наименьшей цены в</a:t>
            </a:r>
          </a:p>
          <a:p>
            <a:r>
              <a:rPr lang="ru-RU" b="1" dirty="0"/>
              <a:t>период </a:t>
            </a:r>
            <a:r>
              <a:rPr lang="ru-RU" b="1" dirty="0" smtClean="0"/>
              <a:t>с </a:t>
            </a:r>
            <a:r>
              <a:rPr lang="ru-RU" b="1" dirty="0" smtClean="0"/>
              <a:t>17 </a:t>
            </a:r>
            <a:r>
              <a:rPr lang="ru-RU" b="1" dirty="0" smtClean="0"/>
              <a:t>ноября 2014 по 14 января 2015 </a:t>
            </a:r>
            <a:r>
              <a:rPr lang="ru-RU" b="1" dirty="0" smtClean="0"/>
              <a:t>года</a:t>
            </a:r>
            <a:r>
              <a:rPr lang="ru-RU" b="1" dirty="0"/>
              <a:t>. Ответ дайте в рублях за </a:t>
            </a:r>
            <a:r>
              <a:rPr lang="ru-RU" b="1" dirty="0" smtClean="0"/>
              <a:t>грамм палладия</a:t>
            </a:r>
            <a:r>
              <a:rPr lang="ru-RU" b="1" dirty="0"/>
              <a:t>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189" y="1500174"/>
            <a:ext cx="8608784" cy="335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507413" cy="702915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На рисунке показано изменение цен на палладий в период с 6 ноября 2014 по 22 января 2015 (в рублях за грамм).</a:t>
            </a:r>
            <a:endParaRPr lang="ru-RU" sz="2200" dirty="0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4499992" y="1268760"/>
            <a:ext cx="3455739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b="1" dirty="0" smtClean="0"/>
              <a:t>Определите по графику разность наибольшей и наименьшей цены </a:t>
            </a:r>
            <a:r>
              <a:rPr lang="ru-RU" b="1" dirty="0" smtClean="0"/>
              <a:t>в период </a:t>
            </a:r>
            <a:r>
              <a:rPr lang="ru-RU" b="1" dirty="0" smtClean="0"/>
              <a:t>с 17 ноября 2014 по 14 января 2015 года. Ответ дайте в рублях за грамм палладия.</a:t>
            </a:r>
          </a:p>
          <a:p>
            <a:endParaRPr lang="ru-RU" b="1" dirty="0"/>
          </a:p>
        </p:txBody>
      </p:sp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539552" y="3747899"/>
            <a:ext cx="619268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ОТВЕТ: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(785 +30)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(744+ 20)= 815 – 764 = 51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РУБ.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3492342" cy="1362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/>
              <a:t>На графике, изображенном на рисунке, представлено изменение</a:t>
            </a:r>
            <a:br>
              <a:rPr lang="ru-RU" sz="2200" dirty="0"/>
            </a:br>
            <a:r>
              <a:rPr lang="ru-RU" sz="2200" dirty="0"/>
              <a:t>биржевой стоимости акций газодобывающей компании в первые</a:t>
            </a:r>
            <a:br>
              <a:rPr lang="ru-RU" sz="2200" dirty="0"/>
            </a:br>
            <a:r>
              <a:rPr lang="ru-RU" sz="2200" dirty="0"/>
              <a:t>две недели апреля. 3 апреля бизнесмен купил 14 акций, а продал их</a:t>
            </a:r>
            <a:br>
              <a:rPr lang="ru-RU" sz="2200" dirty="0"/>
            </a:br>
            <a:r>
              <a:rPr lang="ru-RU" sz="2200" dirty="0"/>
              <a:t>11 апреля. Какую прибыль получил бизнесмен?</a:t>
            </a: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542382" y="273844"/>
            <a:ext cx="3986212" cy="741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Валерий\AppData\Local\Microsoft\Windows\Temporary Internet Files\Content.IE5\AMU3INXY\MP90044283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04664"/>
            <a:ext cx="3230880" cy="215646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108012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Тест 1. Умение рассчитать элементарную экономию на простейшем примере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79512" y="1916832"/>
            <a:ext cx="7992888" cy="187220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sz="1600" b="1" dirty="0" smtClean="0">
                <a:solidFill>
                  <a:schemeClr val="tx1"/>
                </a:solidFill>
              </a:rPr>
              <a:t>С хозяйством попа справляются 10 работников. Каждый работник в день съедает 1 каравай хлеба. Поп принял на работу </a:t>
            </a:r>
            <a:r>
              <a:rPr lang="ru-RU" sz="1600" b="1" dirty="0" err="1" smtClean="0">
                <a:solidFill>
                  <a:schemeClr val="tx1"/>
                </a:solidFill>
              </a:rPr>
              <a:t>Балду</a:t>
            </a:r>
            <a:r>
              <a:rPr lang="ru-RU" sz="1600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Живет </a:t>
            </a:r>
            <a:r>
              <a:rPr lang="ru-RU" sz="1600" b="1" dirty="0" err="1" smtClean="0">
                <a:solidFill>
                  <a:schemeClr val="tx1"/>
                </a:solidFill>
              </a:rPr>
              <a:t>Балда</a:t>
            </a:r>
            <a:r>
              <a:rPr lang="ru-RU" sz="1600" b="1" dirty="0" smtClean="0">
                <a:solidFill>
                  <a:schemeClr val="tx1"/>
                </a:solidFill>
              </a:rPr>
              <a:t> в поповом доме, 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Спит себе на соломе,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Ест за четверых,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Работает за семерых.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Поп прогнал лишних работников. Сколько караваев хлеба он экономил ежедневно?.</a:t>
            </a:r>
          </a:p>
          <a:p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861048"/>
            <a:ext cx="64807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i="1" dirty="0" smtClean="0"/>
              <a:t>Осталось работников:</a:t>
            </a:r>
            <a:br>
              <a:rPr lang="ru-RU" sz="4000" b="1" i="1" dirty="0" smtClean="0"/>
            </a:br>
            <a:r>
              <a:rPr lang="ru-RU" sz="4000" b="1" i="1" dirty="0" smtClean="0"/>
              <a:t>Балда+3 чел.=4 чел.</a:t>
            </a:r>
            <a:br>
              <a:rPr lang="ru-RU" sz="4000" b="1" i="1" dirty="0" smtClean="0"/>
            </a:br>
            <a:r>
              <a:rPr lang="ru-RU" sz="4000" b="1" i="1" dirty="0" smtClean="0"/>
              <a:t>Съедают 4+3=7 караваев</a:t>
            </a:r>
            <a:br>
              <a:rPr lang="ru-RU" sz="4000" b="1" i="1" dirty="0" smtClean="0"/>
            </a:br>
            <a:r>
              <a:rPr lang="ru-RU" sz="4000" b="1" i="1" dirty="0" smtClean="0"/>
              <a:t>Экономия 10-7=3 каравая</a:t>
            </a:r>
            <a:endParaRPr lang="ru-RU" sz="4000" b="1" dirty="0" smtClean="0"/>
          </a:p>
        </p:txBody>
      </p:sp>
      <p:pic>
        <p:nvPicPr>
          <p:cNvPr id="9" name="Picture 3" descr="C:\Users\Валерий\AppData\Local\Microsoft\Windows\Temporary Internet Files\Content.IE5\SB6KM23T\MC90025255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429000"/>
            <a:ext cx="1802282" cy="17785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/>
              <a:t>На графике, изображенном на рисунке, представлено изменение</a:t>
            </a:r>
            <a:br>
              <a:rPr lang="ru-RU" sz="2200" dirty="0"/>
            </a:br>
            <a:r>
              <a:rPr lang="ru-RU" sz="2200" dirty="0"/>
              <a:t>биржевой стоимости акций газодобывающей компании в первые</a:t>
            </a:r>
            <a:br>
              <a:rPr lang="ru-RU" sz="2200" dirty="0"/>
            </a:br>
            <a:r>
              <a:rPr lang="ru-RU" sz="2200" dirty="0"/>
              <a:t>две недели апреля. 3 апреля бизнесмен купил 14 акций, а продал их</a:t>
            </a:r>
            <a:br>
              <a:rPr lang="ru-RU" sz="2200" dirty="0"/>
            </a:br>
            <a:r>
              <a:rPr lang="ru-RU" sz="2200" dirty="0"/>
              <a:t>11 апреля. Какую прибыль получил бизнесмен?</a:t>
            </a: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426725" y="1389501"/>
            <a:ext cx="1393510" cy="259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179512" y="4548698"/>
            <a:ext cx="806489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Ответ: 500 </a:t>
            </a:r>
            <a:r>
              <a:rPr kumimoji="0" lang="ru-RU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14 - 250 </a:t>
            </a:r>
            <a:r>
              <a:rPr kumimoji="0" lang="ru-RU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14 = 250 </a:t>
            </a:r>
            <a:r>
              <a:rPr kumimoji="0" lang="ru-RU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14 = 3500 (рублей)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Измеряем высоту дерева около банка</a:t>
            </a:r>
            <a:endParaRPr lang="ru-RU" dirty="0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099" y="1556792"/>
            <a:ext cx="7868373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Измеряем высоту дерева около банка</a:t>
            </a:r>
            <a:endParaRPr lang="ru-RU" dirty="0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099" y="1556792"/>
            <a:ext cx="6212189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611560" y="5135215"/>
            <a:ext cx="763284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Решение: 1,7 /3 =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 (42 - 3),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1,7 * 39 /3,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 22.1 (м)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24308" y="3244334"/>
            <a:ext cx="50801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Конкурс «Аукцион» </a:t>
            </a:r>
            <a:endParaRPr lang="ru-RU" sz="4400" dirty="0"/>
          </a:p>
        </p:txBody>
      </p:sp>
      <p:pic>
        <p:nvPicPr>
          <p:cNvPr id="74754" name="Picture 2" descr="C:\Users\Валерий\AppData\Local\Microsoft\Windows\Temporary Internet Files\Content.IE5\XU430KTE\MP90044340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2088231" cy="3119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50 </a:t>
            </a:r>
            <a:endParaRPr lang="ru-RU" dirty="0"/>
          </a:p>
        </p:txBody>
      </p:sp>
      <p:pic>
        <p:nvPicPr>
          <p:cNvPr id="75779" name="Picture 3" descr="C:\Users\Валерий\AppData\Local\Microsoft\Windows\Temporary Internet Files\Content.IE5\XU430KTE\MC9000889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1410005" cy="1810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1) Встретились 2 бизнесмена  и поспорили: кто больше выиграл. Один продал товар на 50000 рублей , а его затраты составили 30000 рублей. Второй выторговал на 10000 рублей меньше, но и затратил собственных денег всего 20000рублей. Кто выиграл? </a:t>
            </a:r>
            <a:endParaRPr lang="ru-RU" sz="24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50 </a:t>
            </a:r>
            <a:endParaRPr lang="ru-RU" dirty="0"/>
          </a:p>
        </p:txBody>
      </p:sp>
      <p:pic>
        <p:nvPicPr>
          <p:cNvPr id="75779" name="Picture 3" descr="C:\Users\Валерий\AppData\Local\Microsoft\Windows\Temporary Internet Files\Content.IE5\XU430KTE\MC9000889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1410005" cy="1810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AutoNum type="arabicParenR"/>
            </a:pPr>
            <a:r>
              <a:rPr lang="ru-RU" sz="2400" b="1" dirty="0" smtClean="0"/>
              <a:t>Встретились </a:t>
            </a:r>
            <a:r>
              <a:rPr lang="ru-RU" sz="2400" b="1" dirty="0" smtClean="0"/>
              <a:t>2 бизнесмена  и поспорили: кто больше выиграл. Один продал товар на 50000 рублей , а его затраты составили 30000 рублей. Второй выторговал на 10000 рублей меньше, но и затратил собственных денег всего 20000рублей. Кто выиграл? </a:t>
            </a:r>
            <a:endParaRPr lang="ru-RU" sz="2400" b="1" dirty="0" smtClean="0"/>
          </a:p>
          <a:p>
            <a:pPr marL="457200" indent="-457200"/>
            <a:r>
              <a:rPr lang="ru-RU" sz="2400" b="1" dirty="0" smtClean="0">
                <a:solidFill>
                  <a:srgbClr val="FF0000"/>
                </a:solidFill>
              </a:rPr>
              <a:t>НИКТО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marL="457200" indent="-457200"/>
            <a:endParaRPr lang="ru-RU" sz="2400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50 </a:t>
            </a:r>
            <a:endParaRPr lang="ru-RU" dirty="0"/>
          </a:p>
        </p:txBody>
      </p:sp>
      <p:pic>
        <p:nvPicPr>
          <p:cNvPr id="75779" name="Picture 3" descr="C:\Users\Валерий\AppData\Local\Microsoft\Windows\Temporary Internet Files\Content.IE5\XU430KTE\MC9000889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1410005" cy="1810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2) Вы приобрели 100 лотерейных билетов по 300 рублей за один и стали продавать по 500 рублей. Какую прибыль вы получите, продав все билеты? </a:t>
            </a:r>
            <a:endParaRPr lang="ru-RU" sz="2400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50 </a:t>
            </a:r>
            <a:endParaRPr lang="ru-RU" dirty="0"/>
          </a:p>
        </p:txBody>
      </p:sp>
      <p:pic>
        <p:nvPicPr>
          <p:cNvPr id="75779" name="Picture 3" descr="C:\Users\Валерий\AppData\Local\Microsoft\Windows\Temporary Internet Files\Content.IE5\XU430KTE\MC9000889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1410005" cy="1810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2) Вы приобрели 100 лотерейных билетов по 300 рублей за один и стали продавать по 500 рублей. Какую прибыль вы получите, продав все билеты? </a:t>
            </a:r>
            <a:endParaRPr lang="ru-RU" sz="2400" b="1" dirty="0" smtClean="0"/>
          </a:p>
          <a:p>
            <a:r>
              <a:rPr lang="ru-RU" sz="3600" b="1" dirty="0" smtClean="0">
                <a:solidFill>
                  <a:srgbClr val="FF0000"/>
                </a:solidFill>
              </a:rPr>
              <a:t>20000 рублей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50 </a:t>
            </a:r>
            <a:endParaRPr lang="ru-RU" dirty="0"/>
          </a:p>
        </p:txBody>
      </p:sp>
      <p:pic>
        <p:nvPicPr>
          <p:cNvPr id="75779" name="Picture 3" descr="C:\Users\Валерий\AppData\Local\Microsoft\Windows\Temporary Internet Files\Content.IE5\XU430KTE\MC9000889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1410005" cy="1810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3) Один банкир – отец дал своему сыну 150 тысяч рублей, а второй своему -100 тысяч. Оказалось, что оба сына увеличили свой капитал всего на 150 тысяч рублей. Как это получилось? </a:t>
            </a:r>
            <a:endParaRPr lang="ru-RU" sz="2400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50 </a:t>
            </a:r>
            <a:endParaRPr lang="ru-RU" dirty="0"/>
          </a:p>
        </p:txBody>
      </p:sp>
      <p:pic>
        <p:nvPicPr>
          <p:cNvPr id="75779" name="Picture 3" descr="C:\Users\Валерий\AppData\Local\Microsoft\Windows\Temporary Internet Files\Content.IE5\XU430KTE\MC9000889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1410005" cy="1810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32316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3) Один банкир – отец дал своему сыну 150 тысяч рублей, а второй своему -100 тысяч. Оказалось, что оба сына увеличили свой капитал всего на 150 тысяч рублей. Как это получилось? </a:t>
            </a:r>
            <a:endParaRPr lang="ru-RU" sz="2400" b="1" dirty="0" smtClean="0"/>
          </a:p>
          <a:p>
            <a:r>
              <a:rPr lang="ru-RU" sz="3600" b="1" dirty="0" smtClean="0">
                <a:solidFill>
                  <a:srgbClr val="FF0000"/>
                </a:solidFill>
              </a:rPr>
              <a:t>дед, сын, внук.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Двенадцатиугольник 3"/>
          <p:cNvSpPr/>
          <p:nvPr/>
        </p:nvSpPr>
        <p:spPr>
          <a:xfrm>
            <a:off x="3059832" y="1916832"/>
            <a:ext cx="4392488" cy="4032448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Группе «Банка № 1»</a:t>
            </a: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092280" y="5229200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100 </a:t>
            </a:r>
            <a:endParaRPr lang="ru-RU" dirty="0"/>
          </a:p>
        </p:txBody>
      </p:sp>
      <p:pic>
        <p:nvPicPr>
          <p:cNvPr id="75779" name="Picture 3" descr="C:\Users\Валерий\AppData\Local\Microsoft\Windows\Temporary Internet Files\Content.IE5\XU430KTE\MC9000889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1410005" cy="1810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2 ) В ваш банк вложили 500 000 рублей под 10% годовых. Какую сумму вы </a:t>
            </a:r>
            <a:r>
              <a:rPr lang="ru-RU" sz="2400" b="1" dirty="0" smtClean="0"/>
              <a:t>выдадите </a:t>
            </a:r>
            <a:r>
              <a:rPr lang="ru-RU" sz="2400" b="1" dirty="0" smtClean="0"/>
              <a:t>через </a:t>
            </a:r>
            <a:r>
              <a:rPr lang="ru-RU" sz="2400" b="1" dirty="0" smtClean="0"/>
              <a:t>два года</a:t>
            </a:r>
            <a:r>
              <a:rPr lang="ru-RU" sz="2400" b="1" dirty="0" smtClean="0"/>
              <a:t>? </a:t>
            </a:r>
            <a:endParaRPr lang="ru-RU" sz="2400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100 </a:t>
            </a:r>
            <a:endParaRPr lang="ru-RU" dirty="0"/>
          </a:p>
        </p:txBody>
      </p:sp>
      <p:pic>
        <p:nvPicPr>
          <p:cNvPr id="75779" name="Picture 3" descr="C:\Users\Валерий\AppData\Local\Microsoft\Windows\Temporary Internet Files\Content.IE5\XU430KTE\MC9000889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1410005" cy="1810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2 ) В ваш банк вложили 500 000 рублей под 10% годовых. Какую сумму вы </a:t>
            </a:r>
            <a:r>
              <a:rPr lang="ru-RU" sz="2400" b="1" dirty="0" smtClean="0"/>
              <a:t>выдадите </a:t>
            </a:r>
            <a:r>
              <a:rPr lang="ru-RU" sz="2400" b="1" dirty="0" smtClean="0"/>
              <a:t>через </a:t>
            </a:r>
            <a:r>
              <a:rPr lang="ru-RU" sz="2400" b="1" dirty="0" smtClean="0"/>
              <a:t>два года</a:t>
            </a:r>
            <a:r>
              <a:rPr lang="ru-RU" sz="2400" b="1" dirty="0" smtClean="0"/>
              <a:t>? </a:t>
            </a:r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4800" b="1" dirty="0" smtClean="0">
                <a:solidFill>
                  <a:srgbClr val="FF0000"/>
                </a:solidFill>
              </a:rPr>
              <a:t>565000 рублей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100 </a:t>
            </a:r>
            <a:endParaRPr lang="ru-RU" dirty="0"/>
          </a:p>
        </p:txBody>
      </p:sp>
      <p:pic>
        <p:nvPicPr>
          <p:cNvPr id="75779" name="Picture 3" descr="C:\Users\Валерий\AppData\Local\Microsoft\Windows\Temporary Internet Files\Content.IE5\XU430KTE\MC9000889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1410005" cy="1810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3) В Ваш банк можно : а) вложить 80 тысяч и получить 100 тысяч рублей или вложить 20 тысяч, а получить – 30 тысяч рублей. Какой вариант выгоднее клиенту? </a:t>
            </a:r>
            <a:endParaRPr lang="ru-RU" sz="2400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100 </a:t>
            </a:r>
            <a:endParaRPr lang="ru-RU" dirty="0"/>
          </a:p>
        </p:txBody>
      </p:sp>
      <p:pic>
        <p:nvPicPr>
          <p:cNvPr id="75779" name="Picture 3" descr="C:\Users\Валерий\AppData\Local\Microsoft\Windows\Temporary Internet Files\Content.IE5\XU430KTE\MC9000889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1410005" cy="1810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413338"/>
            <a:ext cx="4572000" cy="298543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3) В Ваш банк можно : а) вложить 80 тысяч и получить 100 тысяч рублей или вложить 20 тысяч, а получить – 30 тысяч рублей. Какой вариант выгоднее клиенту? </a:t>
            </a:r>
            <a:endParaRPr lang="ru-RU" sz="2400" b="1" dirty="0" smtClean="0"/>
          </a:p>
          <a:p>
            <a:r>
              <a:rPr lang="ru-RU" sz="4400" b="1" dirty="0" smtClean="0">
                <a:solidFill>
                  <a:srgbClr val="FF0000"/>
                </a:solidFill>
              </a:rPr>
              <a:t>Второй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u="sng" dirty="0" smtClean="0"/>
              <a:t> «Отпуск»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107" name="Picture 11" descr="Решение задач. Нагаевой А. 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3000"/>
            <a:ext cx="7620000" cy="5715000"/>
          </a:xfrm>
          <a:prstGeom prst="rect">
            <a:avLst/>
          </a:prstGeom>
          <a:noFill/>
        </p:spPr>
      </p:pic>
      <p:pic>
        <p:nvPicPr>
          <p:cNvPr id="4109" name="Picture 13" descr="Урока : Обобщающий урок по теме: &quot;Теорема Пифагора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500437"/>
            <a:ext cx="3071834" cy="36773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u="sng" dirty="0" smtClean="0"/>
              <a:t> «Отпуск»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107" name="Picture 11" descr="Решение задач. Нагаевой А. 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3000"/>
            <a:ext cx="4357718" cy="3268289"/>
          </a:xfrm>
          <a:prstGeom prst="rect">
            <a:avLst/>
          </a:prstGeom>
          <a:noFill/>
        </p:spPr>
      </p:pic>
      <p:pic>
        <p:nvPicPr>
          <p:cNvPr id="91138" name="Picture 2" descr="Урока : Обобщающий урок по теме: &quot;Теорема Пифагора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500306"/>
            <a:ext cx="1981200" cy="165734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14612" y="5143512"/>
            <a:ext cx="1928826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3,75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4800">
                <a:solidFill>
                  <a:srgbClr val="FF0000"/>
                </a:solidFill>
              </a:rPr>
              <a:t>Спасибо за внимание!</a:t>
            </a:r>
          </a:p>
          <a:p>
            <a:pPr>
              <a:buFontTx/>
              <a:buNone/>
            </a:pPr>
            <a:endParaRPr lang="ru-RU"/>
          </a:p>
          <a:p>
            <a:pPr>
              <a:buFontTx/>
              <a:buNone/>
            </a:pPr>
            <a:endParaRPr lang="ru-RU"/>
          </a:p>
        </p:txBody>
      </p:sp>
      <p:pic>
        <p:nvPicPr>
          <p:cNvPr id="77828" name="Picture 4" descr="bravo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3644900"/>
            <a:ext cx="2232025" cy="15843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sz="4000" b="1" dirty="0" smtClean="0">
                <a:solidFill>
                  <a:schemeClr val="tx1"/>
                </a:solidFill>
              </a:rPr>
              <a:t>Чему равна сумма углов параллелограмма?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2.  </a:t>
            </a:r>
            <a:r>
              <a:rPr lang="ru-RU" sz="4000" b="1" dirty="0" smtClean="0">
                <a:solidFill>
                  <a:schemeClr val="tx1"/>
                </a:solidFill>
              </a:rPr>
              <a:t>Какая часть числа называется процентом? 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 2. На внимание и память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3</a:t>
            </a:r>
            <a:r>
              <a:rPr lang="ru-RU" dirty="0" smtClean="0"/>
              <a:t>.</a:t>
            </a:r>
            <a:r>
              <a:rPr lang="ru-RU" sz="4000" b="1" dirty="0" smtClean="0"/>
              <a:t> Сколько корней имеет квадратное уравнение, дискриминант которого меньше </a:t>
            </a:r>
            <a:r>
              <a:rPr lang="ru-RU" sz="4000" b="1" dirty="0" smtClean="0"/>
              <a:t>0?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Валерий\AppData\Local\Microsoft\Windows\Temporary Internet Files\Content.IE5\SB6KM23T\MP9004317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708920" cy="2708920"/>
          </a:xfrm>
          <a:prstGeom prst="rect">
            <a:avLst/>
          </a:prstGeom>
          <a:noFill/>
        </p:spPr>
      </p:pic>
      <p:sp>
        <p:nvSpPr>
          <p:cNvPr id="6" name="Двенадцатиугольник 5"/>
          <p:cNvSpPr/>
          <p:nvPr/>
        </p:nvSpPr>
        <p:spPr>
          <a:xfrm>
            <a:off x="467544" y="3356992"/>
            <a:ext cx="1008112" cy="936104"/>
          </a:xfrm>
          <a:prstGeom prst="dodecagon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2Left"/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516216" y="5661248"/>
            <a:ext cx="1872208" cy="9087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1006</TotalTime>
  <Words>1529</Words>
  <Application>Microsoft Office PowerPoint</Application>
  <PresentationFormat>Экран (4:3)</PresentationFormat>
  <Paragraphs>179</Paragraphs>
  <Slides>66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66</vt:i4>
      </vt:variant>
    </vt:vector>
  </HeadingPairs>
  <TitlesOfParts>
    <vt:vector size="67" baseType="lpstr">
      <vt:lpstr>Трек</vt:lpstr>
      <vt:lpstr>Математическая игра «ФИНАНСИСТЫ»</vt:lpstr>
      <vt:lpstr>Распределитесь на группы </vt:lpstr>
      <vt:lpstr>«тесты на профессиональную » пригодность»</vt:lpstr>
      <vt:lpstr>Тест 1. Умение рассчитать элементарную экономию на простейшем примере </vt:lpstr>
      <vt:lpstr>Тест 1. Умение рассчитать элементарную экономию на простейшем примере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Тест 2. На внимание и память </vt:lpstr>
      <vt:lpstr>«Отдых»</vt:lpstr>
      <vt:lpstr>Слайд 40</vt:lpstr>
      <vt:lpstr>Слайд 41</vt:lpstr>
      <vt:lpstr>Слайд 42</vt:lpstr>
      <vt:lpstr>Договор  банка с предприятием N</vt:lpstr>
      <vt:lpstr>Договор  банка с предприятием N</vt:lpstr>
      <vt:lpstr>На рисунке показанА ДИНАМИКА КУРСА ДОЛЛАРА</vt:lpstr>
      <vt:lpstr>На рисунке показанА ДИНАМИКА КУРСА ДОЛЛАРА</vt:lpstr>
      <vt:lpstr>На рисунке показано изменение цен на палладий в период с 18 ОКТября 2014 по 22 января 2015 (в рублях за грамм).</vt:lpstr>
      <vt:lpstr>На рисунке показано изменение цен на палладий в период с 6 ноября 2014 по 22 января 2015 (в рублях за грамм).</vt:lpstr>
      <vt:lpstr>На графике, изображенном на рисунке, представлено изменение биржевой стоимости акций газодобывающей компании в первые две недели апреля. 3 апреля бизнесмен купил 14 акций, а продал их 11 апреля. Какую прибыль получил бизнесмен?</vt:lpstr>
      <vt:lpstr>На графике, изображенном на рисунке, представлено изменение биржевой стоимости акций газодобывающей компании в первые две недели апреля. 3 апреля бизнесмен купил 14 акций, а продал их 11 апреля. Какую прибыль получил бизнесмен?</vt:lpstr>
      <vt:lpstr>Измеряем высоту дерева около банка</vt:lpstr>
      <vt:lpstr>Измеряем высоту дерева около банка</vt:lpstr>
      <vt:lpstr>Слайд 53</vt:lpstr>
      <vt:lpstr>50 </vt:lpstr>
      <vt:lpstr>50 </vt:lpstr>
      <vt:lpstr>50 </vt:lpstr>
      <vt:lpstr>50 </vt:lpstr>
      <vt:lpstr>50 </vt:lpstr>
      <vt:lpstr>50 </vt:lpstr>
      <vt:lpstr>100 </vt:lpstr>
      <vt:lpstr>100 </vt:lpstr>
      <vt:lpstr>100 </vt:lpstr>
      <vt:lpstr>100 </vt:lpstr>
      <vt:lpstr> «Отпуск» </vt:lpstr>
      <vt:lpstr> «Отпуск» </vt:lpstr>
      <vt:lpstr>Слайд 66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рисунке показано изменение цен на палладий в период с 10 по 23 сентября 2008 года (в рублях за грамм).</dc:title>
  <dc:creator>Валерий</dc:creator>
  <cp:lastModifiedBy>User</cp:lastModifiedBy>
  <cp:revision>90</cp:revision>
  <dcterms:created xsi:type="dcterms:W3CDTF">2011-11-20T06:28:05Z</dcterms:created>
  <dcterms:modified xsi:type="dcterms:W3CDTF">2015-01-22T20:25:54Z</dcterms:modified>
</cp:coreProperties>
</file>