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6" r:id="rId6"/>
    <p:sldId id="267" r:id="rId7"/>
    <p:sldId id="268" r:id="rId8"/>
    <p:sldId id="269" r:id="rId9"/>
    <p:sldId id="270" r:id="rId10"/>
    <p:sldId id="271" r:id="rId11"/>
    <p:sldId id="264" r:id="rId12"/>
    <p:sldId id="282" r:id="rId13"/>
    <p:sldId id="283" r:id="rId14"/>
    <p:sldId id="272" r:id="rId15"/>
    <p:sldId id="273" r:id="rId16"/>
    <p:sldId id="284" r:id="rId17"/>
    <p:sldId id="281" r:id="rId18"/>
    <p:sldId id="285" r:id="rId19"/>
    <p:sldId id="277" r:id="rId20"/>
    <p:sldId id="296" r:id="rId21"/>
    <p:sldId id="286" r:id="rId22"/>
    <p:sldId id="280" r:id="rId23"/>
    <p:sldId id="274" r:id="rId24"/>
    <p:sldId id="298" r:id="rId25"/>
    <p:sldId id="278" r:id="rId26"/>
    <p:sldId id="287" r:id="rId27"/>
    <p:sldId id="289" r:id="rId28"/>
    <p:sldId id="290" r:id="rId29"/>
    <p:sldId id="291" r:id="rId30"/>
    <p:sldId id="276" r:id="rId31"/>
    <p:sldId id="299" r:id="rId32"/>
    <p:sldId id="302" r:id="rId33"/>
    <p:sldId id="292" r:id="rId34"/>
    <p:sldId id="300" r:id="rId35"/>
    <p:sldId id="297" r:id="rId36"/>
    <p:sldId id="301" r:id="rId37"/>
    <p:sldId id="295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169" autoAdjust="0"/>
    <p:restoredTop sz="94660"/>
  </p:normalViewPr>
  <p:slideViewPr>
    <p:cSldViewPr>
      <p:cViewPr varScale="1">
        <p:scale>
          <a:sx n="60" d="100"/>
          <a:sy n="60" d="100"/>
        </p:scale>
        <p:origin x="-6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2000" b="0" i="0" baseline="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000" b="0" i="0" baseline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нравственного потенциала личности </a:t>
            </a:r>
            <a:r>
              <a:rPr lang="ru-RU" sz="2000" b="0" i="0" baseline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обучающегося  декоративно- прикладного </a:t>
            </a:r>
            <a:r>
              <a:rPr lang="ru-RU" sz="2000" b="0" i="0" baseline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кружка </a:t>
            </a:r>
            <a:endParaRPr lang="ru-RU" sz="2000" b="0" i="0" baseline="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000" b="0" i="0" baseline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«Умелые ручки»</a:t>
            </a:r>
            <a:endParaRPr lang="ru-RU" sz="2000" b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906517935258093"/>
          <c:y val="1.5716515735720655E-2"/>
        </c:manualLayout>
      </c:layout>
    </c:title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Лист3!$A$29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Лист3!$B$28:$D$28</c:f>
              <c:strCache>
                <c:ptCount val="3"/>
                <c:pt idx="0">
                  <c:v>Констатирующий этап</c:v>
                </c:pt>
                <c:pt idx="1">
                  <c:v>Формирующий этап</c:v>
                </c:pt>
                <c:pt idx="2">
                  <c:v>Заключительный этап</c:v>
                </c:pt>
              </c:strCache>
            </c:strRef>
          </c:cat>
          <c:val>
            <c:numRef>
              <c:f>Лист3!$B$29:$D$29</c:f>
              <c:numCache>
                <c:formatCode>0.00%</c:formatCode>
                <c:ptCount val="3"/>
                <c:pt idx="0">
                  <c:v>0.16600000000000004</c:v>
                </c:pt>
                <c:pt idx="1">
                  <c:v>8.300000000000006E-2</c:v>
                </c:pt>
                <c:pt idx="2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Лист3!$A$30</c:f>
              <c:strCache>
                <c:ptCount val="1"/>
                <c:pt idx="0">
                  <c:v>Средний </c:v>
                </c:pt>
              </c:strCache>
            </c:strRef>
          </c:tx>
          <c:cat>
            <c:strRef>
              <c:f>Лист3!$B$28:$D$28</c:f>
              <c:strCache>
                <c:ptCount val="3"/>
                <c:pt idx="0">
                  <c:v>Констатирующий этап</c:v>
                </c:pt>
                <c:pt idx="1">
                  <c:v>Формирующий этап</c:v>
                </c:pt>
                <c:pt idx="2">
                  <c:v>Заключительный этап</c:v>
                </c:pt>
              </c:strCache>
            </c:strRef>
          </c:cat>
          <c:val>
            <c:numRef>
              <c:f>Лист3!$B$30:$D$30</c:f>
              <c:numCache>
                <c:formatCode>0.00%</c:formatCode>
                <c:ptCount val="3"/>
                <c:pt idx="0" formatCode="0%">
                  <c:v>0.5</c:v>
                </c:pt>
                <c:pt idx="1">
                  <c:v>0.4160000000000002</c:v>
                </c:pt>
                <c:pt idx="2" formatCode="0%">
                  <c:v>0.25</c:v>
                </c:pt>
              </c:numCache>
            </c:numRef>
          </c:val>
        </c:ser>
        <c:ser>
          <c:idx val="2"/>
          <c:order val="2"/>
          <c:tx>
            <c:strRef>
              <c:f>Лист3!$A$31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Лист3!$B$28:$D$28</c:f>
              <c:strCache>
                <c:ptCount val="3"/>
                <c:pt idx="0">
                  <c:v>Констатирующий этап</c:v>
                </c:pt>
                <c:pt idx="1">
                  <c:v>Формирующий этап</c:v>
                </c:pt>
                <c:pt idx="2">
                  <c:v>Заключительный этап</c:v>
                </c:pt>
              </c:strCache>
            </c:strRef>
          </c:cat>
          <c:val>
            <c:numRef>
              <c:f>Лист3!$B$31:$D$31</c:f>
              <c:numCache>
                <c:formatCode>0.00%</c:formatCode>
                <c:ptCount val="3"/>
                <c:pt idx="0" formatCode="0%">
                  <c:v>0.33300000000000035</c:v>
                </c:pt>
                <c:pt idx="1">
                  <c:v>0.58300000000000007</c:v>
                </c:pt>
                <c:pt idx="2" formatCode="0%">
                  <c:v>0.75000000000000044</c:v>
                </c:pt>
              </c:numCache>
            </c:numRef>
          </c:val>
        </c:ser>
        <c:dLbls/>
        <c:shape val="box"/>
        <c:axId val="65521920"/>
        <c:axId val="67252224"/>
        <c:axId val="0"/>
      </c:bar3DChart>
      <c:catAx>
        <c:axId val="65521920"/>
        <c:scaling>
          <c:orientation val="minMax"/>
        </c:scaling>
        <c:axPos val="b"/>
        <c:majorTickMark val="none"/>
        <c:tickLblPos val="nextTo"/>
        <c:crossAx val="67252224"/>
        <c:crosses val="autoZero"/>
        <c:auto val="1"/>
        <c:lblAlgn val="ctr"/>
        <c:lblOffset val="100"/>
      </c:catAx>
      <c:valAx>
        <c:axId val="67252224"/>
        <c:scaling>
          <c:orientation val="minMax"/>
        </c:scaling>
        <c:axPos val="l"/>
        <c:majorGridlines/>
        <c:title>
          <c:layout/>
        </c:title>
        <c:numFmt formatCode="0.00%" sourceLinked="1"/>
        <c:majorTickMark val="none"/>
        <c:tickLblPos val="nextTo"/>
        <c:crossAx val="6552192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9.5869969378828121E-2"/>
          <c:y val="4.8025871766029245E-2"/>
          <c:w val="0.90413003062117436"/>
          <c:h val="0.82705005624296968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2010-2011 г.г.</c:v>
                </c:pt>
                <c:pt idx="1">
                  <c:v>2011-2012 г.г.</c:v>
                </c:pt>
                <c:pt idx="2">
                  <c:v>2012-2013 г.г.</c:v>
                </c:pt>
                <c:pt idx="3">
                  <c:v>Годы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17</c:v>
                </c:pt>
                <c:pt idx="2">
                  <c:v>21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2010-2011 г.г.</c:v>
                </c:pt>
                <c:pt idx="1">
                  <c:v>2011-2012 г.г.</c:v>
                </c:pt>
                <c:pt idx="2">
                  <c:v>2012-2013 г.г.</c:v>
                </c:pt>
                <c:pt idx="3">
                  <c:v>Годы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2010-2011 г.г.</c:v>
                </c:pt>
                <c:pt idx="1">
                  <c:v>2011-2012 г.г.</c:v>
                </c:pt>
                <c:pt idx="2">
                  <c:v>2012-2013 г.г.</c:v>
                </c:pt>
                <c:pt idx="3">
                  <c:v>Годы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/>
        <c:axId val="85788544"/>
        <c:axId val="85790080"/>
      </c:barChart>
      <c:catAx>
        <c:axId val="85788544"/>
        <c:scaling>
          <c:orientation val="minMax"/>
        </c:scaling>
        <c:axPos val="b"/>
        <c:numFmt formatCode="General" sourceLinked="1"/>
        <c:tickLblPos val="nextTo"/>
        <c:crossAx val="85790080"/>
        <c:crosses val="autoZero"/>
        <c:auto val="1"/>
        <c:lblAlgn val="ctr"/>
        <c:lblOffset val="100"/>
      </c:catAx>
      <c:valAx>
        <c:axId val="85790080"/>
        <c:scaling>
          <c:orientation val="minMax"/>
        </c:scaling>
        <c:axPos val="l"/>
        <c:majorGridlines/>
        <c:numFmt formatCode="General" sourceLinked="1"/>
        <c:tickLblPos val="nextTo"/>
        <c:crossAx val="85788544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7.9351890224248309E-2"/>
          <c:y val="4.0345440690881376E-2"/>
          <c:w val="0.90413003062117481"/>
          <c:h val="0.82705005624296968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Столбец5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2010-2011 г.г.</c:v>
                </c:pt>
                <c:pt idx="1">
                  <c:v>2011-2012 г.г.</c:v>
                </c:pt>
                <c:pt idx="2">
                  <c:v>2012-2013 г.г.</c:v>
                </c:pt>
                <c:pt idx="3">
                  <c:v>Годы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7</c:v>
                </c:pt>
                <c:pt idx="2">
                  <c:v>10</c:v>
                </c:pt>
                <c:pt idx="3" formatCode="@">
                  <c:v>0</c:v>
                </c:pt>
              </c:numCache>
            </c:numRef>
          </c:val>
        </c:ser>
        <c:dLbls/>
        <c:axId val="85817984"/>
        <c:axId val="85819776"/>
      </c:barChart>
      <c:catAx>
        <c:axId val="85817984"/>
        <c:scaling>
          <c:orientation val="minMax"/>
        </c:scaling>
        <c:axPos val="b"/>
        <c:numFmt formatCode="General" sourceLinked="1"/>
        <c:tickLblPos val="nextTo"/>
        <c:crossAx val="85819776"/>
        <c:crosses val="autoZero"/>
        <c:auto val="1"/>
        <c:lblAlgn val="ctr"/>
        <c:lblOffset val="100"/>
      </c:catAx>
      <c:valAx>
        <c:axId val="85819776"/>
        <c:scaling>
          <c:orientation val="minMax"/>
        </c:scaling>
        <c:axPos val="l"/>
        <c:majorGridlines/>
        <c:numFmt formatCode="General" sourceLinked="1"/>
        <c:tickLblPos val="nextTo"/>
        <c:crossAx val="85817984"/>
        <c:crosses val="autoZero"/>
        <c:crossBetween val="between"/>
      </c:valAx>
    </c:plotArea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71438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18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Комитет   Образования  г. Улан-Удэ  Республики Бурятия </a:t>
            </a:r>
            <a:br>
              <a:rPr lang="ru-RU" sz="18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МБОУ  ДОД  Детский подростковый центр «Радуга»г.Улан-Удэ</a:t>
            </a:r>
            <a:endParaRPr lang="ru-RU" sz="18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00496" y="1428736"/>
            <a:ext cx="4991104" cy="489586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000" dirty="0" smtClean="0">
              <a:latin typeface="Georgia" pitchFamily="18" charset="0"/>
            </a:endParaRPr>
          </a:p>
          <a:p>
            <a:pPr algn="r">
              <a:buNone/>
            </a:pPr>
            <a:r>
              <a:rPr lang="ru-RU" sz="2000" i="1" dirty="0" smtClean="0">
                <a:latin typeface="Georgia" pitchFamily="18" charset="0"/>
                <a:ea typeface="Gungsuh" pitchFamily="18" charset="-127"/>
              </a:rPr>
              <a:t>Любовь к искусству – вечное горение,</a:t>
            </a:r>
            <a:endParaRPr lang="ru-RU" sz="2000" dirty="0" smtClean="0">
              <a:latin typeface="Georgia" pitchFamily="18" charset="0"/>
              <a:ea typeface="Gungsuh" pitchFamily="18" charset="-127"/>
            </a:endParaRPr>
          </a:p>
          <a:p>
            <a:pPr algn="r">
              <a:buNone/>
            </a:pPr>
            <a:r>
              <a:rPr lang="ru-RU" sz="2000" i="1" dirty="0" smtClean="0">
                <a:latin typeface="Georgia" pitchFamily="18" charset="0"/>
                <a:ea typeface="Gungsuh" pitchFamily="18" charset="-127"/>
              </a:rPr>
              <a:t>Художнику как сладостное бремя,</a:t>
            </a:r>
            <a:endParaRPr lang="ru-RU" sz="2000" dirty="0" smtClean="0">
              <a:latin typeface="Georgia" pitchFamily="18" charset="0"/>
              <a:ea typeface="Gungsuh" pitchFamily="18" charset="-127"/>
            </a:endParaRPr>
          </a:p>
          <a:p>
            <a:pPr algn="r">
              <a:buNone/>
            </a:pPr>
            <a:r>
              <a:rPr lang="ru-RU" sz="2000" i="1" dirty="0" smtClean="0">
                <a:latin typeface="Georgia" pitchFamily="18" charset="0"/>
                <a:ea typeface="Gungsuh" pitchFamily="18" charset="-127"/>
              </a:rPr>
              <a:t>Творенье рук – источник наслаждения,</a:t>
            </a:r>
            <a:endParaRPr lang="ru-RU" sz="2000" dirty="0" smtClean="0">
              <a:latin typeface="Georgia" pitchFamily="18" charset="0"/>
              <a:ea typeface="Gungsuh" pitchFamily="18" charset="-127"/>
            </a:endParaRPr>
          </a:p>
          <a:p>
            <a:pPr algn="r">
              <a:buNone/>
            </a:pPr>
            <a:r>
              <a:rPr lang="ru-RU" sz="2000" i="1" dirty="0" smtClean="0">
                <a:latin typeface="Georgia" pitchFamily="18" charset="0"/>
                <a:ea typeface="Gungsuh" pitchFamily="18" charset="-127"/>
              </a:rPr>
              <a:t>Излечит душу и заполнит время</a:t>
            </a:r>
            <a:endParaRPr lang="ru-RU" sz="2000" dirty="0" smtClean="0">
              <a:latin typeface="Georgia" pitchFamily="18" charset="0"/>
              <a:ea typeface="Gungsuh" pitchFamily="18" charset="-127"/>
            </a:endParaRPr>
          </a:p>
          <a:p>
            <a:pPr algn="ctr">
              <a:buNone/>
            </a:pPr>
            <a:endParaRPr lang="ru-RU" sz="2000" dirty="0" smtClean="0">
              <a:latin typeface="Georgia" pitchFamily="18" charset="0"/>
              <a:ea typeface="Gungsuh" pitchFamily="18" charset="-127"/>
            </a:endParaRPr>
          </a:p>
          <a:p>
            <a:pPr algn="ctr">
              <a:buNone/>
            </a:pPr>
            <a:endParaRPr lang="ru-RU" sz="2000" dirty="0" smtClean="0">
              <a:latin typeface="Georgia" pitchFamily="18" charset="0"/>
              <a:ea typeface="Gungsuh" pitchFamily="18" charset="-127"/>
            </a:endParaRPr>
          </a:p>
          <a:p>
            <a:pPr algn="ctr">
              <a:buNone/>
            </a:pPr>
            <a:endParaRPr lang="ru-RU" sz="2000" dirty="0" smtClean="0">
              <a:latin typeface="Georgia" pitchFamily="18" charset="0"/>
              <a:ea typeface="Gungsuh" pitchFamily="18" charset="-127"/>
            </a:endParaRPr>
          </a:p>
          <a:p>
            <a:pPr algn="ctr">
              <a:buNone/>
            </a:pPr>
            <a:r>
              <a:rPr lang="ru-RU" sz="2000" dirty="0" smtClean="0">
                <a:latin typeface="Georgia" pitchFamily="18" charset="0"/>
                <a:ea typeface="Gungsuh" pitchFamily="18" charset="-127"/>
              </a:rPr>
              <a:t> </a:t>
            </a:r>
            <a:r>
              <a:rPr lang="ru-RU" b="1" i="1" u="sng" dirty="0" smtClean="0">
                <a:solidFill>
                  <a:schemeClr val="bg1"/>
                </a:solidFill>
                <a:latin typeface="Georgia" pitchFamily="18" charset="0"/>
                <a:ea typeface="Gungsuh" pitchFamily="18" charset="-127"/>
              </a:rPr>
              <a:t>Доржиева </a:t>
            </a:r>
            <a:r>
              <a:rPr lang="ru-RU" b="1" i="1" u="sng" dirty="0" err="1" smtClean="0">
                <a:solidFill>
                  <a:schemeClr val="bg1"/>
                </a:solidFill>
                <a:latin typeface="Georgia" pitchFamily="18" charset="0"/>
                <a:ea typeface="Gungsuh" pitchFamily="18" charset="-127"/>
              </a:rPr>
              <a:t>Дашима</a:t>
            </a:r>
            <a:r>
              <a:rPr lang="ru-RU" b="1" i="1" u="sng" dirty="0" smtClean="0">
                <a:solidFill>
                  <a:schemeClr val="bg1"/>
                </a:solidFill>
                <a:latin typeface="Georgia" pitchFamily="18" charset="0"/>
                <a:ea typeface="Gungsuh" pitchFamily="18" charset="-127"/>
              </a:rPr>
              <a:t> </a:t>
            </a:r>
            <a:r>
              <a:rPr lang="ru-RU" b="1" i="1" u="sng" dirty="0" err="1" smtClean="0">
                <a:solidFill>
                  <a:schemeClr val="bg1"/>
                </a:solidFill>
                <a:latin typeface="Georgia" pitchFamily="18" charset="0"/>
                <a:ea typeface="Gungsuh" pitchFamily="18" charset="-127"/>
              </a:rPr>
              <a:t>Гомбодоржиевна</a:t>
            </a:r>
            <a:endParaRPr lang="ru-RU" b="1" i="1" u="sng" dirty="0" smtClean="0">
              <a:solidFill>
                <a:schemeClr val="bg1"/>
              </a:solidFill>
              <a:latin typeface="Georgia" pitchFamily="18" charset="0"/>
              <a:ea typeface="Gungsuh" pitchFamily="18" charset="-127"/>
            </a:endParaRPr>
          </a:p>
          <a:p>
            <a:pPr algn="ctr">
              <a:buNone/>
            </a:pPr>
            <a:r>
              <a:rPr lang="ru-RU" sz="1800" dirty="0" smtClean="0">
                <a:latin typeface="Georgia" pitchFamily="18" charset="0"/>
                <a:ea typeface="Gungsuh" pitchFamily="18" charset="-127"/>
              </a:rPr>
              <a:t>Руководитель кружка </a:t>
            </a:r>
          </a:p>
          <a:p>
            <a:pPr algn="ctr">
              <a:buNone/>
            </a:pPr>
            <a:r>
              <a:rPr lang="ru-RU" sz="1800" dirty="0" smtClean="0">
                <a:latin typeface="Georgia" pitchFamily="18" charset="0"/>
                <a:ea typeface="Gungsuh" pitchFamily="18" charset="-127"/>
              </a:rPr>
              <a:t> декоративно- прикладного искусства</a:t>
            </a:r>
          </a:p>
          <a:p>
            <a:pPr algn="ctr">
              <a:buNone/>
            </a:pPr>
            <a:r>
              <a:rPr lang="ru-RU" sz="1800" dirty="0" smtClean="0">
                <a:latin typeface="Georgia" pitchFamily="18" charset="0"/>
                <a:ea typeface="Gungsuh" pitchFamily="18" charset="-127"/>
              </a:rPr>
              <a:t>«Умелые руки»</a:t>
            </a:r>
            <a:endParaRPr lang="ru-RU" sz="1800" dirty="0">
              <a:latin typeface="Georgia" pitchFamily="18" charset="0"/>
              <a:ea typeface="Gungsuh" pitchFamily="18" charset="-127"/>
            </a:endParaRPr>
          </a:p>
        </p:txBody>
      </p:sp>
      <p:pic>
        <p:nvPicPr>
          <p:cNvPr id="1026" name="Picture 2" descr="C:\Users\OEM\Desktop\коллеги\DSCF418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5786" y="1714488"/>
            <a:ext cx="2857520" cy="4572032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57161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err="1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Общеразвивающая</a:t>
            </a:r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программа</a:t>
            </a:r>
            <a:b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дополнительного образования детей</a:t>
            </a:r>
            <a:b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</a:t>
            </a:r>
            <a:b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декоративно- прикладного искусства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2000" dirty="0" smtClean="0">
                <a:latin typeface="Georgia" pitchFamily="18" charset="0"/>
              </a:rPr>
              <a:t>      На протяжении веков руками, умом и талантом людей создавалось народное искусство - неиссякаемой источник фантазии, вкуса, форм, цветовых сочетаний и узоров. Из глубин истории пришло к нам</a:t>
            </a:r>
            <a:r>
              <a:rPr lang="ru-RU" sz="2000" b="1" i="1" dirty="0" smtClean="0">
                <a:latin typeface="Georgia" pitchFamily="18" charset="0"/>
              </a:rPr>
              <a:t> рукоделие</a:t>
            </a:r>
            <a:r>
              <a:rPr lang="ru-RU" sz="2000" dirty="0" smtClean="0">
                <a:latin typeface="Georgia" pitchFamily="18" charset="0"/>
              </a:rPr>
              <a:t>. 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3075" name="Picture 3" descr="G:\1\IMG_21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50" y="2000250"/>
            <a:ext cx="4714878" cy="3143250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1\IMGP017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3929090" cy="3500462"/>
          </a:xfrm>
          <a:prstGeom prst="rect">
            <a:avLst/>
          </a:prstGeom>
          <a:noFill/>
          <a:ln>
            <a:solidFill>
              <a:srgbClr val="FFC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Picture 5" descr="IMGP017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85918" y="3357562"/>
            <a:ext cx="3929090" cy="3286172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57166"/>
            <a:ext cx="4343400" cy="5967434"/>
          </a:xfrm>
        </p:spPr>
        <p:txBody>
          <a:bodyPr>
            <a:normAutofit fontScale="925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1600" dirty="0" smtClean="0"/>
              <a:t>      </a:t>
            </a:r>
            <a:r>
              <a:rPr lang="ru-RU" sz="2000" dirty="0" smtClean="0">
                <a:latin typeface="Georgia" pitchFamily="18" charset="0"/>
              </a:rPr>
              <a:t>Многие поколения мастериц-рукодельниц создавали прекрасные узоры и технические приемы исполнения, выработали устойчивые особенности национального творчества. Предаваясь из поколения в поколение, из рук в руки, народное искусство всегда было и остается почвой для общения, неисчерпаемым источником познания истории и культуры. </a:t>
            </a:r>
          </a:p>
          <a:p>
            <a:endParaRPr lang="ru-RU" sz="16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34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Бурятские национальные куклы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3074" name="Picture 2" descr="G:\1\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42976" y="1285860"/>
            <a:ext cx="6883426" cy="5162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Доржиева ДГ грамоты\img0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2643182"/>
            <a:ext cx="4333876" cy="3908453"/>
          </a:xfrm>
          <a:prstGeom prst="rect">
            <a:avLst/>
          </a:prstGeom>
          <a:noFill/>
        </p:spPr>
      </p:pic>
      <p:pic>
        <p:nvPicPr>
          <p:cNvPr id="2050" name="Picture 2" descr="H:\Д.Г.Доржиева\доржиева Д.Г фото\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57620" y="357166"/>
            <a:ext cx="5057780" cy="37933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34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Пояснительная записка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6182" y="1357298"/>
            <a:ext cx="5205418" cy="5286412"/>
          </a:xfrm>
        </p:spPr>
        <p:txBody>
          <a:bodyPr>
            <a:normAutofit fontScale="475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4500" dirty="0" smtClean="0">
                <a:latin typeface="Georgia" pitchFamily="18" charset="0"/>
              </a:rPr>
              <a:t>       Работаю по модернизированной программе «Умелые руки», которая  позволяет ознакомить сегодняшнего подростка с основами декоративно- прикладного искусства через деятельность, значимую  для обоих - учителя и ученика, освоить их и принять. Эта программа адресована современному ребенку, </a:t>
            </a:r>
            <a:r>
              <a:rPr lang="ru-RU" sz="4500" dirty="0" err="1" smtClean="0">
                <a:latin typeface="Georgia" pitchFamily="18" charset="0"/>
              </a:rPr>
              <a:t>деятельностный</a:t>
            </a:r>
            <a:r>
              <a:rPr lang="ru-RU" sz="4500" dirty="0" smtClean="0">
                <a:latin typeface="Georgia" pitchFamily="18" charset="0"/>
              </a:rPr>
              <a:t> характер обучения и конкретный материальный продукт, созданный собственными руками  обучающегося, способствуют освоению знаний и умений. </a:t>
            </a:r>
            <a:endParaRPr lang="ru-RU" dirty="0"/>
          </a:p>
        </p:txBody>
      </p:sp>
      <p:pic>
        <p:nvPicPr>
          <p:cNvPr id="2050" name="Picture 2" descr="G:\1\20141212_1408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1785926"/>
            <a:ext cx="3910010" cy="3830255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Актуальность программы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343400" cy="5181616"/>
          </a:xfrm>
        </p:spPr>
        <p:txBody>
          <a:bodyPr>
            <a:normAutofit fontScale="625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4200" dirty="0" smtClean="0">
                <a:latin typeface="Georgia" pitchFamily="18" charset="0"/>
              </a:rPr>
              <a:t>    </a:t>
            </a:r>
            <a:r>
              <a:rPr lang="ru-RU" sz="3600" dirty="0" smtClean="0">
                <a:latin typeface="Georgia" pitchFamily="18" charset="0"/>
              </a:rPr>
              <a:t>Актуальность программы    «Умелые руки» заключаются в том, что в современных условиях особую социально-педагогическую значимость приобретает проблема подготовки молодого поколения к трудовой деятельности, всестороннего раскрытия его индивидуально-творческого потенциала.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  <p:pic>
        <p:nvPicPr>
          <p:cNvPr id="4099" name="Picture 3" descr="G:\Доржиева ДГ грамоты\img0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00100" y="1357298"/>
            <a:ext cx="3335828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G:\1\20141212_1408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0" y="3071810"/>
            <a:ext cx="4343400" cy="3257550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146" name="Picture 2" descr="G:\1\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8" y="571479"/>
            <a:ext cx="4643470" cy="34826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34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цели программы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343400" cy="5572164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170000"/>
              </a:lnSpc>
              <a:buNone/>
            </a:pPr>
            <a:r>
              <a:rPr lang="ru-RU" dirty="0" smtClean="0">
                <a:latin typeface="Georgia" pitchFamily="18" charset="0"/>
              </a:rPr>
              <a:t>    </a:t>
            </a:r>
            <a:r>
              <a:rPr lang="ru-RU" sz="3400" dirty="0" smtClean="0">
                <a:latin typeface="Georgia" pitchFamily="18" charset="0"/>
              </a:rPr>
              <a:t>Способствовать развитию творческих способностей каждого ребёнка через приобщение к декоративно-прикладному искусству. </a:t>
            </a:r>
            <a:r>
              <a:rPr lang="ru-RU" dirty="0" smtClean="0">
                <a:latin typeface="Georgia" pitchFamily="18" charset="0"/>
              </a:rPr>
              <a:t>Программа рассчитана на </a:t>
            </a:r>
          </a:p>
          <a:p>
            <a:pPr algn="ctr">
              <a:lnSpc>
                <a:spcPct val="170000"/>
              </a:lnSpc>
              <a:buNone/>
            </a:pPr>
            <a:r>
              <a:rPr lang="ru-RU" dirty="0" smtClean="0">
                <a:latin typeface="Georgia" pitchFamily="18" charset="0"/>
              </a:rPr>
              <a:t>2 года обучения:</a:t>
            </a:r>
          </a:p>
          <a:p>
            <a:pPr algn="ctr">
              <a:lnSpc>
                <a:spcPct val="170000"/>
              </a:lnSpc>
            </a:pPr>
            <a:r>
              <a:rPr lang="ru-RU" dirty="0" smtClean="0">
                <a:latin typeface="Georgia" pitchFamily="18" charset="0"/>
              </a:rPr>
              <a:t>1-ый год обучения -144часа ;</a:t>
            </a:r>
          </a:p>
          <a:p>
            <a:pPr algn="ctr">
              <a:lnSpc>
                <a:spcPct val="170000"/>
              </a:lnSpc>
            </a:pPr>
            <a:r>
              <a:rPr lang="ru-RU" dirty="0" smtClean="0">
                <a:latin typeface="Georgia" pitchFamily="18" charset="0"/>
              </a:rPr>
              <a:t>2-ой год обучения-216 часов.</a:t>
            </a:r>
          </a:p>
          <a:p>
            <a:pPr algn="ctr">
              <a:lnSpc>
                <a:spcPct val="150000"/>
              </a:lnSpc>
              <a:buNone/>
            </a:pPr>
            <a:endParaRPr lang="ru-RU" dirty="0" smtClean="0"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7171" name="Picture 3" descr="G:\1\IMGP07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8" y="1643050"/>
            <a:ext cx="4838704" cy="3962413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Аппликация из ткани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8194" name="Picture 2" descr="G:\1\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4348" y="1142984"/>
            <a:ext cx="7643866" cy="54399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85725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задачи программы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1142984"/>
            <a:ext cx="4776790" cy="5500726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Georgia" pitchFamily="18" charset="0"/>
              </a:rPr>
              <a:t>-учить детей терпению и настойчивости в достижении цели;</a:t>
            </a:r>
          </a:p>
          <a:p>
            <a:pPr algn="ctr">
              <a:lnSpc>
                <a:spcPct val="80000"/>
              </a:lnSpc>
              <a:buFontTx/>
              <a:buChar char="-"/>
            </a:pPr>
            <a:r>
              <a:rPr lang="ru-RU" sz="2000" dirty="0" smtClean="0">
                <a:latin typeface="Georgia" pitchFamily="18" charset="0"/>
              </a:rPr>
              <a:t>-прививать и совершенствовать у детей такие качества, как  трудолюбие, внимательность, аккуратность, чувство меры;</a:t>
            </a:r>
          </a:p>
          <a:p>
            <a:pPr algn="ctr">
              <a:lnSpc>
                <a:spcPct val="80000"/>
              </a:lnSpc>
              <a:buFontTx/>
              <a:buChar char="-"/>
            </a:pPr>
            <a:r>
              <a:rPr lang="ru-RU" sz="2000" dirty="0" smtClean="0">
                <a:latin typeface="Georgia" pitchFamily="18" charset="0"/>
              </a:rPr>
              <a:t>-познакомить с различными материалами, используемые для создания различных поделок декоративно-прикладного творчества, их особенностями и возможностями;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Georgia" pitchFamily="18" charset="0"/>
              </a:rPr>
              <a:t>- развивать творческую фантазию;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Georgia" pitchFamily="18" charset="0"/>
              </a:rPr>
              <a:t>-научить планировать свою работу, корректировать и оценивать свой труд;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Georgia" pitchFamily="18" charset="0"/>
              </a:rPr>
              <a:t> -обучить умению оформлять выполненные работы;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Georgia" pitchFamily="18" charset="0"/>
              </a:rPr>
              <a:t>-учить видеть и ценить красоту вокруг.</a:t>
            </a:r>
          </a:p>
          <a:p>
            <a:endParaRPr lang="ru-RU" sz="1800" dirty="0">
              <a:latin typeface="Georgia" pitchFamily="18" charset="0"/>
            </a:endParaRPr>
          </a:p>
        </p:txBody>
      </p:sp>
      <p:pic>
        <p:nvPicPr>
          <p:cNvPr id="9218" name="Picture 2" descr="G:\Доржиева ДГ грамоты\img0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35" y="1357298"/>
            <a:ext cx="3565312" cy="49673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ОБЩИЕ СВЕДЕНИЯ</a:t>
            </a:r>
            <a:r>
              <a:rPr lang="ru-RU" sz="20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000" dirty="0" smtClean="0">
                <a:latin typeface="Gungsuh" pitchFamily="18" charset="-127"/>
                <a:ea typeface="Gungsuh" pitchFamily="18" charset="-127"/>
              </a:rPr>
            </a:br>
            <a:endParaRPr lang="ru-RU" sz="2000" dirty="0"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481514" cy="5286412"/>
          </a:xfrm>
        </p:spPr>
        <p:txBody>
          <a:bodyPr>
            <a:normAutofit fontScale="92500" lnSpcReduction="10000"/>
          </a:bodyPr>
          <a:lstStyle/>
          <a:p>
            <a:pPr lvl="0" algn="ctr"/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Ф.И.О.</a:t>
            </a:r>
            <a:r>
              <a:rPr lang="ru-RU" sz="2400" dirty="0" smtClean="0">
                <a:latin typeface="Georgia" pitchFamily="18" charset="0"/>
              </a:rPr>
              <a:t>– </a:t>
            </a:r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Доржиева </a:t>
            </a:r>
            <a:r>
              <a:rPr lang="ru-RU" sz="2400" dirty="0" err="1" smtClean="0">
                <a:solidFill>
                  <a:schemeClr val="bg1"/>
                </a:solidFill>
                <a:latin typeface="Georgia" pitchFamily="18" charset="0"/>
              </a:rPr>
              <a:t>Дашима</a:t>
            </a:r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Georgia" pitchFamily="18" charset="0"/>
              </a:rPr>
              <a:t>Гомбодоржиевна</a:t>
            </a:r>
            <a:endParaRPr lang="ru-RU" sz="2400" dirty="0" smtClean="0">
              <a:solidFill>
                <a:schemeClr val="bg1"/>
              </a:solidFill>
              <a:latin typeface="Georgia" pitchFamily="18" charset="0"/>
            </a:endParaRPr>
          </a:p>
          <a:p>
            <a:pPr lvl="0" algn="ctr"/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год и дата рождения </a:t>
            </a:r>
            <a:r>
              <a:rPr lang="ru-RU" sz="2400" dirty="0" smtClean="0">
                <a:latin typeface="Georgia" pitchFamily="18" charset="0"/>
              </a:rPr>
              <a:t>– </a:t>
            </a:r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11.02.1966г.</a:t>
            </a:r>
          </a:p>
          <a:p>
            <a:pPr lvl="0" algn="ctr"/>
            <a:r>
              <a:rPr lang="ru-RU" sz="2400" dirty="0" smtClean="0">
                <a:latin typeface="Georgia" pitchFamily="18" charset="0"/>
              </a:rPr>
              <a:t>образование – </a:t>
            </a:r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высшее, Бурятский государственный университет, 2004г</a:t>
            </a:r>
            <a:r>
              <a:rPr lang="ru-RU" sz="2400" dirty="0" smtClean="0">
                <a:latin typeface="Georgia" pitchFamily="18" charset="0"/>
              </a:rPr>
              <a:t>.</a:t>
            </a:r>
          </a:p>
          <a:p>
            <a:pPr lvl="0" algn="ctr"/>
            <a:r>
              <a:rPr lang="ru-RU" sz="2400" dirty="0" smtClean="0">
                <a:latin typeface="Georgia" pitchFamily="18" charset="0"/>
              </a:rPr>
              <a:t>специальность, квалификация по диплому – </a:t>
            </a:r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учитель технологии и предпринимательства.</a:t>
            </a:r>
          </a:p>
          <a:p>
            <a:pPr lvl="0" algn="ctr"/>
            <a:r>
              <a:rPr lang="ru-RU" sz="2400" dirty="0" smtClean="0">
                <a:latin typeface="Georgia" pitchFamily="18" charset="0"/>
              </a:rPr>
              <a:t>место работы– </a:t>
            </a:r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МБОУ ДОД</a:t>
            </a:r>
          </a:p>
          <a:p>
            <a:pPr lvl="0" algn="ctr">
              <a:buNone/>
            </a:pPr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 «Детский подростковый центр «Радуга» г. Улан-Удэ Республика Бурятия</a:t>
            </a:r>
          </a:p>
          <a:p>
            <a:endParaRPr lang="ru-RU" dirty="0"/>
          </a:p>
        </p:txBody>
      </p:sp>
      <p:pic>
        <p:nvPicPr>
          <p:cNvPr id="2050" name="Picture 2" descr="G:\1\IMG_55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625" y="2371129"/>
            <a:ext cx="3919538" cy="2939654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8578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Формы работы с детьми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Georgia" pitchFamily="18" charset="0"/>
              </a:rPr>
              <a:t>игра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 коллективная работа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беседа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индивидуально-практическая работа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экскурсия в дома творчества г. Улан-Удэ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обзорная лекция</a:t>
            </a:r>
          </a:p>
          <a:p>
            <a:endParaRPr lang="ru-RU" dirty="0"/>
          </a:p>
        </p:txBody>
      </p:sp>
      <p:pic>
        <p:nvPicPr>
          <p:cNvPr id="5" name="Picture 4" descr="Изображение 0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4800" y="2000240"/>
            <a:ext cx="4552952" cy="3542373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34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                        Плетение из газет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10242" name="Picture 2" descr="G:\1\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2143116"/>
            <a:ext cx="6429420" cy="4248165"/>
          </a:xfrm>
          <a:prstGeom prst="rect">
            <a:avLst/>
          </a:prstGeom>
          <a:noFill/>
        </p:spPr>
      </p:pic>
      <p:pic>
        <p:nvPicPr>
          <p:cNvPr id="10243" name="Picture 3" descr="G:\1\20141212_14402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43636" y="357166"/>
            <a:ext cx="2733666" cy="2967038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34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Ожидаемые результаты освоения программы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343400" cy="571501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ru-RU" sz="2000" dirty="0" smtClean="0"/>
          </a:p>
          <a:p>
            <a:pPr algn="ctr">
              <a:lnSpc>
                <a:spcPct val="120000"/>
              </a:lnSpc>
            </a:pPr>
            <a:r>
              <a:rPr lang="ru-RU" sz="2000" dirty="0" smtClean="0">
                <a:latin typeface="Bookman Old Style" pitchFamily="18" charset="0"/>
                <a:cs typeface="Times New Roman" pitchFamily="18" charset="0"/>
              </a:rPr>
              <a:t>владение основными технологическими приемами и навыками работы с различными материалами </a:t>
            </a:r>
          </a:p>
          <a:p>
            <a:pPr algn="ctr">
              <a:lnSpc>
                <a:spcPct val="120000"/>
              </a:lnSpc>
            </a:pPr>
            <a:r>
              <a:rPr lang="ru-RU" sz="2000" dirty="0" smtClean="0">
                <a:latin typeface="Bookman Old Style" pitchFamily="18" charset="0"/>
                <a:cs typeface="Times New Roman" pitchFamily="18" charset="0"/>
              </a:rPr>
              <a:t>знание традиций рукоделия и народных ремесел</a:t>
            </a:r>
          </a:p>
          <a:p>
            <a:pPr algn="ctr">
              <a:lnSpc>
                <a:spcPct val="120000"/>
              </a:lnSpc>
            </a:pPr>
            <a:r>
              <a:rPr lang="ru-RU" sz="2000" dirty="0" smtClean="0">
                <a:latin typeface="Bookman Old Style" pitchFamily="18" charset="0"/>
                <a:cs typeface="Times New Roman" pitchFamily="18" charset="0"/>
              </a:rPr>
              <a:t>умение изготовить поделки на выставку детского творчества</a:t>
            </a:r>
          </a:p>
          <a:p>
            <a:pPr algn="ctr">
              <a:lnSpc>
                <a:spcPct val="120000"/>
              </a:lnSpc>
            </a:pPr>
            <a:r>
              <a:rPr lang="ru-RU" sz="2000" dirty="0" smtClean="0">
                <a:latin typeface="Bookman Old Style" pitchFamily="18" charset="0"/>
                <a:cs typeface="Times New Roman" pitchFamily="18" charset="0"/>
              </a:rPr>
              <a:t>умение планировать свою работу</a:t>
            </a:r>
          </a:p>
          <a:p>
            <a:pPr algn="ctr">
              <a:lnSpc>
                <a:spcPct val="120000"/>
              </a:lnSpc>
            </a:pPr>
            <a:r>
              <a:rPr lang="ru-RU" sz="2000" dirty="0" smtClean="0">
                <a:latin typeface="Bookman Old Style" pitchFamily="18" charset="0"/>
                <a:cs typeface="Times New Roman" pitchFamily="18" charset="0"/>
              </a:rPr>
              <a:t> умение корректно и адекватно оценивать свой труд других участников программы</a:t>
            </a:r>
          </a:p>
          <a:p>
            <a:pPr>
              <a:buNone/>
            </a:pPr>
            <a:endParaRPr lang="ru-RU" sz="2000" dirty="0" smtClean="0">
              <a:latin typeface="Georgia" pitchFamily="18" charset="0"/>
            </a:endParaRPr>
          </a:p>
          <a:p>
            <a:pPr>
              <a:buNone/>
            </a:pPr>
            <a:endParaRPr lang="ru-RU" sz="2000" dirty="0" smtClean="0">
              <a:latin typeface="Georgia" pitchFamily="18" charset="0"/>
            </a:endParaRPr>
          </a:p>
          <a:p>
            <a:pPr>
              <a:buNone/>
            </a:pPr>
            <a:endParaRPr lang="ru-RU" sz="20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техника: ДЕКУПАЖ</a:t>
            </a:r>
          </a:p>
        </p:txBody>
      </p:sp>
      <p:pic>
        <p:nvPicPr>
          <p:cNvPr id="11266" name="Picture 2" descr="G:\1\20141212_1447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4800" y="1785926"/>
            <a:ext cx="4481514" cy="3748099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34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Содержание программы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000108"/>
            <a:ext cx="4562476" cy="5857892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2000" dirty="0" smtClean="0"/>
              <a:t>     </a:t>
            </a:r>
            <a:endParaRPr lang="ru-RU" sz="2000" dirty="0" smtClean="0">
              <a:latin typeface="Georgia" pitchFamily="18" charset="0"/>
            </a:endParaRPr>
          </a:p>
          <a:p>
            <a:pPr algn="ctr">
              <a:lnSpc>
                <a:spcPct val="160000"/>
              </a:lnSpc>
              <a:buNone/>
            </a:pPr>
            <a:r>
              <a:rPr lang="ru-RU" sz="2000" dirty="0" smtClean="0">
                <a:latin typeface="Georgia" pitchFamily="18" charset="0"/>
              </a:rPr>
              <a:t>            Содержание программы включает в себя два </a:t>
            </a:r>
            <a:r>
              <a:rPr lang="ru-RU" sz="2000" b="1" dirty="0" smtClean="0">
                <a:latin typeface="Georgia" pitchFamily="18" charset="0"/>
              </a:rPr>
              <a:t>направления: </a:t>
            </a:r>
            <a:endParaRPr lang="ru-RU" sz="2000" dirty="0" smtClean="0">
              <a:latin typeface="Georgia" pitchFamily="18" charset="0"/>
            </a:endParaRPr>
          </a:p>
          <a:p>
            <a:pPr algn="ctr">
              <a:lnSpc>
                <a:spcPct val="160000"/>
              </a:lnSpc>
              <a:buNone/>
            </a:pPr>
            <a:r>
              <a:rPr lang="ru-RU" sz="2000" dirty="0" smtClean="0">
                <a:latin typeface="Georgia" pitchFamily="18" charset="0"/>
              </a:rPr>
              <a:t>    Теоретическая часть – определение цели и задач, раскрытие основной темы занятия. Проходит в форме бесед, лекций, рассказов. </a:t>
            </a:r>
          </a:p>
          <a:p>
            <a:pPr algn="ctr">
              <a:lnSpc>
                <a:spcPct val="160000"/>
              </a:lnSpc>
              <a:buNone/>
            </a:pPr>
            <a:r>
              <a:rPr lang="ru-RU" sz="2000" dirty="0" smtClean="0">
                <a:latin typeface="Georgia" pitchFamily="18" charset="0"/>
              </a:rPr>
              <a:t>           Практическая часть включает в себя навыки работы с материалами и инструментами, навыки изготовления поделок и композиций.</a:t>
            </a:r>
          </a:p>
          <a:p>
            <a:pPr algn="ctr">
              <a:buNone/>
            </a:pPr>
            <a:endParaRPr lang="ru-RU" sz="2000" dirty="0" smtClean="0">
              <a:latin typeface="Georgia" pitchFamily="18" charset="0"/>
            </a:endParaRPr>
          </a:p>
          <a:p>
            <a:pPr algn="ctr">
              <a:buNone/>
            </a:pPr>
            <a:endParaRPr lang="ru-RU" sz="20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21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УКРАШЕНИЯ ИЗ  КОЖИ И БАЙКАЛЬСКОГО  КАМНЯ</a:t>
            </a:r>
            <a:endParaRPr lang="ru-RU" sz="2100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12290" name="Picture 2" descr="G:\1\IMGP077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8" y="2000240"/>
            <a:ext cx="4481514" cy="3890975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34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Нитяная графика- </a:t>
            </a:r>
            <a:r>
              <a:rPr lang="ru-RU" sz="2000" b="1" dirty="0" err="1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изонить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1026" name="Picture 2" descr="H:\Д.Г.Доржиева\доржиева Д.Г фото\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910" y="1285860"/>
            <a:ext cx="7858180" cy="4914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34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Знания умения навыки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1142984"/>
            <a:ext cx="8420128" cy="5715016"/>
          </a:xfrm>
        </p:spPr>
        <p:txBody>
          <a:bodyPr>
            <a:normAutofit fontScale="32500" lnSpcReduction="20000"/>
          </a:bodyPr>
          <a:lstStyle/>
          <a:p>
            <a:pPr algn="ctr">
              <a:lnSpc>
                <a:spcPct val="170000"/>
              </a:lnSpc>
              <a:buNone/>
            </a:pPr>
            <a:r>
              <a:rPr lang="ru-RU" sz="6400" dirty="0" smtClean="0">
                <a:latin typeface="Georgia" pitchFamily="18" charset="0"/>
              </a:rPr>
              <a:t>     Благодаря обучению  учащиеся в любом возрасте могут получить сведения о таких видах декоративно-прикладного творчества, как  плетение из  бумаги, </a:t>
            </a:r>
            <a:r>
              <a:rPr lang="ru-RU" sz="6400" dirty="0" err="1" smtClean="0">
                <a:latin typeface="Georgia" pitchFamily="18" charset="0"/>
              </a:rPr>
              <a:t>декупаж</a:t>
            </a:r>
            <a:r>
              <a:rPr lang="ru-RU" sz="6400" dirty="0" smtClean="0">
                <a:latin typeface="Georgia" pitchFamily="18" charset="0"/>
              </a:rPr>
              <a:t>, ручное  ковроткачество, </a:t>
            </a:r>
            <a:r>
              <a:rPr lang="ru-RU" sz="6400" dirty="0" err="1" smtClean="0">
                <a:latin typeface="Georgia" pitchFamily="18" charset="0"/>
              </a:rPr>
              <a:t>бисероплетение</a:t>
            </a:r>
            <a:r>
              <a:rPr lang="ru-RU" sz="6400" dirty="0" smtClean="0">
                <a:latin typeface="Georgia" pitchFamily="18" charset="0"/>
              </a:rPr>
              <a:t>, </a:t>
            </a:r>
            <a:r>
              <a:rPr lang="ru-RU" sz="6400" dirty="0" err="1" smtClean="0">
                <a:latin typeface="Georgia" pitchFamily="18" charset="0"/>
              </a:rPr>
              <a:t>изонить</a:t>
            </a:r>
            <a:r>
              <a:rPr lang="ru-RU" sz="6400" dirty="0" smtClean="0">
                <a:latin typeface="Georgia" pitchFamily="18" charset="0"/>
              </a:rPr>
              <a:t>, обработки ткани при выполнении </a:t>
            </a:r>
            <a:r>
              <a:rPr lang="ru-RU" sz="6400" dirty="0" err="1" smtClean="0">
                <a:latin typeface="Georgia" pitchFamily="18" charset="0"/>
              </a:rPr>
              <a:t>апппликации</a:t>
            </a:r>
            <a:r>
              <a:rPr lang="ru-RU" sz="6400" dirty="0" smtClean="0">
                <a:latin typeface="Georgia" pitchFamily="18" charset="0"/>
              </a:rPr>
              <a:t> и объемной аппликации, изготовлении украшений из бисера, кожи с применением байкальского камня и т.д. Также в ходе обучения уделяется внимание такому  малоизвестному  виду декоративно-прикладного искусства, как валяние из шерсти.</a:t>
            </a:r>
          </a:p>
          <a:p>
            <a:endParaRPr lang="ru-RU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290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Валяние из шерсти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13315" name="Picture 3" descr="G:\1\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910" y="1142984"/>
            <a:ext cx="7858180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29844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Роспись на лопатке. Камне, фигурки из соленного теста,  валяние из шерсти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5" name="Picture 2" descr="G:\1\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910" y="1214422"/>
            <a:ext cx="8001056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71438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Ручное ковроткачество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15362" name="Picture 2" descr="G:\1\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910" y="1285860"/>
            <a:ext cx="7929618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290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Поделки из макаронных изделий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16387" name="Picture 3" descr="G:\1\20141212_1438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57620" y="1571612"/>
            <a:ext cx="4700590" cy="4071966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26" name="Picture 2" descr="I:\DCIM\144_FUJI\DSCF426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7224" y="1643050"/>
            <a:ext cx="2431071" cy="397194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357166"/>
            <a:ext cx="4410076" cy="5967434"/>
          </a:xfrm>
        </p:spPr>
        <p:txBody>
          <a:bodyPr>
            <a:normAutofit fontScale="62500" lnSpcReduction="20000"/>
          </a:bodyPr>
          <a:lstStyle/>
          <a:p>
            <a:pPr lvl="0" algn="ctr"/>
            <a:r>
              <a:rPr lang="ru-RU" dirty="0" smtClean="0">
                <a:latin typeface="Georgia" pitchFamily="18" charset="0"/>
              </a:rPr>
              <a:t>занимаемая должность– </a:t>
            </a: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педагог -организатор, 2005г.</a:t>
            </a:r>
          </a:p>
          <a:p>
            <a:pPr lvl="0" algn="ctr"/>
            <a:r>
              <a:rPr lang="ru-RU" dirty="0" smtClean="0">
                <a:latin typeface="Georgia" pitchFamily="18" charset="0"/>
              </a:rPr>
              <a:t>стаж педагогической работы – </a:t>
            </a:r>
          </a:p>
          <a:p>
            <a:pPr lvl="0" algn="ctr">
              <a:buNone/>
            </a:pP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 19 лет</a:t>
            </a:r>
          </a:p>
          <a:p>
            <a:pPr lvl="0" algn="ctr"/>
            <a:r>
              <a:rPr lang="ru-RU" dirty="0" smtClean="0">
                <a:latin typeface="Georgia" pitchFamily="18" charset="0"/>
              </a:rPr>
              <a:t>стаж работы в занимаемой должности- </a:t>
            </a: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9 лет</a:t>
            </a:r>
          </a:p>
          <a:p>
            <a:pPr lvl="0" algn="ctr"/>
            <a:r>
              <a:rPr lang="ru-RU" dirty="0" smtClean="0">
                <a:latin typeface="Georgia" pitchFamily="18" charset="0"/>
              </a:rPr>
              <a:t>сведения о повышении квалификации за последние 5 лет –</a:t>
            </a: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курсы «Развитие личности педагога дополнительного образования как субъекта образовательной деятельности» </a:t>
            </a:r>
            <a:r>
              <a:rPr lang="ru-RU" dirty="0" err="1" smtClean="0">
                <a:solidFill>
                  <a:schemeClr val="bg1"/>
                </a:solidFill>
                <a:latin typeface="Georgia" pitchFamily="18" charset="0"/>
              </a:rPr>
              <a:t>БИПКиПРО</a:t>
            </a: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, №1465, 2008г. 120 часов; курс лекций при АОУ ДПО РБ « </a:t>
            </a:r>
            <a:r>
              <a:rPr lang="ru-RU" dirty="0" err="1" smtClean="0">
                <a:solidFill>
                  <a:schemeClr val="bg1"/>
                </a:solidFill>
                <a:latin typeface="Georgia" pitchFamily="18" charset="0"/>
              </a:rPr>
              <a:t>РИКУиО</a:t>
            </a: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» мастер - класс по теме: «Декоративно прикладное искусство Эвенкийского народа», 16 часов,    № 1130, 2010г.; курс лекций при АОУ ДПО РБ « </a:t>
            </a:r>
            <a:r>
              <a:rPr lang="ru-RU" dirty="0" err="1" smtClean="0">
                <a:solidFill>
                  <a:schemeClr val="bg1"/>
                </a:solidFill>
                <a:latin typeface="Georgia" pitchFamily="18" charset="0"/>
              </a:rPr>
              <a:t>РИКУиО</a:t>
            </a: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» мастер - класс по теме: «Витраж ( роспись по стеклу)», 16 часов, № 1314, 2010г.</a:t>
            </a:r>
          </a:p>
          <a:p>
            <a:pPr lvl="0" algn="ctr"/>
            <a:r>
              <a:rPr lang="ru-RU" dirty="0" smtClean="0">
                <a:latin typeface="Georgia" pitchFamily="18" charset="0"/>
              </a:rPr>
              <a:t>квалификационной категории  – </a:t>
            </a: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высшая</a:t>
            </a:r>
          </a:p>
          <a:p>
            <a:endParaRPr lang="ru-RU" dirty="0"/>
          </a:p>
        </p:txBody>
      </p:sp>
      <p:pic>
        <p:nvPicPr>
          <p:cNvPr id="1027" name="Picture 3" descr="G:\1\IMG_049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8200" y="2333625"/>
            <a:ext cx="4343400" cy="3257550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34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Мониторинг воспитательного процесса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28596" y="1071546"/>
          <a:ext cx="8358246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4500594" cy="92869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Georgia" pitchFamily="18" charset="0"/>
              </a:rPr>
              <a:t>Внеклассные мероприятия</a:t>
            </a:r>
            <a:endParaRPr lang="ru-RU" sz="18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3074" name="Picture 2" descr="H:\Д.Г.Доржиева\доржиева Д.Г фото\IMGP147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57752" y="2786058"/>
            <a:ext cx="2871780" cy="3824294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075" name="Picture 3" descr="C:\Users\OEM\Pictures\2014\15 апр 2014 г дефиле\DSCF047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0" y="214290"/>
            <a:ext cx="4343400" cy="2447214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076" name="Picture 4" descr="C:\Users\OEM\Pictures\2014\фотки за ноябрь 2014\14 ноября Мы за здоровый образ жизни\20141114_1717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34" y="1714488"/>
            <a:ext cx="3643338" cy="4643470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71448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Результативность  по программе</a:t>
            </a:r>
            <a:b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(призовые места, грамоты и </a:t>
            </a:r>
            <a:r>
              <a:rPr lang="ru-RU" sz="1800" b="1" dirty="0" err="1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тд</a:t>
            </a:r>
            <a:r>
              <a:rPr lang="ru-RU" sz="18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)</a:t>
            </a:r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педагогическая                  обучающихся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graphicFrame>
        <p:nvGraphicFramePr>
          <p:cNvPr id="5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304800" y="1600200"/>
          <a:ext cx="41910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3434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2858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За активное участие в культурно- массовой и спортивной жизни </a:t>
            </a:r>
            <a:r>
              <a:rPr lang="ru-RU" sz="2000" b="1" dirty="0" err="1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дпц</a:t>
            </a:r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«радуга» </a:t>
            </a:r>
            <a:endParaRPr lang="ru-RU" sz="20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17411" name="Picture 3" descr="G:\Доржиева ДГ грамоты\img0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8286" y="1600200"/>
            <a:ext cx="3304028" cy="4724400"/>
          </a:xfrm>
          <a:prstGeom prst="rect">
            <a:avLst/>
          </a:prstGeom>
          <a:noFill/>
        </p:spPr>
      </p:pic>
      <p:pic>
        <p:nvPicPr>
          <p:cNvPr id="17412" name="Picture 4" descr="G:\Доржиева ДГ грамоты\img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62375" y="1600200"/>
            <a:ext cx="3115049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844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Благодарность Комитета образования г.улан-удэ</a:t>
            </a:r>
            <a:b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грамота МБОУ ДОД ДДТ «Сосновый бор»</a:t>
            </a:r>
            <a:endParaRPr lang="ru-RU" sz="1800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5" name="Picture 3" descr="G:\Доржиева ДГ грамоты\img0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3118" y="1600200"/>
            <a:ext cx="3394364" cy="4724400"/>
          </a:xfrm>
          <a:prstGeom prst="rect">
            <a:avLst/>
          </a:prstGeom>
          <a:noFill/>
        </p:spPr>
      </p:pic>
      <p:pic>
        <p:nvPicPr>
          <p:cNvPr id="6" name="Picture 4" descr="G:\Доржиева ДГ грамоты\img0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61478" y="1600200"/>
            <a:ext cx="3316843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Фестиваль «Чистая планета».</a:t>
            </a:r>
            <a:b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Костюмы из бросовых материалов</a:t>
            </a:r>
            <a:r>
              <a:rPr lang="ru-RU" sz="1800" dirty="0" smtClean="0"/>
              <a:t>.</a:t>
            </a:r>
            <a:endParaRPr lang="ru-RU" sz="1800" dirty="0">
              <a:latin typeface="Georgia" pitchFamily="18" charset="0"/>
            </a:endParaRPr>
          </a:p>
        </p:txBody>
      </p:sp>
      <p:pic>
        <p:nvPicPr>
          <p:cNvPr id="5" name="Picture 18" descr="IMG_582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Picture 5" descr="IMG_58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48250" y="1600200"/>
            <a:ext cx="3543300" cy="4724400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50017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Почетная грамота </a:t>
            </a:r>
            <a:r>
              <a:rPr lang="ru-RU" sz="1800" dirty="0" err="1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Джидинского</a:t>
            </a: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отдела образования и районный дом творчества</a:t>
            </a:r>
            <a:b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свидетельство министерства образования и науки</a:t>
            </a:r>
            <a:b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endParaRPr lang="ru-RU" sz="1800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5" name="Picture 3" descr="G:\Доржиева ДГ грамоты\img0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8532" y="1600200"/>
            <a:ext cx="3103536" cy="4724400"/>
          </a:xfrm>
          <a:prstGeom prst="rect">
            <a:avLst/>
          </a:prstGeom>
          <a:noFill/>
        </p:spPr>
      </p:pic>
      <p:pic>
        <p:nvPicPr>
          <p:cNvPr id="2050" name="Picture 2" descr="H:\Д.Г.Доржиева\Доржиева ДГ грамоты\img0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62519" y="1600200"/>
            <a:ext cx="3314762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7147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Спасибо за внимание!</a:t>
            </a:r>
            <a:endParaRPr lang="ru-RU" sz="2400" b="1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1026" name="Picture 2" descr="H:\Д.Г.Доржиева\доржиева Д.Г фото\IMG_049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00562" y="2357430"/>
            <a:ext cx="4343400" cy="3257550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27" name="Picture 3" descr="H:\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1144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Награждения и заслуги</a:t>
            </a:r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20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Почетная грамота  министерства образования и науки</a:t>
            </a:r>
            <a:br>
              <a:rPr lang="ru-RU" sz="20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20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Республики Бурятия</a:t>
            </a:r>
            <a:endParaRPr lang="ru-RU" sz="2000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2050" name="Picture 2" descr="E:\Доржиева ДГ грамоты\img0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2000240"/>
            <a:ext cx="5272304" cy="4299873"/>
          </a:xfrm>
          <a:prstGeom prst="rect">
            <a:avLst/>
          </a:prstGeom>
          <a:noFill/>
        </p:spPr>
      </p:pic>
      <p:pic>
        <p:nvPicPr>
          <p:cNvPr id="2052" name="Picture 4" descr="C:\Users\Public\Pictures\педагоги\12,12,13 награждение\DSCF9451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786438" y="2536895"/>
            <a:ext cx="3143280" cy="2377286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357322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Почетная грамота музея культуры и искусства</a:t>
            </a:r>
            <a:br>
              <a:rPr lang="ru-RU" sz="16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6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республики </a:t>
            </a:r>
            <a:r>
              <a:rPr lang="ru-RU" sz="1600" dirty="0" err="1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бурятия</a:t>
            </a:r>
            <a:r>
              <a:rPr lang="ru-RU" sz="16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6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6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почетная грамота городской организации профсоюза работников </a:t>
            </a:r>
            <a:br>
              <a:rPr lang="ru-RU" sz="16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6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народного образования и науки</a:t>
            </a:r>
            <a:endParaRPr lang="ru-RU" sz="1600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5" name="Picture 3" descr="E:\Доржиева ДГ грамоты\img0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5786" y="1857364"/>
            <a:ext cx="3347575" cy="4724400"/>
          </a:xfrm>
          <a:prstGeom prst="rect">
            <a:avLst/>
          </a:prstGeom>
          <a:noFill/>
        </p:spPr>
      </p:pic>
      <p:pic>
        <p:nvPicPr>
          <p:cNvPr id="6" name="Picture 3" descr="E:\Доржиева ДГ грамоты\img0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43504" y="1857364"/>
            <a:ext cx="3322268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97153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Благодарность Республиканского музея им. </a:t>
            </a:r>
            <a:r>
              <a:rPr lang="ru-RU" sz="1800" dirty="0" err="1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Сампилова</a:t>
            </a: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почетная грамота </a:t>
            </a:r>
            <a:r>
              <a:rPr lang="ru-RU" sz="1800" dirty="0" err="1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улан-удэнской</a:t>
            </a: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епархии </a:t>
            </a:r>
            <a:endParaRPr lang="ru-RU" sz="1800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5" name="Picture 2" descr="E:\Доржиева ДГ грамоты\img0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4348" y="1714488"/>
            <a:ext cx="3299888" cy="4724400"/>
          </a:xfrm>
          <a:prstGeom prst="rect">
            <a:avLst/>
          </a:prstGeom>
          <a:noFill/>
        </p:spPr>
      </p:pic>
      <p:pic>
        <p:nvPicPr>
          <p:cNvPr id="6" name="Picture 3" descr="E:\Доржиева ДГ грамоты\img0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72066" y="1714488"/>
            <a:ext cx="3378495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121444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Диплом  </a:t>
            </a:r>
            <a:r>
              <a:rPr lang="en-US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iii </a:t>
            </a: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степени   </a:t>
            </a:r>
            <a:r>
              <a:rPr lang="ru-RU" sz="1800" dirty="0" err="1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мку</a:t>
            </a: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Управления культуры и туризма</a:t>
            </a:r>
            <a:b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благодарность  АОУ ДПО РБ « </a:t>
            </a:r>
            <a:r>
              <a:rPr lang="ru-RU" sz="1800" dirty="0" err="1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РИКУиО</a:t>
            </a: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» </a:t>
            </a:r>
            <a:endParaRPr lang="ru-RU" sz="1800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7" name="Picture 3" descr="E:\Доржиева ДГ грамоты\img0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1564" y="1600200"/>
            <a:ext cx="3337471" cy="4724400"/>
          </a:xfrm>
          <a:prstGeom prst="rect">
            <a:avLst/>
          </a:prstGeom>
          <a:noFill/>
        </p:spPr>
      </p:pic>
      <p:pic>
        <p:nvPicPr>
          <p:cNvPr id="7170" name="Picture 2" descr="E:\Доржиева ДГ грамоты\img0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56029" y="1600200"/>
            <a:ext cx="3327741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21444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Грамота  комитета по образованию г. Улан-Удэ</a:t>
            </a:r>
            <a:b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благодарность  Автономного  учреждения Республики Бурятия «республиканский ресурсный центр «Семья»</a:t>
            </a:r>
            <a:endParaRPr lang="ru-RU" sz="1800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5" name="Picture 2" descr="E:\Доржиева ДГ грамоты\img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4348" y="1714488"/>
            <a:ext cx="3393263" cy="4724400"/>
          </a:xfrm>
          <a:prstGeom prst="rect">
            <a:avLst/>
          </a:prstGeom>
          <a:noFill/>
        </p:spPr>
      </p:pic>
      <p:pic>
        <p:nvPicPr>
          <p:cNvPr id="6" name="Picture 2" descr="E:\Доржиева ДГ грамоты\img0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43504" y="1714488"/>
            <a:ext cx="3347146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571480"/>
            <a:ext cx="8686800" cy="92869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Благодарность  комитета по образованию г. Улан-удэ</a:t>
            </a:r>
            <a:b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диплом </a:t>
            </a:r>
            <a:r>
              <a:rPr lang="en-US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iii </a:t>
            </a: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место </a:t>
            </a:r>
            <a:r>
              <a:rPr lang="ru-RU" sz="1800" dirty="0" err="1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маоу</a:t>
            </a: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 </a:t>
            </a:r>
            <a:r>
              <a:rPr lang="ru-RU" sz="1800" dirty="0" err="1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моцоко</a:t>
            </a:r>
            <a:r>
              <a:rPr lang="ru-RU" sz="1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«апрельский вернисаж»</a:t>
            </a:r>
            <a:endParaRPr lang="ru-RU" sz="1800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5" name="Picture 2" descr="E:\Доржиева ДГ грамоты\img0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5786" y="1714488"/>
            <a:ext cx="3330093" cy="4724400"/>
          </a:xfrm>
          <a:prstGeom prst="rect">
            <a:avLst/>
          </a:prstGeom>
          <a:noFill/>
        </p:spPr>
      </p:pic>
      <p:pic>
        <p:nvPicPr>
          <p:cNvPr id="6" name="Picture 4" descr="E:\Доржиева ДГ грамоты\img0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628" y="1714488"/>
            <a:ext cx="3412221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980</TotalTime>
  <Words>838</Words>
  <Application>Microsoft Office PowerPoint</Application>
  <PresentationFormat>Экран (4:3)</PresentationFormat>
  <Paragraphs>99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Трек</vt:lpstr>
      <vt:lpstr>Комитет   Образования  г. Улан-Удэ  Республики Бурятия  МБОУ  ДОД  Детский подростковый центр «Радуга»г.Улан-Удэ</vt:lpstr>
      <vt:lpstr>ОБЩИЕ СВЕДЕНИЯ </vt:lpstr>
      <vt:lpstr>Слайд 3</vt:lpstr>
      <vt:lpstr>Награждения и заслуги  Почетная грамота  министерства образования и науки  Республики Бурятия</vt:lpstr>
      <vt:lpstr>Почетная грамота музея культуры и искусства  республики бурятия  почетная грамота городской организации профсоюза работников  народного образования и науки</vt:lpstr>
      <vt:lpstr>Благодарность Республиканского музея им. Сампилова  почетная грамота улан-удэнской епархии </vt:lpstr>
      <vt:lpstr>Диплом  iii  степени   мку Управления культуры и туризма  благодарность  АОУ ДПО РБ « РИКУиО» </vt:lpstr>
      <vt:lpstr>Грамота  комитета по образованию г. Улан-Удэ  благодарность  Автономного  учреждения Республики Бурятия «республиканский ресурсный центр «Семья»</vt:lpstr>
      <vt:lpstr>Благодарность  комитета по образованию г. Улан-удэ  диплом iii место маоу  моцоко «апрельский вернисаж»</vt:lpstr>
      <vt:lpstr>Общеразвивающая программа  дополнительного образования детей   декоративно- прикладного искусства</vt:lpstr>
      <vt:lpstr>Слайд 11</vt:lpstr>
      <vt:lpstr>Бурятские национальные куклы</vt:lpstr>
      <vt:lpstr>Слайд 13</vt:lpstr>
      <vt:lpstr>Пояснительная записка</vt:lpstr>
      <vt:lpstr>Актуальность программы</vt:lpstr>
      <vt:lpstr>Слайд 16</vt:lpstr>
      <vt:lpstr>цели программы</vt:lpstr>
      <vt:lpstr>Аппликация из ткани</vt:lpstr>
      <vt:lpstr>задачи программы</vt:lpstr>
      <vt:lpstr>Формы работы с детьми</vt:lpstr>
      <vt:lpstr>                         Плетение из газет</vt:lpstr>
      <vt:lpstr>Ожидаемые результаты освоения программы</vt:lpstr>
      <vt:lpstr>Содержание программы</vt:lpstr>
      <vt:lpstr>Нитяная графика- изонить</vt:lpstr>
      <vt:lpstr>Знания умения навыки</vt:lpstr>
      <vt:lpstr>Валяние из шерсти</vt:lpstr>
      <vt:lpstr>Роспись на лопатке. Камне, фигурки из соленного теста,  валяние из шерсти</vt:lpstr>
      <vt:lpstr>Ручное ковроткачество</vt:lpstr>
      <vt:lpstr>Поделки из макаронных изделий</vt:lpstr>
      <vt:lpstr>Мониторинг воспитательного процесса</vt:lpstr>
      <vt:lpstr>Внеклассные мероприятия</vt:lpstr>
      <vt:lpstr>Результативность  по программе (призовые места, грамоты и тд)  педагогическая                  обучающихся</vt:lpstr>
      <vt:lpstr>За активное участие в культурно- массовой и спортивной жизни дпц «радуга» </vt:lpstr>
      <vt:lpstr>Благодарность Комитета образования г.улан-удэ грамота МБОУ ДОД ДДТ «Сосновый бор»</vt:lpstr>
      <vt:lpstr>Фестиваль «Чистая планета». Костюмы из бросовых материалов.</vt:lpstr>
      <vt:lpstr>Почетная грамота Джидинского отдела образования и районный дом творчества свидетельство министерства образования и науки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Сыдеева</dc:creator>
  <cp:lastModifiedBy>OEM</cp:lastModifiedBy>
  <cp:revision>108</cp:revision>
  <dcterms:created xsi:type="dcterms:W3CDTF">2014-12-07T03:02:33Z</dcterms:created>
  <dcterms:modified xsi:type="dcterms:W3CDTF">2015-03-17T12:04:32Z</dcterms:modified>
</cp:coreProperties>
</file>