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17.03.2015</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17.03.2015</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17.03.2015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17.03.2015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17.03.2015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17.03.2015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17.03.2015</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17.03.2015</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17.03.2015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t>Проект выполнил ученик 6-а класса Соколов Алексей</a:t>
            </a:r>
          </a:p>
          <a:p>
            <a:r>
              <a:rPr lang="ru-RU" dirty="0" smtClean="0"/>
              <a:t>МОУ «</a:t>
            </a:r>
            <a:r>
              <a:rPr lang="ru-RU" dirty="0" err="1" smtClean="0"/>
              <a:t>Бегуницкая</a:t>
            </a:r>
            <a:r>
              <a:rPr lang="ru-RU" dirty="0" smtClean="0"/>
              <a:t> СОШ»</a:t>
            </a:r>
            <a:endParaRPr lang="ru-RU" dirty="0"/>
          </a:p>
        </p:txBody>
      </p:sp>
      <p:sp>
        <p:nvSpPr>
          <p:cNvPr id="2" name="Заголовок 1"/>
          <p:cNvSpPr>
            <a:spLocks noGrp="1"/>
          </p:cNvSpPr>
          <p:nvPr>
            <p:ph type="ctrTitle"/>
          </p:nvPr>
        </p:nvSpPr>
        <p:spPr/>
        <p:txBody>
          <a:bodyPr/>
          <a:lstStyle/>
          <a:p>
            <a:r>
              <a:rPr lang="ru-RU" dirty="0" smtClean="0"/>
              <a:t>Русские мастера </a:t>
            </a:r>
            <a:r>
              <a:rPr smtClean="0"/>
              <a:t>XVI</a:t>
            </a:r>
            <a:r>
              <a:rPr lang="ru-RU" dirty="0" smtClean="0"/>
              <a:t> века </a:t>
            </a:r>
            <a:endParaRPr lang="ru-RU"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В то время широко развивалось строительство городов-крепостей. В 1586 году начали класть крепостной пояс вокруг Москвы. Строительством руководил русский </a:t>
            </a:r>
            <a:r>
              <a:rPr lang="ru-RU" b="1" dirty="0" smtClean="0"/>
              <a:t>мастер Фёдор Конь</a:t>
            </a:r>
            <a:r>
              <a:rPr lang="ru-RU" dirty="0" smtClean="0"/>
              <a:t>. В короткий срок московский посад был окружён высокой белокаменной стеной с башнями и воротами. Фёдор Конь руководил также строительством неприступных стен и башен Смоленска.</a:t>
            </a:r>
            <a:endParaRPr lang="ru-RU" dirty="0"/>
          </a:p>
        </p:txBody>
      </p:sp>
      <p:sp>
        <p:nvSpPr>
          <p:cNvPr id="3" name="Заголовок 2"/>
          <p:cNvSpPr>
            <a:spLocks noGrp="1"/>
          </p:cNvSpPr>
          <p:nvPr>
            <p:ph type="title"/>
          </p:nvPr>
        </p:nvSpPr>
        <p:spPr/>
        <p:txBody>
          <a:bodyPr>
            <a:normAutofit fontScale="90000"/>
          </a:bodyPr>
          <a:lstStyle/>
          <a:p>
            <a:r>
              <a:rPr lang="ru-RU" dirty="0" smtClean="0"/>
              <a:t/>
            </a:r>
            <a:br>
              <a:rPr lang="ru-RU" dirty="0" smtClean="0"/>
            </a:br>
            <a:r>
              <a:rPr lang="ru-RU" dirty="0" smtClean="0"/>
              <a:t>Фёдор Конь.</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Имена многих русских умельцев остались неизвестными. </a:t>
            </a:r>
            <a:r>
              <a:rPr lang="ru-RU" smtClean="0"/>
              <a:t>Но созданные ими храмы, дома, крепости, произведения живописи, литейные и ювелирные изделия сохранились, являясь замечательным свидетельством талантливости русского народа и своеобразия русской культуры.</a:t>
            </a:r>
            <a:endParaRPr lang="ru-RU"/>
          </a:p>
        </p:txBody>
      </p:sp>
      <p:sp>
        <p:nvSpPr>
          <p:cNvPr id="3" name="Заголовок 2"/>
          <p:cNvSpPr>
            <a:spLocks noGrp="1"/>
          </p:cNvSpPr>
          <p:nvPr>
            <p:ph type="title"/>
          </p:nvPr>
        </p:nvSpPr>
        <p:spPr/>
        <p:txBody>
          <a:bodyPr/>
          <a:lstStyle/>
          <a:p>
            <a:r>
              <a:rPr lang="ru-RU" dirty="0" smtClean="0"/>
              <a:t>Заключение.</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a:bodyPr>
          <a:lstStyle/>
          <a:p>
            <a:r>
              <a:rPr lang="ru-RU" dirty="0" smtClean="0"/>
              <a:t>XVI век отмечен бурным ростом национальной культуры. Из крестьян и ремесленников выдвигается много талантливых мастеров, строителей, изобретателей, литейщиков, ювелиров и других замечательных умельцев. Большую изобретательность проявили русские мастера в создании военной техники. Знаменитый </a:t>
            </a:r>
            <a:r>
              <a:rPr lang="ru-RU" b="1" dirty="0" smtClean="0"/>
              <a:t>«Гуляй-город»</a:t>
            </a:r>
            <a:r>
              <a:rPr lang="ru-RU" dirty="0" smtClean="0"/>
              <a:t> вызывал всеобщее удивление. Это была деревянная башня, поставленная на колёса или на полозья. Внутри башни размещались стрельцы и пушкари с пищалями и пушками. Деревянные щиты раздвигались и скрытые в башне воины бросались на неприятеля.</a:t>
            </a:r>
            <a:endParaRPr lang="ru-RU" dirty="0"/>
          </a:p>
        </p:txBody>
      </p:sp>
      <p:sp>
        <p:nvSpPr>
          <p:cNvPr id="2" name="Заголовок 1"/>
          <p:cNvSpPr>
            <a:spLocks noGrp="1"/>
          </p:cNvSpPr>
          <p:nvPr>
            <p:ph type="title"/>
          </p:nvPr>
        </p:nvSpPr>
        <p:spPr/>
        <p:txBody>
          <a:bodyPr/>
          <a:lstStyle/>
          <a:p>
            <a:r>
              <a:rPr lang="ru-RU" dirty="0" smtClean="0"/>
              <a:t>Начало процветания.</a:t>
            </a:r>
            <a:endParaRPr lang="ru-RU"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20000"/>
          </a:bodyPr>
          <a:lstStyle/>
          <a:p>
            <a:r>
              <a:rPr lang="ru-RU" dirty="0" smtClean="0"/>
              <a:t>На Московском пушечном дворе десятки искусных литейщиков отливали пушки, пищали, колокола. Там работал знаменитый </a:t>
            </a:r>
            <a:r>
              <a:rPr lang="ru-RU" b="1" dirty="0" smtClean="0"/>
              <a:t>русский мастер Андрей Чохов</a:t>
            </a:r>
            <a:r>
              <a:rPr lang="ru-RU" dirty="0" smtClean="0"/>
              <a:t>, создавший целую школу литейного мастерства. Его руками создано много пушек, стрелявших не только ядрами, но и картечью. Сделанная им мортира хранится в Артиллерийском историческом музее в Ленинграде. </a:t>
            </a:r>
            <a:r>
              <a:rPr lang="ru-RU" b="1" dirty="0" smtClean="0"/>
              <a:t>Андрей Чохов</a:t>
            </a:r>
            <a:r>
              <a:rPr lang="ru-RU" dirty="0" smtClean="0"/>
              <a:t> отлил четыре колокола для колокольни Ивана Великого.</a:t>
            </a:r>
          </a:p>
          <a:p>
            <a:endParaRPr lang="ru-RU" dirty="0" smtClean="0"/>
          </a:p>
          <a:p>
            <a:r>
              <a:rPr lang="ru-RU" dirty="0" smtClean="0"/>
              <a:t>Самое замечательное творение Андрея </a:t>
            </a:r>
            <a:r>
              <a:rPr lang="ru-RU" dirty="0" err="1" smtClean="0"/>
              <a:t>Чохова</a:t>
            </a:r>
            <a:r>
              <a:rPr lang="ru-RU" dirty="0" smtClean="0"/>
              <a:t> </a:t>
            </a:r>
            <a:r>
              <a:rPr lang="ru-RU" b="1" dirty="0" smtClean="0"/>
              <a:t>Царь-пушка</a:t>
            </a:r>
            <a:r>
              <a:rPr lang="ru-RU" dirty="0" smtClean="0"/>
              <a:t>, которая стоит в Московском Кремле. Мастер трудился над ней около года. Длина пушки 5 метров, вес 40 тонн, диаметр ствола 890 мм. Пушка украшена красивым орнаментом. Назвали её Царь-пушка, поскольку на её барельефе изображён царь-всадник.</a:t>
            </a:r>
          </a:p>
          <a:p>
            <a:endParaRPr lang="ru-RU" dirty="0"/>
          </a:p>
        </p:txBody>
      </p:sp>
      <p:sp>
        <p:nvSpPr>
          <p:cNvPr id="2" name="Заголовок 1"/>
          <p:cNvSpPr>
            <a:spLocks noGrp="1"/>
          </p:cNvSpPr>
          <p:nvPr>
            <p:ph type="title"/>
          </p:nvPr>
        </p:nvSpPr>
        <p:spPr/>
        <p:txBody>
          <a:bodyPr/>
          <a:lstStyle/>
          <a:p>
            <a:r>
              <a:rPr lang="ru-RU" dirty="0" smtClean="0"/>
              <a:t>Андрей Чохов.</a:t>
            </a:r>
            <a:endParaRPr lang="ru-RU"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КОЛОКОЛЬНЯ ИВАНА ВЕЛИКОГО.</a:t>
            </a:r>
            <a:endParaRPr lang="ru-RU" dirty="0"/>
          </a:p>
        </p:txBody>
      </p:sp>
      <p:pic>
        <p:nvPicPr>
          <p:cNvPr id="1026" name="Picture 2" descr="C:\Users\Алексей\Pictures\15-225x300.jpg"/>
          <p:cNvPicPr>
            <a:picLocks noChangeAspect="1" noChangeArrowheads="1"/>
          </p:cNvPicPr>
          <p:nvPr/>
        </p:nvPicPr>
        <p:blipFill>
          <a:blip r:embed="rId2"/>
          <a:srcRect/>
          <a:stretch>
            <a:fillRect/>
          </a:stretch>
        </p:blipFill>
        <p:spPr bwMode="auto">
          <a:xfrm>
            <a:off x="1928794" y="1571612"/>
            <a:ext cx="5572164" cy="4500594"/>
          </a:xfrm>
          <a:prstGeom prst="rect">
            <a:avLst/>
          </a:prstGeom>
          <a:noFill/>
        </p:spPr>
      </p:pic>
    </p:spTree>
  </p:cSld>
  <p:clrMapOvr>
    <a:masterClrMapping/>
  </p:clrMapOvr>
  <p:transition>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r>
              <a:rPr lang="ru-RU" dirty="0" smtClean="0"/>
              <a:t>Царь-пушка.</a:t>
            </a:r>
            <a:endParaRPr lang="ru-RU" dirty="0"/>
          </a:p>
        </p:txBody>
      </p:sp>
      <p:pic>
        <p:nvPicPr>
          <p:cNvPr id="2050" name="Picture 2" descr="C:\Users\Алексей\Pictures\tsar-pushka-300x225.jpg"/>
          <p:cNvPicPr>
            <a:picLocks noChangeAspect="1" noChangeArrowheads="1"/>
          </p:cNvPicPr>
          <p:nvPr/>
        </p:nvPicPr>
        <p:blipFill>
          <a:blip r:embed="rId2"/>
          <a:srcRect/>
          <a:stretch>
            <a:fillRect/>
          </a:stretch>
        </p:blipFill>
        <p:spPr bwMode="auto">
          <a:xfrm>
            <a:off x="1857356" y="1857364"/>
            <a:ext cx="4643470" cy="421484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dirty="0" smtClean="0"/>
              <a:t>В те времена в человеке уже зародилась мечта о полёте. Холоп боярина </a:t>
            </a:r>
            <a:r>
              <a:rPr lang="ru-RU" dirty="0" err="1" smtClean="0"/>
              <a:t>Лупатова</a:t>
            </a:r>
            <a:r>
              <a:rPr lang="ru-RU" dirty="0" smtClean="0"/>
              <a:t> Никита сделал большие деревянные крылья и, прыгая с высокой башни, ловко парил в воздухе, а потом плавно опускался на землю. Чудесной выдумкой </a:t>
            </a:r>
            <a:r>
              <a:rPr lang="ru-RU" dirty="0" err="1" smtClean="0"/>
              <a:t>заинтересовался</a:t>
            </a:r>
            <a:r>
              <a:rPr lang="ru-RU" b="1" dirty="0" err="1" smtClean="0"/>
              <a:t>Иван</a:t>
            </a:r>
            <a:r>
              <a:rPr lang="ru-RU" b="1" dirty="0" smtClean="0"/>
              <a:t> Грозный</a:t>
            </a:r>
            <a:r>
              <a:rPr lang="ru-RU" dirty="0" smtClean="0"/>
              <a:t>. В Александровской слободе в присутствии царя и многих гостей Никита совершил свой изумительный полёт. Но вмешалось духовенство. В сохранившемся документе написано: </a:t>
            </a:r>
            <a:r>
              <a:rPr lang="ru-RU" b="1" i="1" dirty="0" smtClean="0"/>
              <a:t>«Человек не птица, крыльев не имеет… Кто же приставит себе крылья деревянные, то это не божье дело, а от нечистой силы. За эту дружбу с нечистой силой отрубить выдумщику голову… А выдумку сжечь»</a:t>
            </a:r>
            <a:r>
              <a:rPr lang="ru-RU" dirty="0" smtClean="0"/>
              <a:t>. По настоянию церковников Никиту казнили.</a:t>
            </a:r>
            <a:endParaRPr lang="ru-RU" dirty="0"/>
          </a:p>
        </p:txBody>
      </p:sp>
      <p:sp>
        <p:nvSpPr>
          <p:cNvPr id="3" name="Заголовок 2"/>
          <p:cNvSpPr>
            <a:spLocks noGrp="1"/>
          </p:cNvSpPr>
          <p:nvPr>
            <p:ph type="title"/>
          </p:nvPr>
        </p:nvSpPr>
        <p:spPr/>
        <p:txBody>
          <a:bodyPr/>
          <a:lstStyle/>
          <a:p>
            <a:r>
              <a:rPr lang="ru-RU" dirty="0" smtClean="0"/>
              <a:t>Никита.</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r>
              <a:rPr lang="ru-RU" dirty="0" smtClean="0"/>
              <a:t>Иван Грозный решил ознаменовать победу над Казанью постройкой </a:t>
            </a:r>
            <a:r>
              <a:rPr lang="ru-RU" b="1" dirty="0" smtClean="0"/>
              <a:t>Покровского собора</a:t>
            </a:r>
            <a:r>
              <a:rPr lang="ru-RU" dirty="0" smtClean="0"/>
              <a:t> на Красной площади. За строительство собора взялись талантливые </a:t>
            </a:r>
            <a:r>
              <a:rPr lang="ru-RU" dirty="0" err="1" smtClean="0"/>
              <a:t>русские</a:t>
            </a:r>
            <a:r>
              <a:rPr lang="ru-RU" b="1" dirty="0" err="1" smtClean="0"/>
              <a:t>зодчие</a:t>
            </a:r>
            <a:r>
              <a:rPr lang="ru-RU" b="1" dirty="0" smtClean="0"/>
              <a:t> </a:t>
            </a:r>
            <a:r>
              <a:rPr lang="ru-RU" b="1" dirty="0" err="1" smtClean="0"/>
              <a:t>Барма</a:t>
            </a:r>
            <a:r>
              <a:rPr lang="ru-RU" b="1" dirty="0" smtClean="0"/>
              <a:t> и Постник</a:t>
            </a:r>
            <a:r>
              <a:rPr lang="ru-RU" dirty="0" smtClean="0"/>
              <a:t>. В 1560 году собор был построен. Он представляет собой гармоническое соединение девяти церквей, расположенных на одном основании. Ввысь устремляется шатровый верх центрального собора. Его окружают восемь куполов небольших храмов. Все купола отделаны яркими, красочными, неповторяющимися узорами. Вокруг храмов идёт галерея, с которой спускаются лестницы с площадками. Во время строительства Покровского собора в нём поселился юродивый человек </a:t>
            </a:r>
            <a:r>
              <a:rPr lang="ru-RU" b="1" dirty="0" smtClean="0"/>
              <a:t>Василий Блаженный</a:t>
            </a:r>
            <a:r>
              <a:rPr lang="ru-RU" dirty="0" smtClean="0"/>
              <a:t>. Там он спал и укрывался от непогоды, там и умер. По имени этого юродивого и назван храм — </a:t>
            </a:r>
            <a:r>
              <a:rPr lang="ru-RU" b="1" dirty="0" err="1" smtClean="0"/>
              <a:t>храм</a:t>
            </a:r>
            <a:r>
              <a:rPr lang="ru-RU" b="1" dirty="0" smtClean="0"/>
              <a:t> Василия Блаженного</a:t>
            </a:r>
            <a:r>
              <a:rPr lang="ru-RU" dirty="0" smtClean="0"/>
              <a:t>.</a:t>
            </a:r>
            <a:endParaRPr lang="ru-RU" dirty="0"/>
          </a:p>
        </p:txBody>
      </p:sp>
      <p:sp>
        <p:nvSpPr>
          <p:cNvPr id="3" name="Заголовок 2"/>
          <p:cNvSpPr>
            <a:spLocks noGrp="1"/>
          </p:cNvSpPr>
          <p:nvPr>
            <p:ph type="title"/>
          </p:nvPr>
        </p:nvSpPr>
        <p:spPr/>
        <p:txBody>
          <a:bodyPr/>
          <a:lstStyle/>
          <a:p>
            <a:r>
              <a:rPr lang="ru-RU" dirty="0" err="1" smtClean="0"/>
              <a:t>Барма</a:t>
            </a:r>
            <a:r>
              <a:rPr lang="ru-RU" dirty="0" smtClean="0"/>
              <a:t> и Постник.</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Public\Pictures\Sample Pictures\14-225x300.jpg"/>
          <p:cNvPicPr>
            <a:picLocks noChangeAspect="1" noChangeArrowheads="1"/>
          </p:cNvPicPr>
          <p:nvPr/>
        </p:nvPicPr>
        <p:blipFill>
          <a:blip r:embed="rId2"/>
          <a:srcRect/>
          <a:stretch>
            <a:fillRect/>
          </a:stretch>
        </p:blipFill>
        <p:spPr bwMode="auto">
          <a:xfrm>
            <a:off x="2071670" y="285728"/>
            <a:ext cx="4786346" cy="621510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Ивану Грозному очень понравилось творение Бармы и Постника. Но жизнь замечательных зодчих окончилась трагически. До нас дошла легенда об их гибели. Английская королева попросила Ивана Грозного прислать архитекторов в Лондон для строительства такого же храма. Царь не мог отказать королеве и ответил ей, что пришлёт мастеров. Но они не доехали до Англии. Их отравили по приказу Грозного, испугавшегося, что зодчие смогут построить в Лондоне собор краше московского.</a:t>
            </a:r>
            <a:endParaRPr lang="ru-RU" dirty="0"/>
          </a:p>
        </p:txBody>
      </p:sp>
      <p:sp>
        <p:nvSpPr>
          <p:cNvPr id="3" name="Заголовок 2"/>
          <p:cNvSpPr>
            <a:spLocks noGrp="1"/>
          </p:cNvSpPr>
          <p:nvPr>
            <p:ph type="title"/>
          </p:nvPr>
        </p:nvSpPr>
        <p:spPr/>
        <p:txBody>
          <a:bodyPr/>
          <a:lstStyle/>
          <a:p>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29</TotalTime>
  <Words>298</Words>
  <PresentationFormat>Экран (4:3)</PresentationFormat>
  <Paragraphs>20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Русские мастера XVI века </vt:lpstr>
      <vt:lpstr>Начало процветания.</vt:lpstr>
      <vt:lpstr>Андрей Чохов.</vt:lpstr>
      <vt:lpstr>КОЛОКОЛЬНЯ ИВАНА ВЕЛИКОГО.</vt:lpstr>
      <vt:lpstr>Царь-пушка.</vt:lpstr>
      <vt:lpstr>Никита.</vt:lpstr>
      <vt:lpstr>Барма и Постник.</vt:lpstr>
      <vt:lpstr>Слайд 8</vt:lpstr>
      <vt:lpstr>Слайд 9</vt:lpstr>
      <vt:lpstr> Фёдор Конь.</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Древнерусские Мастера</dc:title>
  <dc:creator>Алексей</dc:creator>
  <cp:lastModifiedBy>Кормашова</cp:lastModifiedBy>
  <cp:revision>6</cp:revision>
  <dcterms:created xsi:type="dcterms:W3CDTF">2015-01-15T12:53:34Z</dcterms:created>
  <dcterms:modified xsi:type="dcterms:W3CDTF">2015-03-17T20:56:06Z</dcterms:modified>
</cp:coreProperties>
</file>