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73" r:id="rId2"/>
  </p:sldMasterIdLst>
  <p:notesMasterIdLst>
    <p:notesMasterId r:id="rId21"/>
  </p:notesMasterIdLst>
  <p:sldIdLst>
    <p:sldId id="256" r:id="rId3"/>
    <p:sldId id="268" r:id="rId4"/>
    <p:sldId id="257" r:id="rId5"/>
    <p:sldId id="258" r:id="rId6"/>
    <p:sldId id="269" r:id="rId7"/>
    <p:sldId id="270" r:id="rId8"/>
    <p:sldId id="271" r:id="rId9"/>
    <p:sldId id="259" r:id="rId10"/>
    <p:sldId id="278" r:id="rId11"/>
    <p:sldId id="260" r:id="rId12"/>
    <p:sldId id="279" r:id="rId13"/>
    <p:sldId id="261" r:id="rId14"/>
    <p:sldId id="277" r:id="rId15"/>
    <p:sldId id="262" r:id="rId16"/>
    <p:sldId id="263" r:id="rId17"/>
    <p:sldId id="264" r:id="rId18"/>
    <p:sldId id="266" r:id="rId19"/>
    <p:sldId id="267" r:id="rId2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9" autoAdjust="0"/>
    <p:restoredTop sz="94660"/>
  </p:normalViewPr>
  <p:slideViewPr>
    <p:cSldViewPr>
      <p:cViewPr>
        <p:scale>
          <a:sx n="78" d="100"/>
          <a:sy n="78" d="100"/>
        </p:scale>
        <p:origin x="-1044" y="21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3770491803278687E-2"/>
          <c:y val="4.7311827956989246E-2"/>
          <c:w val="0.7822014051522248"/>
          <c:h val="0.8860215053763440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семья</c:v>
                </c:pt>
              </c:strCache>
            </c:strRef>
          </c:tx>
          <c:spPr>
            <a:solidFill>
              <a:schemeClr val="accent1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 formatCode="0%">
                  <c:v>0.4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 СМИ</c:v>
                </c:pt>
              </c:strCache>
            </c:strRef>
          </c:tx>
          <c:spPr>
            <a:solidFill>
              <a:schemeClr val="accent2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 formatCode="0%">
                  <c:v>0.3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Школа</c:v>
                </c:pt>
              </c:strCache>
            </c:strRef>
          </c:tx>
          <c:spPr>
            <a:solidFill>
              <a:schemeClr val="hlink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 formatCode="0%">
                  <c:v>0.2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Улица</c:v>
                </c:pt>
              </c:strCache>
            </c:strRef>
          </c:tx>
          <c:spPr>
            <a:solidFill>
              <a:schemeClr val="folHlink"/>
            </a:solidFill>
            <a:ln w="12695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Sheet1!$B$5:$E$5</c:f>
              <c:numCache>
                <c:formatCode>General</c:formatCode>
                <c:ptCount val="4"/>
                <c:pt idx="0" formatCode="0%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74823424"/>
        <c:axId val="147558336"/>
        <c:axId val="0"/>
      </c:bar3DChart>
      <c:catAx>
        <c:axId val="174823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475583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7558336"/>
        <c:scaling>
          <c:orientation val="minMax"/>
        </c:scaling>
        <c:delete val="0"/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0%" sourceLinked="1"/>
        <c:majorTickMark val="out"/>
        <c:minorTickMark val="none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74823424"/>
        <c:crosses val="autoZero"/>
        <c:crossBetween val="between"/>
      </c:valAx>
      <c:spPr>
        <a:noFill/>
        <a:ln w="25391">
          <a:noFill/>
        </a:ln>
      </c:spPr>
    </c:plotArea>
    <c:legend>
      <c:legendPos val="r"/>
      <c:layout>
        <c:manualLayout>
          <c:xMode val="edge"/>
          <c:yMode val="edge"/>
          <c:x val="0.86885245901639341"/>
          <c:y val="0.34838709677419355"/>
          <c:w val="0.12646370023419204"/>
          <c:h val="0.3032258064516129"/>
        </c:manualLayout>
      </c:layout>
      <c:overlay val="0"/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401763" y="914400"/>
            <a:ext cx="4054475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046163" y="4352925"/>
            <a:ext cx="4768850" cy="347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4204882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2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2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2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2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2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2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2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2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2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2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2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8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3E2CE-E7DD-4CEC-9733-7A4E66A52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011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95AE9-19B4-4BCE-8A4C-24E0BCAA9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120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52E2E-009D-4645-AEBD-D1345F1C4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59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66C7C-2A88-4843-8C5D-8B8D0ABC0A1A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939E6-A4F7-4D23-B8BF-5823E56F7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112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ED8EA-A8DA-4B9D-9292-C6B6C968770B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C8523-569B-4449-A9CA-95D4C27CA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04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83635-244C-4615-B20E-6AFA5C7457C9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AF614-E4C6-46EB-BA53-382FDFC448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6871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BD2B8-A0F7-424D-A632-AD7C5C6AF117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D0C32-1672-4FB5-AD79-7D0642FB5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8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C016D-7B03-43FA-8BC2-355D34CAFF9A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BBE8E-1F90-4A08-BEA4-D89D12157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280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0D002-7E42-4429-89E0-710706CE43E0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C3060-1A6F-4A81-AC86-672A493AA7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7316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FEAD0-76A6-4581-B586-21B873E54F6E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BB7C3-E462-4C78-880B-4CDC375A2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94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0AF7D-73B0-41BE-81BB-F60523E53D6A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54528-87E7-41AB-8DDC-FBF4F5593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2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92278-09FF-4A5B-951D-8DEA39628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654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03B0A-EE6F-4433-9A5B-55B4DBC7E919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308C5-1F96-40DC-AE17-259ED8B43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93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9AA02-6DF2-455A-9731-D252E1579B4E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1210A-79E9-4B1E-A789-7058D3CA5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548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19F19-14B6-4FD8-ADE2-6D7743DCAD7A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7B11F-2AB8-435A-A2BA-EC840FDC09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59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D1CBD-ACB5-4AC3-AC14-149C53A964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320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1C06E-7F50-47B2-90B3-64D46521C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860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4C35E-77ED-45E1-AD2A-08CE0FD07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630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49052-78F2-40AB-BDD2-AD2D9676D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823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5859A-89CD-4521-A5E3-7E4E6DAAA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345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F6DC0-C617-4D58-8A9B-C0908EE9E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27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8BC1A-2486-49C2-AEA8-1A7BDA0DC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57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354763"/>
            <a:ext cx="21336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30425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B11BDE11-CEAA-4A86-8B22-49E0210C4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Lucida Sans Unicode" pitchFamily="34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Lucida Sans Unicode" pitchFamily="34" charset="0"/>
          <a:cs typeface="Lucida Sans Unicode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Lucida Sans Unicode" pitchFamily="34" charset="0"/>
          <a:cs typeface="Lucida Sans Unicode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Lucida Sans Unicode" pitchFamily="34" charset="0"/>
          <a:cs typeface="Lucida Sans Unicode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Lucida Sans Unicode" pitchFamily="34" charset="0"/>
          <a:cs typeface="Lucida Sans Unicode" pitchFamily="34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cs typeface="Lucida Sans Unicode" pitchFamily="34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cs typeface="Lucida Sans Unicode" pitchFamily="34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cs typeface="Lucida Sans Unicode" pitchFamily="34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cs typeface="Lucida Sans Unicode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Lucida Sans Unicode" pitchFamily="34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Lucida Sans Unicode" pitchFamily="34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Lucida Sans Unicode" pitchFamily="34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  <a:ea typeface="Lucida Sans Unicode" pitchFamily="34" charset="0"/>
              </a:defRPr>
            </a:lvl1pPr>
          </a:lstStyle>
          <a:p>
            <a:pPr>
              <a:defRPr/>
            </a:pPr>
            <a:fld id="{8C15217F-F461-40D2-8101-0E99757848AF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  <a:ea typeface="Lucida Sans Unicode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  <a:ea typeface="Lucida Sans Unicode" pitchFamily="34" charset="0"/>
              </a:defRPr>
            </a:lvl1pPr>
          </a:lstStyle>
          <a:p>
            <a:pPr>
              <a:defRPr/>
            </a:pPr>
            <a:fld id="{C2EB2420-B65E-45DD-81A8-09BE1EE6BC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250825" y="836613"/>
            <a:ext cx="86868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4000" b="1">
                <a:solidFill>
                  <a:srgbClr val="000000"/>
                </a:solidFill>
                <a:latin typeface="Monotype Corsiva" pitchFamily="66" charset="0"/>
                <a:ea typeface="msmincho" charset="0"/>
                <a:cs typeface="Times New Roman" pitchFamily="18" charset="0"/>
              </a:rPr>
              <a:t>Взаимодействие семьи и школы в духовно-нравственном воспитании школьника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5543550" y="4292600"/>
            <a:ext cx="3205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ru-RU" altLang="ru-RU" sz="2000">
              <a:solidFill>
                <a:schemeClr val="tx1"/>
              </a:solidFill>
            </a:endParaRPr>
          </a:p>
        </p:txBody>
      </p:sp>
      <p:pic>
        <p:nvPicPr>
          <p:cNvPr id="15364" name="Picture 5" descr="C:\Users\Назар\Desktop\39574_56541313_6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2708275"/>
            <a:ext cx="5761038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1066800" y="1125538"/>
            <a:ext cx="6781800" cy="369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11113"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just" eaLnBrk="1" hangingPunct="1">
              <a:buClrTx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Современный уклад жизни (работа, успехи в профессиональной области, стремление к материальному благополучию) приводит к недостатку физических и душевных сил у родителей в процессе воспитания ребенка, что провоцирует разрушение традиционных семейных связей. </a:t>
            </a:r>
          </a:p>
          <a:p>
            <a:pPr algn="just" eaLnBrk="1" hangingPunct="1">
              <a:buClrTx/>
              <a:buFontTx/>
              <a:buNone/>
            </a:pPr>
            <a:endParaRPr lang="ru-RU" altLang="ru-RU" sz="2400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ru-RU" altLang="ru-RU" sz="2400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ru-RU" altLang="ru-RU" sz="2400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8425" y="4076700"/>
            <a:ext cx="32035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4076700"/>
            <a:ext cx="30956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3050"/>
            <a:ext cx="7065541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Формы взаимодействия с родителями: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chemeClr val="bg1"/>
                </a:solidFill>
                <a:cs typeface="Times New Roman" pitchFamily="18" charset="0"/>
              </a:rPr>
              <a:t>Интерактивные</a:t>
            </a:r>
            <a:r>
              <a:rPr lang="ru-RU" altLang="ru-RU" sz="2000" smtClean="0">
                <a:solidFill>
                  <a:schemeClr val="bg1"/>
                </a:solidFill>
                <a:cs typeface="Times New Roman" pitchFamily="18" charset="0"/>
              </a:rPr>
              <a:t>: анкетирование, диагностика, дискуссии, «круглые столы», конференции, элективные курсы для родителей, консультации специалистов </a:t>
            </a:r>
          </a:p>
          <a:p>
            <a:pPr eaLnBrk="1" hangingPunct="1"/>
            <a:r>
              <a:rPr lang="ru-RU" altLang="ru-RU" sz="2000" b="1" smtClean="0">
                <a:solidFill>
                  <a:schemeClr val="bg1"/>
                </a:solidFill>
                <a:cs typeface="Times New Roman" pitchFamily="18" charset="0"/>
              </a:rPr>
              <a:t>Традиционные</a:t>
            </a:r>
            <a:r>
              <a:rPr lang="ru-RU" altLang="ru-RU" sz="2000" smtClean="0">
                <a:solidFill>
                  <a:schemeClr val="bg1"/>
                </a:solidFill>
                <a:cs typeface="Times New Roman" pitchFamily="18" charset="0"/>
              </a:rPr>
              <a:t> : тематические классные часы, родительские собрания, вечера отдыха, семейные спортивные и интеллектуальные состязания, творческие конкурсы</a:t>
            </a:r>
          </a:p>
          <a:p>
            <a:pPr eaLnBrk="1" hangingPunct="1"/>
            <a:r>
              <a:rPr lang="ru-RU" altLang="ru-RU" sz="2000" b="1" smtClean="0">
                <a:solidFill>
                  <a:schemeClr val="bg1"/>
                </a:solidFill>
                <a:cs typeface="Times New Roman" pitchFamily="18" charset="0"/>
              </a:rPr>
              <a:t>Просветительские</a:t>
            </a:r>
            <a:r>
              <a:rPr lang="ru-RU" altLang="ru-RU" sz="2000" smtClean="0">
                <a:solidFill>
                  <a:schemeClr val="bg1"/>
                </a:solidFill>
                <a:cs typeface="Times New Roman" pitchFamily="18" charset="0"/>
              </a:rPr>
              <a:t>: использование СМИ, для освящения проблем воспитания и обучения детей, организация родительского всеобуча, выпуск бюллетеней, стенды и уголки для родителей.</a:t>
            </a:r>
          </a:p>
          <a:p>
            <a:pPr eaLnBrk="1" hangingPunct="1"/>
            <a:r>
              <a:rPr lang="ru-RU" altLang="ru-RU" sz="2000" b="1" smtClean="0">
                <a:solidFill>
                  <a:schemeClr val="bg1"/>
                </a:solidFill>
                <a:cs typeface="Times New Roman" pitchFamily="18" charset="0"/>
              </a:rPr>
              <a:t> Государственно-общественные</a:t>
            </a:r>
            <a:r>
              <a:rPr lang="ru-RU" altLang="ru-RU" sz="2000" smtClean="0">
                <a:solidFill>
                  <a:schemeClr val="bg1"/>
                </a:solidFill>
                <a:cs typeface="Times New Roman" pitchFamily="18" charset="0"/>
              </a:rPr>
              <a:t>: создание попечительских советов, советов школ, советов отцов.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z="2400" smtClean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1619250" y="260350"/>
            <a:ext cx="752475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Социальные институты, формирующие </a:t>
            </a:r>
            <a:br>
              <a:rPr lang="ru-RU" altLang="ru-RU" sz="28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</a:br>
            <a:r>
              <a:rPr lang="ru-RU" altLang="ru-RU" sz="28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духовно-нравственную личность</a:t>
            </a:r>
          </a:p>
        </p:txBody>
      </p:sp>
      <p:sp>
        <p:nvSpPr>
          <p:cNvPr id="19459" name="AutoShape 2"/>
          <p:cNvSpPr>
            <a:spLocks noChangeArrowheads="1"/>
          </p:cNvSpPr>
          <p:nvPr/>
        </p:nvSpPr>
        <p:spPr bwMode="auto">
          <a:xfrm>
            <a:off x="2971800" y="3200400"/>
            <a:ext cx="3352800" cy="1143000"/>
          </a:xfrm>
          <a:prstGeom prst="triangle">
            <a:avLst>
              <a:gd name="adj" fmla="val 51306"/>
            </a:avLst>
          </a:prstGeom>
          <a:solidFill>
            <a:srgbClr val="DCE6F2"/>
          </a:solidFill>
          <a:ln w="9360">
            <a:solidFill>
              <a:srgbClr val="7030A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</a:p>
        </p:txBody>
      </p:sp>
      <p:sp>
        <p:nvSpPr>
          <p:cNvPr id="19460" name="Oval 3"/>
          <p:cNvSpPr>
            <a:spLocks noChangeArrowheads="1"/>
          </p:cNvSpPr>
          <p:nvPr/>
        </p:nvSpPr>
        <p:spPr bwMode="auto">
          <a:xfrm>
            <a:off x="228600" y="2057400"/>
            <a:ext cx="3429000" cy="1447800"/>
          </a:xfrm>
          <a:prstGeom prst="ellipse">
            <a:avLst/>
          </a:prstGeom>
          <a:solidFill>
            <a:srgbClr val="DCE6F2"/>
          </a:solidFill>
          <a:ln w="9360">
            <a:solidFill>
              <a:srgbClr val="7030A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</p:txBody>
      </p:sp>
      <p:sp>
        <p:nvSpPr>
          <p:cNvPr id="19461" name="AutoShape 4"/>
          <p:cNvSpPr>
            <a:spLocks noChangeArrowheads="1"/>
          </p:cNvSpPr>
          <p:nvPr/>
        </p:nvSpPr>
        <p:spPr bwMode="auto">
          <a:xfrm>
            <a:off x="5410200" y="4648200"/>
            <a:ext cx="3505200" cy="1222375"/>
          </a:xfrm>
          <a:prstGeom prst="flowChartDecision">
            <a:avLst/>
          </a:prstGeom>
          <a:solidFill>
            <a:srgbClr val="DCE6F2"/>
          </a:solidFill>
          <a:ln w="9360">
            <a:solidFill>
              <a:srgbClr val="7030A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РЕЛИГИЯ</a:t>
            </a: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457200" y="4800600"/>
            <a:ext cx="3048000" cy="1371600"/>
          </a:xfrm>
          <a:prstGeom prst="rect">
            <a:avLst/>
          </a:prstGeom>
          <a:solidFill>
            <a:srgbClr val="DCE6F2"/>
          </a:solidFill>
          <a:ln w="9360">
            <a:solidFill>
              <a:srgbClr val="7030A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</a:p>
        </p:txBody>
      </p:sp>
      <p:sp>
        <p:nvSpPr>
          <p:cNvPr id="19463" name="AutoShape 6"/>
          <p:cNvSpPr>
            <a:spLocks noChangeArrowheads="1"/>
          </p:cNvSpPr>
          <p:nvPr/>
        </p:nvSpPr>
        <p:spPr bwMode="auto">
          <a:xfrm>
            <a:off x="5410200" y="2057400"/>
            <a:ext cx="3505200" cy="1066800"/>
          </a:xfrm>
          <a:prstGeom prst="flowChartAlternateProcess">
            <a:avLst/>
          </a:prstGeom>
          <a:solidFill>
            <a:srgbClr val="DCE6F2"/>
          </a:solidFill>
          <a:ln w="9360">
            <a:solidFill>
              <a:srgbClr val="7030A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СРЕДСТВА  МАССОВОЙ ИНФОРМАЦИИ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3050"/>
            <a:ext cx="8228013" cy="852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600" dirty="0" smtClean="0">
                <a:solidFill>
                  <a:schemeClr val="bg1"/>
                </a:solidFill>
              </a:rPr>
              <a:t>Факторы, влияющие</a:t>
            </a:r>
            <a:br>
              <a:rPr lang="ru-RU" sz="2600" dirty="0" smtClean="0">
                <a:solidFill>
                  <a:schemeClr val="bg1"/>
                </a:solidFill>
              </a:rPr>
            </a:br>
            <a:r>
              <a:rPr lang="ru-RU" sz="2600" dirty="0" smtClean="0">
                <a:solidFill>
                  <a:schemeClr val="bg1"/>
                </a:solidFill>
              </a:rPr>
              <a:t> на развитие и воспитание ребёнка</a:t>
            </a:r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519113" y="1608138"/>
          <a:ext cx="8126412" cy="4421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609600" y="188913"/>
            <a:ext cx="82296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32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Главные институты воспитания:</a:t>
            </a:r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609600" y="2362200"/>
            <a:ext cx="2362200" cy="460375"/>
          </a:xfrm>
          <a:prstGeom prst="rect">
            <a:avLst/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Школа</a:t>
            </a: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5791200" y="2362200"/>
            <a:ext cx="2743200" cy="460375"/>
          </a:xfrm>
          <a:prstGeom prst="rect">
            <a:avLst/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Семья</a:t>
            </a:r>
          </a:p>
        </p:txBody>
      </p:sp>
      <p:cxnSp>
        <p:nvCxnSpPr>
          <p:cNvPr id="27653" name="AutoShape 4"/>
          <p:cNvCxnSpPr>
            <a:cxnSpLocks noChangeShapeType="1"/>
          </p:cNvCxnSpPr>
          <p:nvPr/>
        </p:nvCxnSpPr>
        <p:spPr bwMode="auto">
          <a:xfrm flipH="1" flipV="1">
            <a:off x="3059113" y="2565400"/>
            <a:ext cx="2514600" cy="1588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3200400" y="1981200"/>
            <a:ext cx="2362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взаимодействие</a:t>
            </a:r>
          </a:p>
        </p:txBody>
      </p:sp>
      <p:cxnSp>
        <p:nvCxnSpPr>
          <p:cNvPr id="27655" name="AutoShape 6"/>
          <p:cNvCxnSpPr>
            <a:cxnSpLocks noChangeShapeType="1"/>
            <a:stCxn id="27652" idx="2"/>
          </p:cNvCxnSpPr>
          <p:nvPr/>
        </p:nvCxnSpPr>
        <p:spPr bwMode="auto">
          <a:xfrm flipH="1">
            <a:off x="4356100" y="2822575"/>
            <a:ext cx="2806700" cy="1611313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6" name="Text Box 7"/>
          <p:cNvSpPr txBox="1">
            <a:spLocks noChangeArrowheads="1"/>
          </p:cNvSpPr>
          <p:nvPr/>
        </p:nvSpPr>
        <p:spPr bwMode="auto">
          <a:xfrm>
            <a:off x="1447800" y="4114800"/>
            <a:ext cx="6096000" cy="460375"/>
          </a:xfrm>
          <a:prstGeom prst="rect">
            <a:avLst/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Духовно-нравственное развитие ребенка</a:t>
            </a:r>
          </a:p>
        </p:txBody>
      </p:sp>
      <p:sp>
        <p:nvSpPr>
          <p:cNvPr id="27657" name="Rectangle 8"/>
          <p:cNvSpPr>
            <a:spLocks noChangeArrowheads="1"/>
          </p:cNvSpPr>
          <p:nvPr/>
        </p:nvSpPr>
        <p:spPr bwMode="auto">
          <a:xfrm>
            <a:off x="228600" y="5233988"/>
            <a:ext cx="8736013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Для достижения общей цели эффект дает только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совместное воздействие педагогов школы и родителей на ребенка</a:t>
            </a:r>
            <a:r>
              <a:rPr lang="ru-RU" altLang="ru-RU" sz="2400" i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. </a:t>
            </a:r>
          </a:p>
        </p:txBody>
      </p:sp>
      <p:cxnSp>
        <p:nvCxnSpPr>
          <p:cNvPr id="27658" name="AutoShape 9"/>
          <p:cNvCxnSpPr>
            <a:cxnSpLocks noChangeShapeType="1"/>
            <a:stCxn id="27651" idx="2"/>
            <a:endCxn id="27656" idx="0"/>
          </p:cNvCxnSpPr>
          <p:nvPr/>
        </p:nvCxnSpPr>
        <p:spPr bwMode="auto">
          <a:xfrm>
            <a:off x="1790700" y="2822575"/>
            <a:ext cx="2705100" cy="1293813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52400" y="404813"/>
            <a:ext cx="8991600" cy="668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92075" indent="11113" eaLnBrk="0" hangingPunct="0"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30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В условиях семейного и школьного воспитания на становление духовно-нравственной личности влияют:</a:t>
            </a:r>
            <a:endParaRPr lang="ru-RU" altLang="ru-RU" sz="1400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  <a:p>
            <a:pPr eaLnBrk="1" hangingPunct="1">
              <a:buClrTx/>
              <a:buFontTx/>
              <a:buNone/>
            </a:pPr>
            <a:r>
              <a:rPr lang="ru-RU" altLang="ru-RU" sz="8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/>
            </a:r>
            <a:br>
              <a:rPr lang="ru-RU" altLang="ru-RU" sz="8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</a:b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1.</a:t>
            </a:r>
            <a:r>
              <a:rPr lang="ru-RU" altLang="ru-RU" sz="2400" b="1" i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 Обычаи </a:t>
            </a: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(установившиеся, привычные формы поведения);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2. </a:t>
            </a:r>
            <a:r>
              <a:rPr lang="ru-RU" altLang="ru-RU" sz="2400" b="1" i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Традиции </a:t>
            </a: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(переходящие из поколения в поколение способы передачи ценностно-значимого содержания культуры, жизни семьи и школы);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3. </a:t>
            </a:r>
            <a:r>
              <a:rPr lang="ru-RU" altLang="ru-RU" sz="2400" b="1" i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Отношения </a:t>
            </a: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(сердечные, душевные чувствования и настроения);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4. </a:t>
            </a:r>
            <a:r>
              <a:rPr lang="ru-RU" altLang="ru-RU" sz="2400" b="1" i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Правила</a:t>
            </a: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 (образ мыслей, нормы поведения, привычки) доброй и благочестивой жизни;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5. </a:t>
            </a:r>
            <a:r>
              <a:rPr lang="ru-RU" altLang="ru-RU" sz="2400" b="1" i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Распорядок </a:t>
            </a: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(установленный порядок течения дел) дня, недели, года.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1619250" y="188913"/>
            <a:ext cx="71437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32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Взаимодействие предполагает создание условий:</a:t>
            </a:r>
          </a:p>
        </p:txBody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1042988" y="1341438"/>
            <a:ext cx="6961187" cy="414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39725" indent="-339725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just" eaLnBrk="1" hangingPunct="1">
              <a:buFont typeface="Times New Roman" pitchFamily="18" charset="0"/>
              <a:buChar char="-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для духовно-нравственного становления личности и саморазвития;</a:t>
            </a:r>
          </a:p>
          <a:p>
            <a:pPr algn="just" eaLnBrk="1" hangingPunct="1">
              <a:buFont typeface="Times New Roman" pitchFamily="18" charset="0"/>
              <a:buChar char="-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 для формирования ценностных ориентаций на основе единых требований к ребенку;</a:t>
            </a:r>
          </a:p>
          <a:p>
            <a:pPr algn="just" eaLnBrk="1" hangingPunct="1">
              <a:buFont typeface="Times New Roman" pitchFamily="18" charset="0"/>
              <a:buChar char="-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для подготовки к жизненному самоопределению;</a:t>
            </a:r>
          </a:p>
          <a:p>
            <a:pPr algn="just" eaLnBrk="1" hangingPunct="1">
              <a:buFont typeface="Times New Roman" pitchFamily="18" charset="0"/>
              <a:buChar char="-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для позитивной социальной адаптации.</a:t>
            </a:r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4221163"/>
            <a:ext cx="2592388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4292600"/>
            <a:ext cx="2233612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32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Пути решения</a:t>
            </a: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838200" y="1066800"/>
            <a:ext cx="7467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74613" indent="274638" eaLnBrk="0" hangingPunct="0">
              <a:tabLst>
                <a:tab pos="74613" algn="l"/>
                <a:tab pos="522288" algn="l"/>
                <a:tab pos="971550" algn="l"/>
                <a:tab pos="1420813" algn="l"/>
                <a:tab pos="1870075" algn="l"/>
                <a:tab pos="2319338" algn="l"/>
                <a:tab pos="2768600" algn="l"/>
                <a:tab pos="3217863" algn="l"/>
                <a:tab pos="3667125" algn="l"/>
                <a:tab pos="4116388" algn="l"/>
                <a:tab pos="4565650" algn="l"/>
                <a:tab pos="5014913" algn="l"/>
                <a:tab pos="5464175" algn="l"/>
                <a:tab pos="5913438" algn="l"/>
                <a:tab pos="6362700" algn="l"/>
                <a:tab pos="6811963" algn="l"/>
                <a:tab pos="7261225" algn="l"/>
                <a:tab pos="7710488" algn="l"/>
                <a:tab pos="8159750" algn="l"/>
                <a:tab pos="8609013" algn="l"/>
                <a:tab pos="9058275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74613" algn="l"/>
                <a:tab pos="522288" algn="l"/>
                <a:tab pos="971550" algn="l"/>
                <a:tab pos="1420813" algn="l"/>
                <a:tab pos="1870075" algn="l"/>
                <a:tab pos="2319338" algn="l"/>
                <a:tab pos="2768600" algn="l"/>
                <a:tab pos="3217863" algn="l"/>
                <a:tab pos="3667125" algn="l"/>
                <a:tab pos="4116388" algn="l"/>
                <a:tab pos="4565650" algn="l"/>
                <a:tab pos="5014913" algn="l"/>
                <a:tab pos="5464175" algn="l"/>
                <a:tab pos="5913438" algn="l"/>
                <a:tab pos="6362700" algn="l"/>
                <a:tab pos="6811963" algn="l"/>
                <a:tab pos="7261225" algn="l"/>
                <a:tab pos="7710488" algn="l"/>
                <a:tab pos="8159750" algn="l"/>
                <a:tab pos="8609013" algn="l"/>
                <a:tab pos="9058275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74613" algn="l"/>
                <a:tab pos="522288" algn="l"/>
                <a:tab pos="971550" algn="l"/>
                <a:tab pos="1420813" algn="l"/>
                <a:tab pos="1870075" algn="l"/>
                <a:tab pos="2319338" algn="l"/>
                <a:tab pos="2768600" algn="l"/>
                <a:tab pos="3217863" algn="l"/>
                <a:tab pos="3667125" algn="l"/>
                <a:tab pos="4116388" algn="l"/>
                <a:tab pos="4565650" algn="l"/>
                <a:tab pos="5014913" algn="l"/>
                <a:tab pos="5464175" algn="l"/>
                <a:tab pos="5913438" algn="l"/>
                <a:tab pos="6362700" algn="l"/>
                <a:tab pos="6811963" algn="l"/>
                <a:tab pos="7261225" algn="l"/>
                <a:tab pos="7710488" algn="l"/>
                <a:tab pos="8159750" algn="l"/>
                <a:tab pos="8609013" algn="l"/>
                <a:tab pos="9058275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74613" algn="l"/>
                <a:tab pos="522288" algn="l"/>
                <a:tab pos="971550" algn="l"/>
                <a:tab pos="1420813" algn="l"/>
                <a:tab pos="1870075" algn="l"/>
                <a:tab pos="2319338" algn="l"/>
                <a:tab pos="2768600" algn="l"/>
                <a:tab pos="3217863" algn="l"/>
                <a:tab pos="3667125" algn="l"/>
                <a:tab pos="4116388" algn="l"/>
                <a:tab pos="4565650" algn="l"/>
                <a:tab pos="5014913" algn="l"/>
                <a:tab pos="5464175" algn="l"/>
                <a:tab pos="5913438" algn="l"/>
                <a:tab pos="6362700" algn="l"/>
                <a:tab pos="6811963" algn="l"/>
                <a:tab pos="7261225" algn="l"/>
                <a:tab pos="7710488" algn="l"/>
                <a:tab pos="8159750" algn="l"/>
                <a:tab pos="8609013" algn="l"/>
                <a:tab pos="9058275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74613" algn="l"/>
                <a:tab pos="522288" algn="l"/>
                <a:tab pos="971550" algn="l"/>
                <a:tab pos="1420813" algn="l"/>
                <a:tab pos="1870075" algn="l"/>
                <a:tab pos="2319338" algn="l"/>
                <a:tab pos="2768600" algn="l"/>
                <a:tab pos="3217863" algn="l"/>
                <a:tab pos="3667125" algn="l"/>
                <a:tab pos="4116388" algn="l"/>
                <a:tab pos="4565650" algn="l"/>
                <a:tab pos="5014913" algn="l"/>
                <a:tab pos="5464175" algn="l"/>
                <a:tab pos="5913438" algn="l"/>
                <a:tab pos="6362700" algn="l"/>
                <a:tab pos="6811963" algn="l"/>
                <a:tab pos="7261225" algn="l"/>
                <a:tab pos="7710488" algn="l"/>
                <a:tab pos="8159750" algn="l"/>
                <a:tab pos="8609013" algn="l"/>
                <a:tab pos="9058275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613" algn="l"/>
                <a:tab pos="522288" algn="l"/>
                <a:tab pos="971550" algn="l"/>
                <a:tab pos="1420813" algn="l"/>
                <a:tab pos="1870075" algn="l"/>
                <a:tab pos="2319338" algn="l"/>
                <a:tab pos="2768600" algn="l"/>
                <a:tab pos="3217863" algn="l"/>
                <a:tab pos="3667125" algn="l"/>
                <a:tab pos="4116388" algn="l"/>
                <a:tab pos="4565650" algn="l"/>
                <a:tab pos="5014913" algn="l"/>
                <a:tab pos="5464175" algn="l"/>
                <a:tab pos="5913438" algn="l"/>
                <a:tab pos="6362700" algn="l"/>
                <a:tab pos="6811963" algn="l"/>
                <a:tab pos="7261225" algn="l"/>
                <a:tab pos="7710488" algn="l"/>
                <a:tab pos="8159750" algn="l"/>
                <a:tab pos="8609013" algn="l"/>
                <a:tab pos="9058275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613" algn="l"/>
                <a:tab pos="522288" algn="l"/>
                <a:tab pos="971550" algn="l"/>
                <a:tab pos="1420813" algn="l"/>
                <a:tab pos="1870075" algn="l"/>
                <a:tab pos="2319338" algn="l"/>
                <a:tab pos="2768600" algn="l"/>
                <a:tab pos="3217863" algn="l"/>
                <a:tab pos="3667125" algn="l"/>
                <a:tab pos="4116388" algn="l"/>
                <a:tab pos="4565650" algn="l"/>
                <a:tab pos="5014913" algn="l"/>
                <a:tab pos="5464175" algn="l"/>
                <a:tab pos="5913438" algn="l"/>
                <a:tab pos="6362700" algn="l"/>
                <a:tab pos="6811963" algn="l"/>
                <a:tab pos="7261225" algn="l"/>
                <a:tab pos="7710488" algn="l"/>
                <a:tab pos="8159750" algn="l"/>
                <a:tab pos="8609013" algn="l"/>
                <a:tab pos="9058275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613" algn="l"/>
                <a:tab pos="522288" algn="l"/>
                <a:tab pos="971550" algn="l"/>
                <a:tab pos="1420813" algn="l"/>
                <a:tab pos="1870075" algn="l"/>
                <a:tab pos="2319338" algn="l"/>
                <a:tab pos="2768600" algn="l"/>
                <a:tab pos="3217863" algn="l"/>
                <a:tab pos="3667125" algn="l"/>
                <a:tab pos="4116388" algn="l"/>
                <a:tab pos="4565650" algn="l"/>
                <a:tab pos="5014913" algn="l"/>
                <a:tab pos="5464175" algn="l"/>
                <a:tab pos="5913438" algn="l"/>
                <a:tab pos="6362700" algn="l"/>
                <a:tab pos="6811963" algn="l"/>
                <a:tab pos="7261225" algn="l"/>
                <a:tab pos="7710488" algn="l"/>
                <a:tab pos="8159750" algn="l"/>
                <a:tab pos="8609013" algn="l"/>
                <a:tab pos="9058275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613" algn="l"/>
                <a:tab pos="522288" algn="l"/>
                <a:tab pos="971550" algn="l"/>
                <a:tab pos="1420813" algn="l"/>
                <a:tab pos="1870075" algn="l"/>
                <a:tab pos="2319338" algn="l"/>
                <a:tab pos="2768600" algn="l"/>
                <a:tab pos="3217863" algn="l"/>
                <a:tab pos="3667125" algn="l"/>
                <a:tab pos="4116388" algn="l"/>
                <a:tab pos="4565650" algn="l"/>
                <a:tab pos="5014913" algn="l"/>
                <a:tab pos="5464175" algn="l"/>
                <a:tab pos="5913438" algn="l"/>
                <a:tab pos="6362700" algn="l"/>
                <a:tab pos="6811963" algn="l"/>
                <a:tab pos="7261225" algn="l"/>
                <a:tab pos="7710488" algn="l"/>
                <a:tab pos="8159750" algn="l"/>
                <a:tab pos="8609013" algn="l"/>
                <a:tab pos="9058275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just" eaLnBrk="1" hangingPunct="1">
              <a:buFont typeface="Wingdings" pitchFamily="2" charset="2"/>
              <a:buChar char="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 Возрождение ценностной ориентации в семье, обществе.</a:t>
            </a:r>
          </a:p>
          <a:p>
            <a:pPr algn="just" eaLnBrk="1" hangingPunct="1">
              <a:buClrTx/>
              <a:buFontTx/>
              <a:buNone/>
            </a:pPr>
            <a:endParaRPr lang="ru-RU" altLang="ru-RU" sz="2400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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 Создание практико- и семейно-ориентированных моделей, технологий, программ по нравственно-этическому воспитанию в семье и обществе.</a:t>
            </a:r>
          </a:p>
          <a:p>
            <a:pPr algn="just" eaLnBrk="1" hangingPunct="1">
              <a:buClrTx/>
              <a:buFontTx/>
              <a:buNone/>
            </a:pPr>
            <a:endParaRPr lang="ru-RU" altLang="ru-RU" sz="2400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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 Повышение воспитательного потенциала образовательных учреждений, детских организаций и социума в целом – от семьи до средств массовой информации.</a:t>
            </a:r>
          </a:p>
        </p:txBody>
      </p:sp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6363" y="5002213"/>
            <a:ext cx="2308225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755650" y="1052513"/>
            <a:ext cx="6635750" cy="476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11113"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ru-RU" altLang="ru-RU" sz="30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Только объединив наши усилия, мы сможем возродить утраченные духовно-нравственные ценности, что позволит решить социально-экономические проблемы развития страны, подготовить детей к будущей семейной жизни. </a:t>
            </a:r>
          </a:p>
          <a:p>
            <a:pPr algn="ctr" eaLnBrk="1" hangingPunct="1">
              <a:lnSpc>
                <a:spcPct val="150000"/>
              </a:lnSpc>
              <a:spcBef>
                <a:spcPts val="750"/>
              </a:spcBef>
              <a:buClrTx/>
              <a:buFontTx/>
              <a:buNone/>
            </a:pPr>
            <a:endParaRPr lang="ru-RU" altLang="ru-RU" sz="3000" b="1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4508500"/>
            <a:ext cx="2255837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8013" cy="48609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altLang="ru-RU" smtClean="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>
                <a:solidFill>
                  <a:schemeClr val="bg1"/>
                </a:solidFill>
              </a:rPr>
              <a:t>«Без устойчивой системы нравственно-духовных ценностей  не устоят ни село, ни город, ни Земля наша…»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>
                <a:solidFill>
                  <a:schemeClr val="bg1"/>
                </a:solidFill>
              </a:rPr>
              <a:t>                                                         А.И.Солженицын</a:t>
            </a:r>
            <a:endParaRPr lang="ru-RU" altLang="ru-RU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1" hangingPunct="1">
              <a:buFont typeface="Times New Roman" pitchFamily="18" charset="0"/>
              <a:buNone/>
            </a:pPr>
            <a:r>
              <a:rPr lang="ru-RU" altLang="ru-RU" smtClean="0">
                <a:solidFill>
                  <a:schemeClr val="bg1"/>
                </a:solidFill>
                <a:cs typeface="Times New Roman" pitchFamily="18" charset="0"/>
              </a:rPr>
              <a:t>« Ребёнок- зеркало семьи; как в капле воды отражает солнце, так в детях отражается нравственная чистота матери и отца»</a:t>
            </a:r>
          </a:p>
          <a:p>
            <a:pPr algn="r" eaLnBrk="1" hangingPunct="1">
              <a:buFont typeface="Times New Roman" pitchFamily="18" charset="0"/>
              <a:buNone/>
            </a:pPr>
            <a:r>
              <a:rPr lang="ru-RU" altLang="ru-RU" smtClean="0">
                <a:solidFill>
                  <a:schemeClr val="bg1"/>
                </a:solidFill>
                <a:cs typeface="Times New Roman" pitchFamily="18" charset="0"/>
              </a:rPr>
              <a:t>В.А. Сухомлинский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457200" y="260350"/>
            <a:ext cx="822960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32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Воспитание духовной личности</a:t>
            </a: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1143000" y="1752600"/>
            <a:ext cx="6781800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11113"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- это социальная потребность жить и действовать «для других». С категорией духовности соотносится потребность познания мира, себя, смысла и назначения своей жизни. 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ru-RU" altLang="ru-RU" sz="2400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9225" y="3357563"/>
            <a:ext cx="3081338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7413" name="Picture 6" descr="C:\Users\Назар\Desktop\orign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73463"/>
            <a:ext cx="36004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1692275" y="188913"/>
            <a:ext cx="691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32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Воспитание нравственной личности</a:t>
            </a:r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685800" y="1773238"/>
            <a:ext cx="4267200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11113"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- это формирование долга, ответственности, гуманности, патриотизма, справедливости, чести, благородства в отношении человека к обществу, Родине,окружающим людям и самому себе.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ru-RU" altLang="ru-RU" sz="2400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2209800"/>
            <a:ext cx="27432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8228012" cy="7921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Цели духовно- нравственного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развития и воспитания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2875"/>
            <a:ext cx="8228013" cy="4716463"/>
          </a:xfrm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>
                <a:solidFill>
                  <a:schemeClr val="bg1"/>
                </a:solidFill>
                <a:cs typeface="Times New Roman" pitchFamily="18" charset="0"/>
              </a:rPr>
              <a:t> Воспитание гражданско-патриотических чувств;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>
                <a:solidFill>
                  <a:schemeClr val="bg1"/>
                </a:solidFill>
                <a:cs typeface="Times New Roman" pitchFamily="18" charset="0"/>
              </a:rPr>
              <a:t>Содействие духовному возрождению нынешнего поколения путем приобщения к православным и народным традициям;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>
                <a:solidFill>
                  <a:schemeClr val="bg1"/>
                </a:solidFill>
                <a:cs typeface="Times New Roman" pitchFamily="18" charset="0"/>
              </a:rPr>
              <a:t> Воспитание трудолюбия, творческого отношения к учению, труду, жизни;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>
                <a:solidFill>
                  <a:schemeClr val="bg1"/>
                </a:solidFill>
                <a:cs typeface="Times New Roman" pitchFamily="18" charset="0"/>
              </a:rPr>
              <a:t> Формирование ценного отношения к здоровью;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>
                <a:solidFill>
                  <a:schemeClr val="bg1"/>
                </a:solidFill>
                <a:cs typeface="Times New Roman" pitchFamily="18" charset="0"/>
              </a:rPr>
              <a:t> Воспитание бережного отношения к природе, окружающей среде;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>
                <a:solidFill>
                  <a:schemeClr val="bg1"/>
                </a:solidFill>
                <a:cs typeface="Times New Roman" pitchFamily="18" charset="0"/>
              </a:rPr>
              <a:t> Приобщение к духовным ценностям через художественную литературу, изобразительное искусство, музыку.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Times New Roman" pitchFamily="18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0"/>
            <a:ext cx="6993533" cy="119675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Содержание духовно-нравственного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развития и воспитания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125538"/>
            <a:ext cx="8228012" cy="4810125"/>
          </a:xfrm>
        </p:spPr>
        <p:txBody>
          <a:bodyPr/>
          <a:lstStyle/>
          <a:p>
            <a:pPr eaLnBrk="1" hangingPunct="1">
              <a:buFont typeface="Times New Roman" pitchFamily="18" charset="0"/>
              <a:buNone/>
            </a:pPr>
            <a:r>
              <a:rPr lang="ru-RU" altLang="ru-RU" smtClean="0"/>
              <a:t>  </a:t>
            </a:r>
          </a:p>
          <a:p>
            <a:pPr eaLnBrk="1" hangingPunct="1">
              <a:buFont typeface="Times New Roman" pitchFamily="18" charset="0"/>
              <a:buNone/>
            </a:pPr>
            <a:r>
              <a:rPr lang="ru-RU" altLang="ru-RU" smtClean="0">
                <a:solidFill>
                  <a:schemeClr val="bg1"/>
                </a:solidFill>
                <a:cs typeface="Times New Roman" pitchFamily="18" charset="0"/>
              </a:rPr>
              <a:t>Основным содержанием духовно-нравственного развития и воспитания являются базовые национальные ценности, хранимые в социально-исторических, культурных, семейных традициях народа, передаваемые от поколения к поколению. </a:t>
            </a:r>
          </a:p>
          <a:p>
            <a:pPr eaLnBrk="1" hangingPunct="1">
              <a:buFont typeface="Times New Roman" pitchFamily="18" charset="0"/>
              <a:buNone/>
            </a:pPr>
            <a:endParaRPr lang="ru-RU" altLang="ru-RU" smtClean="0">
              <a:solidFill>
                <a:schemeClr val="bg1"/>
              </a:solidFill>
              <a:cs typeface="Times New Roman" pitchFamily="18" charset="0"/>
            </a:endParaRPr>
          </a:p>
          <a:p>
            <a:pPr algn="r" eaLnBrk="1" hangingPunct="1">
              <a:buFont typeface="Times New Roman" pitchFamily="18" charset="0"/>
              <a:buNone/>
            </a:pPr>
            <a:r>
              <a:rPr lang="ru-RU" altLang="ru-RU" sz="1700" smtClean="0">
                <a:solidFill>
                  <a:schemeClr val="bg1"/>
                </a:solidFill>
                <a:cs typeface="Times New Roman" pitchFamily="18" charset="0"/>
              </a:rPr>
              <a:t>Концепция духовно-нравственного развития и воспитания личности гражданина России</a:t>
            </a:r>
          </a:p>
          <a:p>
            <a:pPr eaLnBrk="1" hangingPunct="1">
              <a:buFont typeface="Times New Roman" pitchFamily="18" charset="0"/>
              <a:buNone/>
            </a:pPr>
            <a:endParaRPr lang="ru-RU" altLang="ru-RU" sz="2200" smtClean="0">
              <a:cs typeface="Times New Roman" pitchFamily="18" charset="0"/>
            </a:endParaRPr>
          </a:p>
          <a:p>
            <a:pPr eaLnBrk="1" hangingPunct="1">
              <a:buFont typeface="Times New Roman" pitchFamily="18" charset="0"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273050"/>
            <a:ext cx="7065541" cy="923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Базовые национальные ценности</a:t>
            </a:r>
            <a:r>
              <a:rPr lang="ru-RU" sz="3200" dirty="0" smtClean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268413"/>
            <a:ext cx="8228012" cy="5040312"/>
          </a:xfrm>
        </p:spPr>
        <p:txBody>
          <a:bodyPr/>
          <a:lstStyle/>
          <a:p>
            <a:pPr eaLnBrk="1" hangingPunct="1">
              <a:lnSpc>
                <a:spcPct val="78000"/>
              </a:lnSpc>
            </a:pPr>
            <a:r>
              <a:rPr lang="ru-RU" altLang="ru-RU" sz="2400" smtClean="0">
                <a:solidFill>
                  <a:schemeClr val="bg1"/>
                </a:solidFill>
                <a:cs typeface="Times New Roman" pitchFamily="18" charset="0"/>
              </a:rPr>
              <a:t>Патриотизм;</a:t>
            </a:r>
          </a:p>
          <a:p>
            <a:pPr eaLnBrk="1" hangingPunct="1">
              <a:lnSpc>
                <a:spcPct val="78000"/>
              </a:lnSpc>
            </a:pPr>
            <a:r>
              <a:rPr lang="ru-RU" altLang="ru-RU" sz="2400" smtClean="0">
                <a:solidFill>
                  <a:schemeClr val="bg1"/>
                </a:solidFill>
                <a:cs typeface="Times New Roman" pitchFamily="18" charset="0"/>
              </a:rPr>
              <a:t>Социальная солидарность;</a:t>
            </a:r>
          </a:p>
          <a:p>
            <a:pPr eaLnBrk="1" hangingPunct="1">
              <a:lnSpc>
                <a:spcPct val="78000"/>
              </a:lnSpc>
            </a:pPr>
            <a:r>
              <a:rPr lang="ru-RU" altLang="ru-RU" sz="2400" smtClean="0">
                <a:solidFill>
                  <a:schemeClr val="bg1"/>
                </a:solidFill>
                <a:cs typeface="Times New Roman" pitchFamily="18" charset="0"/>
              </a:rPr>
              <a:t>Гражданственность;</a:t>
            </a:r>
          </a:p>
          <a:p>
            <a:pPr eaLnBrk="1" hangingPunct="1">
              <a:lnSpc>
                <a:spcPct val="78000"/>
              </a:lnSpc>
            </a:pPr>
            <a:r>
              <a:rPr lang="ru-RU" altLang="ru-RU" sz="2400" smtClean="0">
                <a:solidFill>
                  <a:schemeClr val="bg1"/>
                </a:solidFill>
                <a:cs typeface="Times New Roman" pitchFamily="18" charset="0"/>
              </a:rPr>
              <a:t>Семья;</a:t>
            </a:r>
          </a:p>
          <a:p>
            <a:pPr eaLnBrk="1" hangingPunct="1">
              <a:lnSpc>
                <a:spcPct val="78000"/>
              </a:lnSpc>
            </a:pPr>
            <a:r>
              <a:rPr lang="ru-RU" altLang="ru-RU" sz="2400" smtClean="0">
                <a:solidFill>
                  <a:schemeClr val="bg1"/>
                </a:solidFill>
                <a:cs typeface="Times New Roman" pitchFamily="18" charset="0"/>
              </a:rPr>
              <a:t>Труд и творчество;</a:t>
            </a:r>
          </a:p>
          <a:p>
            <a:pPr eaLnBrk="1" hangingPunct="1">
              <a:lnSpc>
                <a:spcPct val="78000"/>
              </a:lnSpc>
            </a:pPr>
            <a:r>
              <a:rPr lang="ru-RU" altLang="ru-RU" sz="2400" smtClean="0">
                <a:solidFill>
                  <a:schemeClr val="bg1"/>
                </a:solidFill>
                <a:cs typeface="Times New Roman" pitchFamily="18" charset="0"/>
              </a:rPr>
              <a:t>Наука;</a:t>
            </a:r>
          </a:p>
          <a:p>
            <a:pPr eaLnBrk="1" hangingPunct="1">
              <a:lnSpc>
                <a:spcPct val="78000"/>
              </a:lnSpc>
            </a:pPr>
            <a:r>
              <a:rPr lang="ru-RU" altLang="ru-RU" sz="2400" smtClean="0">
                <a:solidFill>
                  <a:schemeClr val="bg1"/>
                </a:solidFill>
                <a:cs typeface="Times New Roman" pitchFamily="18" charset="0"/>
              </a:rPr>
              <a:t>Религия;</a:t>
            </a:r>
          </a:p>
          <a:p>
            <a:pPr eaLnBrk="1" hangingPunct="1">
              <a:lnSpc>
                <a:spcPct val="78000"/>
              </a:lnSpc>
            </a:pPr>
            <a:r>
              <a:rPr lang="ru-RU" altLang="ru-RU" sz="2400" smtClean="0">
                <a:solidFill>
                  <a:schemeClr val="bg1"/>
                </a:solidFill>
                <a:cs typeface="Times New Roman" pitchFamily="18" charset="0"/>
              </a:rPr>
              <a:t>Искусство и литература;</a:t>
            </a:r>
          </a:p>
          <a:p>
            <a:pPr eaLnBrk="1" hangingPunct="1">
              <a:lnSpc>
                <a:spcPct val="78000"/>
              </a:lnSpc>
            </a:pPr>
            <a:r>
              <a:rPr lang="ru-RU" altLang="ru-RU" sz="2400" smtClean="0">
                <a:solidFill>
                  <a:schemeClr val="bg1"/>
                </a:solidFill>
                <a:cs typeface="Times New Roman" pitchFamily="18" charset="0"/>
              </a:rPr>
              <a:t>Природа;</a:t>
            </a:r>
          </a:p>
          <a:p>
            <a:pPr eaLnBrk="1" hangingPunct="1">
              <a:lnSpc>
                <a:spcPct val="78000"/>
              </a:lnSpc>
            </a:pPr>
            <a:r>
              <a:rPr lang="ru-RU" altLang="ru-RU" sz="2400" smtClean="0">
                <a:solidFill>
                  <a:schemeClr val="bg1"/>
                </a:solidFill>
                <a:cs typeface="Times New Roman" pitchFamily="18" charset="0"/>
              </a:rPr>
              <a:t>Человечество.</a:t>
            </a:r>
          </a:p>
          <a:p>
            <a:pPr eaLnBrk="1" hangingPunct="1">
              <a:lnSpc>
                <a:spcPct val="78000"/>
              </a:lnSpc>
            </a:pPr>
            <a:endParaRPr lang="ru-RU" altLang="ru-RU" sz="2400" smtClean="0">
              <a:solidFill>
                <a:schemeClr val="bg1"/>
              </a:solidFill>
              <a:cs typeface="Times New Roman" pitchFamily="18" charset="0"/>
            </a:endParaRPr>
          </a:p>
          <a:p>
            <a:pPr algn="r" eaLnBrk="1" hangingPunct="1">
              <a:lnSpc>
                <a:spcPct val="78000"/>
              </a:lnSpc>
              <a:buFont typeface="Times New Roman" pitchFamily="18" charset="0"/>
              <a:buNone/>
            </a:pPr>
            <a:r>
              <a:rPr lang="ru-RU" altLang="ru-RU" sz="2400" smtClean="0">
                <a:solidFill>
                  <a:schemeClr val="bg1"/>
                </a:solidFill>
                <a:cs typeface="Times New Roman" pitchFamily="18" charset="0"/>
              </a:rPr>
              <a:t>Концепция духовно-нравственного развития и воспитания личности гражданина России</a:t>
            </a:r>
          </a:p>
          <a:p>
            <a:pPr eaLnBrk="1" hangingPunct="1">
              <a:lnSpc>
                <a:spcPct val="78000"/>
              </a:lnSpc>
            </a:pPr>
            <a:endParaRPr lang="ru-RU" altLang="ru-RU" sz="240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78000"/>
              </a:lnSpc>
            </a:pPr>
            <a:endParaRPr lang="ru-RU" altLang="ru-RU" sz="2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1619250" y="188913"/>
            <a:ext cx="73755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32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В чем причины духовно-нравственного упадка в обществе?</a:t>
            </a: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304800" y="1828800"/>
            <a:ext cx="57912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39725"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1pPr>
            <a:lvl2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2pPr>
            <a:lvl3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3pPr>
            <a:lvl4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4pPr>
            <a:lvl5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just" eaLnBrk="1" hangingPunct="1">
              <a:buClrTx/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Нарушены устои семьи: </a:t>
            </a:r>
          </a:p>
          <a:p>
            <a:pPr algn="just" eaLnBrk="1" hangingPunct="1">
              <a:buClrTx/>
              <a:buFontTx/>
              <a:buNone/>
            </a:pPr>
            <a:endParaRPr lang="ru-RU" altLang="ru-RU" sz="2400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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иерархия семейных взаимоотношений; </a:t>
            </a:r>
          </a:p>
          <a:p>
            <a:pPr algn="just" eaLnBrk="1" hangingPunct="1">
              <a:buClrTx/>
              <a:buFontTx/>
              <a:buNone/>
            </a:pPr>
            <a:endParaRPr lang="ru-RU" altLang="ru-RU" sz="2400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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традиционный уклад семейной жизни;</a:t>
            </a:r>
          </a:p>
          <a:p>
            <a:pPr algn="just" eaLnBrk="1" hangingPunct="1">
              <a:buClrTx/>
              <a:buFontTx/>
              <a:buNone/>
            </a:pPr>
            <a:endParaRPr lang="ru-RU" altLang="ru-RU" sz="2400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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традиционные отношения послушания, почитания, уважения родителей; </a:t>
            </a:r>
          </a:p>
          <a:p>
            <a:pPr algn="just" eaLnBrk="1" hangingPunct="1">
              <a:buClrTx/>
              <a:buFontTx/>
              <a:buNone/>
            </a:pPr>
            <a:endParaRPr lang="ru-RU" altLang="ru-RU" sz="2400">
              <a:solidFill>
                <a:srgbClr val="000000"/>
              </a:solidFill>
              <a:latin typeface="Times New Roman" pitchFamily="18" charset="0"/>
              <a:ea typeface="msmincho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"/>
            </a:pPr>
            <a:r>
              <a:rPr lang="ru-RU" altLang="ru-RU" sz="2400">
                <a:solidFill>
                  <a:srgbClr val="000000"/>
                </a:solidFill>
                <a:latin typeface="Times New Roman" pitchFamily="18" charset="0"/>
                <a:ea typeface="msmincho" charset="0"/>
                <a:cs typeface="Times New Roman" pitchFamily="18" charset="0"/>
              </a:rPr>
              <a:t>родовые и семейные связи между поколениями.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3363" y="2286000"/>
            <a:ext cx="2332037" cy="342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289925" cy="431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Данные независимого исследования</a:t>
            </a:r>
            <a:b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«Семья и общество»</a:t>
            </a:r>
            <a:b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НИИ Семьи и воспитания 2012г)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228012" cy="4524375"/>
          </a:xfrm>
        </p:spPr>
        <p:txBody>
          <a:bodyPr/>
          <a:lstStyle/>
          <a:p>
            <a:pPr eaLnBrk="1" hangingPunct="1">
              <a:buFont typeface="Times New Roman" pitchFamily="18" charset="0"/>
              <a:buNone/>
            </a:pPr>
            <a:r>
              <a:rPr lang="ru-RU" altLang="ru-RU" smtClean="0"/>
              <a:t>   </a:t>
            </a:r>
          </a:p>
        </p:txBody>
      </p:sp>
      <p:graphicFrame>
        <p:nvGraphicFramePr>
          <p:cNvPr id="47150" name="Group 46"/>
          <p:cNvGraphicFramePr>
            <a:graphicFrameLocks noGrp="1"/>
          </p:cNvGraphicFramePr>
          <p:nvPr/>
        </p:nvGraphicFramePr>
        <p:xfrm>
          <a:off x="611188" y="1557338"/>
          <a:ext cx="8137525" cy="4283075"/>
        </p:xfrm>
        <a:graphic>
          <a:graphicData uri="http://schemas.openxmlformats.org/drawingml/2006/table">
            <a:tbl>
              <a:tblPr/>
              <a:tblGrid>
                <a:gridCol w="5832475"/>
                <a:gridCol w="2305050"/>
              </a:tblGrid>
              <a:tr h="74864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ts val="1163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mincho" charset="0"/>
                          <a:cs typeface="Times New Roman" pitchFamily="18" charset="0"/>
                        </a:rPr>
                        <a:t>Проблемы, типичные для семьи в воспитании детей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ts val="1163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mincho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864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ts val="1163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mincho" charset="0"/>
                          <a:cs typeface="Times New Roman" pitchFamily="18" charset="0"/>
                        </a:rPr>
                        <a:t>Ограниченность совместного времяпрепровождения родителей и детей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ts val="1163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mincho" charset="0"/>
                          <a:cs typeface="Times New Roman" pitchFamily="18" charset="0"/>
                        </a:rPr>
                        <a:t>80,2%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864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ts val="1163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mincho" charset="0"/>
                          <a:cs typeface="Times New Roman" pitchFamily="18" charset="0"/>
                        </a:rPr>
                        <a:t>Значительные различия во взглядах на жизнь членов семьи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ts val="1163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mincho" charset="0"/>
                          <a:cs typeface="Times New Roman" pitchFamily="18" charset="0"/>
                        </a:rPr>
                        <a:t>55,4%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864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ts val="1163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mincho" charset="0"/>
                          <a:cs typeface="Times New Roman" pitchFamily="18" charset="0"/>
                        </a:rPr>
                        <a:t>Недостаточное знание членами семьи друг друга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ts val="1163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mincho" charset="0"/>
                          <a:cs typeface="Times New Roman" pitchFamily="18" charset="0"/>
                        </a:rPr>
                        <a:t>53%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864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ts val="1163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mincho" charset="0"/>
                          <a:cs typeface="Times New Roman" pitchFamily="18" charset="0"/>
                        </a:rPr>
                        <a:t>Отсутствие возможностей контролировать поведение детей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ts val="1163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mincho" charset="0"/>
                          <a:cs typeface="Times New Roman" pitchFamily="18" charset="0"/>
                        </a:rPr>
                        <a:t>53,3%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83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ts val="1163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mincho" charset="0"/>
                          <a:cs typeface="Times New Roman" pitchFamily="18" charset="0"/>
                        </a:rPr>
                        <a:t>Отсутствие взаимопонимания с детьми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ts val="1163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mincho" charset="0"/>
                          <a:cs typeface="Times New Roman" pitchFamily="18" charset="0"/>
                        </a:rPr>
                        <a:t>45,7%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"/>
        <a:cs typeface="Lucida Sans Unicode"/>
      </a:majorFont>
      <a:minorFont>
        <a:latin typeface="Calibri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2051</TotalTime>
  <Words>629</Words>
  <Application>Microsoft Office PowerPoint</Application>
  <PresentationFormat>Экран (4:3)</PresentationFormat>
  <Paragraphs>98</Paragraphs>
  <Slides>18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31" baseType="lpstr">
      <vt:lpstr>Arial</vt:lpstr>
      <vt:lpstr>Lucida Sans Unicode</vt:lpstr>
      <vt:lpstr>Times New Roman</vt:lpstr>
      <vt:lpstr>Calibri</vt:lpstr>
      <vt:lpstr>Lucida Sans</vt:lpstr>
      <vt:lpstr>Book Antiqua</vt:lpstr>
      <vt:lpstr>Wingdings 2</vt:lpstr>
      <vt:lpstr>Wingdings</vt:lpstr>
      <vt:lpstr>Wingdings 3</vt:lpstr>
      <vt:lpstr>Monotype Corsiva</vt:lpstr>
      <vt:lpstr>msmincho</vt:lpstr>
      <vt:lpstr>Тема Office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Цели духовно- нравственного развития и воспитания</vt:lpstr>
      <vt:lpstr>Содержание духовно-нравственного  развития и воспитания</vt:lpstr>
      <vt:lpstr>Базовые национальные ценности:</vt:lpstr>
      <vt:lpstr>Презентация PowerPoint</vt:lpstr>
      <vt:lpstr>Данные независимого исследования  «Семья и общество» ( НИИ Семьи и воспитания 2012г)</vt:lpstr>
      <vt:lpstr>Презентация PowerPoint</vt:lpstr>
      <vt:lpstr>Формы взаимодействия с родителями: </vt:lpstr>
      <vt:lpstr>Презентация PowerPoint</vt:lpstr>
      <vt:lpstr>Факторы, влияющие  на развитие и воспитание ребёнка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Коля</dc:creator>
  <cp:lastModifiedBy>Константин</cp:lastModifiedBy>
  <cp:revision>228</cp:revision>
  <cp:lastPrinted>2012-02-07T05:10:56Z</cp:lastPrinted>
  <dcterms:created xsi:type="dcterms:W3CDTF">1601-01-01T00:00:00Z</dcterms:created>
  <dcterms:modified xsi:type="dcterms:W3CDTF">2015-03-16T21:18:39Z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